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483" r:id="rId2"/>
    <p:sldId id="484" r:id="rId3"/>
    <p:sldId id="487" r:id="rId4"/>
    <p:sldId id="486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524" r:id="rId42"/>
    <p:sldId id="525" r:id="rId43"/>
    <p:sldId id="526" r:id="rId44"/>
    <p:sldId id="527" r:id="rId45"/>
    <p:sldId id="528" r:id="rId46"/>
    <p:sldId id="529" r:id="rId47"/>
    <p:sldId id="530" r:id="rId48"/>
    <p:sldId id="531" r:id="rId49"/>
    <p:sldId id="532" r:id="rId50"/>
    <p:sldId id="533" r:id="rId51"/>
    <p:sldId id="534" r:id="rId52"/>
    <p:sldId id="535" r:id="rId53"/>
    <p:sldId id="536" r:id="rId54"/>
    <p:sldId id="537" r:id="rId55"/>
    <p:sldId id="538" r:id="rId56"/>
    <p:sldId id="540" r:id="rId57"/>
    <p:sldId id="541" r:id="rId58"/>
    <p:sldId id="542" r:id="rId59"/>
    <p:sldId id="543" r:id="rId60"/>
    <p:sldId id="539" r:id="rId61"/>
    <p:sldId id="544" r:id="rId62"/>
    <p:sldId id="545" r:id="rId63"/>
    <p:sldId id="546" r:id="rId64"/>
    <p:sldId id="547" r:id="rId65"/>
    <p:sldId id="548" r:id="rId66"/>
    <p:sldId id="549" r:id="rId6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B2B2B2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3" autoAdjust="0"/>
    <p:restoredTop sz="53991" autoAdjust="0"/>
  </p:normalViewPr>
  <p:slideViewPr>
    <p:cSldViewPr>
      <p:cViewPr varScale="1">
        <p:scale>
          <a:sx n="50" d="100"/>
          <a:sy n="50" d="100"/>
        </p:scale>
        <p:origin x="233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3299-B23B-49F4-9D34-B5A158971ABB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DCC19-13E2-414A-BE0B-921C312E11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09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9CC42-E463-4BDE-8D03-BAACA8979562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B70E-866D-4944-9676-187849A85D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12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30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10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456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74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196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13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684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116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194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57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17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862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855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17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530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20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602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888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552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23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929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554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171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819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27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783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668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29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>
          <a:xfrm>
            <a:off x="822920" y="4343400"/>
            <a:ext cx="5486400" cy="4114800"/>
          </a:xfrm>
        </p:spPr>
        <p:txBody>
          <a:bodyPr/>
          <a:lstStyle/>
          <a:p>
            <a:endParaRPr lang="nl-NL" sz="16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4322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696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30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3890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598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558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33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6088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265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286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9991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37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2648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7136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93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3697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40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4344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6465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6603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43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sz="16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130801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44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sz="16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822356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45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sz="16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001062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46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sz="16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725321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47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sz="16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23304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48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sz="16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670885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07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970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50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sz="16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844999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0260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2388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41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809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2924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9129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57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4189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6102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383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8579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60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4458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2318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650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63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>
          <a:xfrm>
            <a:off x="894928" y="4343400"/>
            <a:ext cx="5486400" cy="4114800"/>
          </a:xfrm>
        </p:spPr>
        <p:txBody>
          <a:bodyPr/>
          <a:lstStyle/>
          <a:p>
            <a:endParaRPr lang="nl-NL" sz="16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49443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64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412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65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67289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66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409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7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127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536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34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5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1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02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69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35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81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67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5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7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47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39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-540568" y="799639"/>
            <a:ext cx="103691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geheimenissen van </a:t>
            </a:r>
          </a:p>
          <a:p>
            <a:pPr algn="ctr"/>
            <a:r>
              <a:rPr lang="nl-NL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(3)</a:t>
            </a:r>
            <a:endParaRPr lang="nl-NL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660233" y="6453336"/>
            <a:ext cx="2304256" cy="307777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rgbClr val="000066"/>
                </a:solidFill>
              </a:rPr>
              <a:t>Studiedag 16 mei 2015 Urk</a:t>
            </a:r>
            <a:endParaRPr lang="nl-NL" sz="1400" b="1" dirty="0">
              <a:solidFill>
                <a:srgbClr val="000066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52936"/>
            <a:ext cx="3888432" cy="29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 Het Koninkrijk der hemelen is gelijk aan een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schat, verborgen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een akker, die een mens ontdekte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verborg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in zijn blijdschap erover gaat hij heen</a:t>
            </a:r>
          </a:p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verkoopt al wat hij heeft en koopt die akker.</a:t>
            </a:r>
          </a:p>
        </p:txBody>
      </p:sp>
    </p:spTree>
    <p:extLst>
      <p:ext uri="{BB962C8B-B14F-4D97-AF65-F5344CB8AC3E}">
        <p14:creationId xmlns:p14="http://schemas.microsoft.com/office/powerpoint/2010/main" val="22753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7681" cy="6683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900" b="1" dirty="0" smtClean="0"/>
              <a:t>Ezechiël 37</a:t>
            </a:r>
          </a:p>
          <a:p>
            <a:pPr marL="0" indent="0">
              <a:buNone/>
            </a:pPr>
            <a:r>
              <a:rPr lang="nl-NL" sz="2900" dirty="0"/>
              <a:t>12 Daarom profeteer en zeg tot hen: Zo zegt de </a:t>
            </a:r>
            <a:r>
              <a:rPr lang="nl-NL" sz="2900" dirty="0" err="1" smtClean="0"/>
              <a:t>Here</a:t>
            </a:r>
            <a:r>
              <a:rPr lang="nl-NL" sz="2900" dirty="0" smtClean="0"/>
              <a:t> </a:t>
            </a:r>
            <a:r>
              <a:rPr lang="nl-NL" sz="2900" dirty="0" err="1" smtClean="0"/>
              <a:t>Here</a:t>
            </a:r>
            <a:r>
              <a:rPr lang="nl-NL" sz="2900" dirty="0"/>
              <a:t>: zie, Ik open uw graven en zal u uit uw </a:t>
            </a:r>
            <a:r>
              <a:rPr lang="nl-NL" sz="2900" dirty="0" smtClean="0"/>
              <a:t>graven doen </a:t>
            </a:r>
            <a:r>
              <a:rPr lang="nl-NL" sz="2900" dirty="0"/>
              <a:t>opkomen, o mijn volk, en u </a:t>
            </a:r>
            <a:r>
              <a:rPr lang="nl-NL" sz="2900" dirty="0" smtClean="0"/>
              <a:t>brengen naar </a:t>
            </a:r>
            <a:r>
              <a:rPr lang="nl-NL" sz="2900" dirty="0"/>
              <a:t>het land </a:t>
            </a:r>
            <a:r>
              <a:rPr lang="nl-NL" sz="2900" dirty="0" err="1"/>
              <a:t>Israels</a:t>
            </a:r>
            <a:r>
              <a:rPr lang="nl-NL" sz="2900" dirty="0"/>
              <a:t>.</a:t>
            </a:r>
          </a:p>
          <a:p>
            <a:pPr marL="0" indent="0">
              <a:buNone/>
            </a:pPr>
            <a:r>
              <a:rPr lang="nl-NL" sz="2900" dirty="0"/>
              <a:t>13 En gij zult weten, dat Ik de </a:t>
            </a:r>
            <a:r>
              <a:rPr lang="nl-NL" sz="2900" dirty="0" err="1"/>
              <a:t>Here</a:t>
            </a:r>
            <a:r>
              <a:rPr lang="nl-NL" sz="2900" dirty="0"/>
              <a:t> ben, wanneer </a:t>
            </a:r>
            <a:r>
              <a:rPr lang="nl-NL" sz="2900" dirty="0" smtClean="0"/>
              <a:t>Ik uw </a:t>
            </a:r>
            <a:r>
              <a:rPr lang="nl-NL" sz="2900" dirty="0"/>
              <a:t>graven open en u uit uw graven doe </a:t>
            </a:r>
            <a:r>
              <a:rPr lang="nl-NL" sz="2900" dirty="0" smtClean="0"/>
              <a:t>opkomen, o </a:t>
            </a:r>
            <a:r>
              <a:rPr lang="nl-NL" sz="2900" dirty="0"/>
              <a:t>mijn volk.</a:t>
            </a:r>
          </a:p>
          <a:p>
            <a:pPr marL="0" indent="0">
              <a:buNone/>
            </a:pPr>
            <a:r>
              <a:rPr lang="nl-NL" sz="2900" dirty="0"/>
              <a:t>14 Ik zal mijn Geest in u geven, zodat gij herleeft </a:t>
            </a:r>
            <a:r>
              <a:rPr lang="nl-NL" sz="2900" dirty="0" smtClean="0"/>
              <a:t>en Ik </a:t>
            </a:r>
            <a:r>
              <a:rPr lang="nl-NL" sz="2900" dirty="0"/>
              <a:t>zal u doen wonen in uw land; en gij zult </a:t>
            </a:r>
            <a:r>
              <a:rPr lang="nl-NL" sz="2900" dirty="0" smtClean="0"/>
              <a:t>weten, dat </a:t>
            </a:r>
            <a:r>
              <a:rPr lang="nl-NL" sz="2900" dirty="0"/>
              <a:t>Ik, de </a:t>
            </a:r>
            <a:r>
              <a:rPr lang="nl-NL" sz="2900" dirty="0" err="1"/>
              <a:t>Here</a:t>
            </a:r>
            <a:r>
              <a:rPr lang="nl-NL" sz="2900" dirty="0"/>
              <a:t>, het gesproken en gedaan </a:t>
            </a:r>
            <a:r>
              <a:rPr lang="nl-NL" sz="2900" dirty="0" smtClean="0"/>
              <a:t>heb, luidt </a:t>
            </a:r>
            <a:r>
              <a:rPr lang="nl-NL" sz="2900" dirty="0"/>
              <a:t>het woord des Heren.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3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 Het Koninkrijk der hemelen is gelijk aan een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schat, verborgen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een akker, die een mens ontdekte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verborg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in zijn blijdschap erover gaat hij heen</a:t>
            </a:r>
          </a:p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verkoopt al wat hij heeft en koopt die akker.</a:t>
            </a:r>
          </a:p>
        </p:txBody>
      </p:sp>
    </p:spTree>
    <p:extLst>
      <p:ext uri="{BB962C8B-B14F-4D97-AF65-F5344CB8AC3E}">
        <p14:creationId xmlns:p14="http://schemas.microsoft.com/office/powerpoint/2010/main" val="35695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2204864"/>
            <a:ext cx="8568952" cy="209288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5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Gelijkenis van de parel</a:t>
            </a:r>
          </a:p>
        </p:txBody>
      </p:sp>
    </p:spTree>
    <p:extLst>
      <p:ext uri="{BB962C8B-B14F-4D97-AF65-F5344CB8AC3E}">
        <p14:creationId xmlns:p14="http://schemas.microsoft.com/office/powerpoint/2010/main" val="36782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Evenzo is het Koninkrijk der hemelen gelijk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een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koopman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die schone parelen zocht.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" y="5605694"/>
            <a:ext cx="9110266" cy="10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Evenzo is het Koninkrijk der hemelen gelijk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een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koopman, die schone parelen zocht.</a:t>
            </a:r>
          </a:p>
        </p:txBody>
      </p:sp>
    </p:spTree>
    <p:extLst>
      <p:ext uri="{BB962C8B-B14F-4D97-AF65-F5344CB8AC3E}">
        <p14:creationId xmlns:p14="http://schemas.microsoft.com/office/powerpoint/2010/main" val="32111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20688"/>
            <a:ext cx="1512168" cy="1732693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771800" y="1399274"/>
            <a:ext cx="5976664" cy="95410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nl-NL" sz="28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…….dat </a:t>
            </a:r>
            <a:r>
              <a:rPr lang="nl-NL" sz="28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opgevist wordt om </a:t>
            </a:r>
            <a:r>
              <a:rPr lang="nl-NL" sz="28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</a:t>
            </a:r>
          </a:p>
          <a:p>
            <a:pPr algn="just"/>
            <a:r>
              <a:rPr lang="nl-NL" sz="28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sieraad te </a:t>
            </a:r>
            <a:r>
              <a:rPr lang="nl-NL" sz="28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dienen.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67544" y="4725144"/>
            <a:ext cx="8280920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Titus 2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(…) om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leer van God, onze Heiland, in alles tot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sieraad te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strekken.</a:t>
            </a:r>
          </a:p>
        </p:txBody>
      </p:sp>
    </p:spTree>
    <p:extLst>
      <p:ext uri="{BB962C8B-B14F-4D97-AF65-F5344CB8AC3E}">
        <p14:creationId xmlns:p14="http://schemas.microsoft.com/office/powerpoint/2010/main" val="6816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20688"/>
            <a:ext cx="1512168" cy="1732693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771800" y="647576"/>
            <a:ext cx="5976664" cy="181588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glans van parels hangt van de reflectie en de breking van het licht in de doorzichtige lagen </a:t>
            </a:r>
            <a:r>
              <a:rPr lang="nl-NL" sz="28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af.</a:t>
            </a:r>
            <a:endParaRPr lang="nl-NL" sz="28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50354" y="3212976"/>
            <a:ext cx="8280920" cy="35394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Korinthe 15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(…) maar de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glans der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hemelse is anders dan die der aardse.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 De glans der zon is anders dan die der maan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der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sterren, want de ene ster verschilt van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andere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glans.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 Zo is het ook met de opstanding der doden.</a:t>
            </a:r>
          </a:p>
        </p:txBody>
      </p:sp>
    </p:spTree>
    <p:extLst>
      <p:ext uri="{BB962C8B-B14F-4D97-AF65-F5344CB8AC3E}">
        <p14:creationId xmlns:p14="http://schemas.microsoft.com/office/powerpoint/2010/main" val="32710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20688"/>
            <a:ext cx="1512168" cy="1732693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754610" y="1399274"/>
            <a:ext cx="5976664" cy="95410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nl-NL" sz="28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….de </a:t>
            </a:r>
            <a:r>
              <a:rPr lang="nl-NL" sz="28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parel kan dan na twee jaar geoogst worden.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78941" y="5157192"/>
            <a:ext cx="8280920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2000 jaar waarin de ecclesia wordt gevormd!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Evenzo is het Koninkrijk der hemelen gelijk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een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koopman, die schone parelen zocht.</a:t>
            </a:r>
          </a:p>
        </p:txBody>
      </p:sp>
      <p:sp>
        <p:nvSpPr>
          <p:cNvPr id="3" name="Rechthoek 2"/>
          <p:cNvSpPr/>
          <p:nvPr/>
        </p:nvSpPr>
        <p:spPr>
          <a:xfrm>
            <a:off x="329406" y="2612307"/>
            <a:ext cx="84910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 Toen hij een kostbare parel gevonden had,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ging hij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heen en verkocht al wat hij had, en kocht die.</a:t>
            </a:r>
          </a:p>
        </p:txBody>
      </p:sp>
    </p:spTree>
    <p:extLst>
      <p:ext uri="{BB962C8B-B14F-4D97-AF65-F5344CB8AC3E}">
        <p14:creationId xmlns:p14="http://schemas.microsoft.com/office/powerpoint/2010/main" val="295154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20" y="404664"/>
            <a:ext cx="180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Zaaier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72444" y="1412776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Onkruid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2444" y="1972581"/>
            <a:ext cx="295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Mosterdzaad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72444" y="2552548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Zuurdesem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72444" y="3717032"/>
            <a:ext cx="383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Schat in de akker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72444" y="4271030"/>
            <a:ext cx="1557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Parel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72444" y="4874967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Visnet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72444" y="5877272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Schriftgeleerde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771800" y="253676"/>
            <a:ext cx="606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sprak tot hen vele dingen  door gelijkenissen, zeggende:….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674337" y="1591107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andere gelijkenis…….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der hemelen is gelijk aan……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427984" y="3717032"/>
            <a:ext cx="4547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Wederom is het Koninkrijk der hemelen gelijk aan…..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134182" y="5877272"/>
            <a:ext cx="4841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Dáárom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…….   (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ivm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het voorgaande)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51520" y="3607332"/>
            <a:ext cx="8586108" cy="18216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251520" y="5733256"/>
            <a:ext cx="8586108" cy="10981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272444" y="1433392"/>
            <a:ext cx="8575646" cy="19260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251520" y="177288"/>
            <a:ext cx="8575646" cy="9930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2204864"/>
            <a:ext cx="8568952" cy="209288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5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Gelijkenis van het visnet</a:t>
            </a:r>
          </a:p>
        </p:txBody>
      </p:sp>
    </p:spTree>
    <p:extLst>
      <p:ext uri="{BB962C8B-B14F-4D97-AF65-F5344CB8AC3E}">
        <p14:creationId xmlns:p14="http://schemas.microsoft.com/office/powerpoint/2010/main" val="6543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 Evenzo is het Koninkrijk der hemelen gelijk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een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sleepnet,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neergelaten in de zee, dat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allerlei bijeenbrengt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9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 Evenzo is het Koninkrijk der hemelen gelijk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een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sleepnet,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neergelaten in de zee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dat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allerlei bijeenbrengt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2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 Evenzo is het Koninkrijk der hemelen gelijk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een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sleepnet, neergelaten in de zee,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allerlei bijeenbrengt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3" y="5560860"/>
            <a:ext cx="8779495" cy="11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587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 Wanneer het vol is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haalt men het op de oever,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zet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 neer en verzamelt het goede in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vaten, doch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ondeugdelijke werpt men weg.</a:t>
            </a:r>
          </a:p>
        </p:txBody>
      </p:sp>
      <p:sp>
        <p:nvSpPr>
          <p:cNvPr id="5" name="Rechthoek 4"/>
          <p:cNvSpPr/>
          <p:nvPr/>
        </p:nvSpPr>
        <p:spPr>
          <a:xfrm>
            <a:off x="576064" y="4869160"/>
            <a:ext cx="8316416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 49: Zo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 het gaan bij de </a:t>
            </a:r>
            <a:r>
              <a:rPr lang="nl-NL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vol-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einding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aeon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587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 Wanneer het vol is, haalt men het op de oever,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zet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 neer en verzamelt het goede in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vaten, doch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ondeugdelijke werpt men weg.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9" y="4221088"/>
            <a:ext cx="6791677" cy="10507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9" y="5489643"/>
            <a:ext cx="6956058" cy="10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587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 Zo zal het gaan bij de voleinding der wereld.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engelen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zullen uitgaan om de bozen uit het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midden der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rechtvaardigen af te zonderen,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0" y="5661248"/>
            <a:ext cx="8599060" cy="9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587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 Zo zal het gaan bij de voleinding der wereld.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engelen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zullen uitgaan om de bozen uit het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midden der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rechtvaardigen af te zonderen,</a:t>
            </a:r>
          </a:p>
        </p:txBody>
      </p:sp>
    </p:spTree>
    <p:extLst>
      <p:ext uri="{BB962C8B-B14F-4D97-AF65-F5344CB8AC3E}">
        <p14:creationId xmlns:p14="http://schemas.microsoft.com/office/powerpoint/2010/main" val="4109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587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en zij zullen hen in de vurige oven werpen;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 zal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3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geween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zijn en het tandengeknars.</a:t>
            </a:r>
          </a:p>
        </p:txBody>
      </p:sp>
    </p:spTree>
    <p:extLst>
      <p:ext uri="{BB962C8B-B14F-4D97-AF65-F5344CB8AC3E}">
        <p14:creationId xmlns:p14="http://schemas.microsoft.com/office/powerpoint/2010/main" val="93599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587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 Hebt gij dit alles verstaan? Zij zeiden tot Hem: Ja.</a:t>
            </a:r>
          </a:p>
        </p:txBody>
      </p:sp>
    </p:spTree>
    <p:extLst>
      <p:ext uri="{BB962C8B-B14F-4D97-AF65-F5344CB8AC3E}">
        <p14:creationId xmlns:p14="http://schemas.microsoft.com/office/powerpoint/2010/main" val="4214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2204864"/>
            <a:ext cx="8568952" cy="209288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5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Gelijkenis van de schat in de akker</a:t>
            </a:r>
          </a:p>
        </p:txBody>
      </p:sp>
    </p:spTree>
    <p:extLst>
      <p:ext uri="{BB962C8B-B14F-4D97-AF65-F5344CB8AC3E}">
        <p14:creationId xmlns:p14="http://schemas.microsoft.com/office/powerpoint/2010/main" val="28567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2204864"/>
            <a:ext cx="8568952" cy="209288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5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Gelijkenis van de </a:t>
            </a:r>
            <a:r>
              <a:rPr lang="nl-NL" sz="65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schriftgeleerde</a:t>
            </a:r>
            <a:endParaRPr lang="nl-NL" sz="65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587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 Hij </a:t>
            </a:r>
            <a:r>
              <a:rPr lang="nl-NL" sz="3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hen: Daarom is iedere </a:t>
            </a:r>
            <a:r>
              <a:rPr lang="nl-NL" sz="30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schriftgeleerde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discipel geworden is van het Koninkrijk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hemelen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gelijk aan een heer des huizes, die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zijn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voorraad nieuwe en oude dingen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tevoorschijn brengt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2" y="5445224"/>
            <a:ext cx="7333233" cy="122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587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 Hij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hen: Daarom is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iedere </a:t>
            </a:r>
            <a:r>
              <a:rPr lang="nl-NL" sz="30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schriftgeleerde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die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discipel geworden is van het Koninkrijk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hemelen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 aan een heer des huizes, die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zijn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voorraad nieuwe en oude dingen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tevoorschijn brengt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55517"/>
            <a:ext cx="4354215" cy="11253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66738"/>
            <a:ext cx="5910251" cy="11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587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 Hij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hen: Daarom is iedere </a:t>
            </a:r>
            <a:r>
              <a:rPr lang="nl-NL" sz="3000" dirty="0" err="1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schriftgeleerde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die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discipel geworden is van het Koninkrijk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hemelen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 aan een heer des huizes,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zijn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voorraad nieuwe en oude dingen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tevoorschijn brengt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61248"/>
            <a:ext cx="8962487" cy="9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102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1 Korinthe 4 (SW)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1 </a:t>
            </a:r>
            <a:r>
              <a:rPr lang="nl-NL" dirty="0"/>
              <a:t>Laat een mens ons zo rekenen, als assistenten van Christus en </a:t>
            </a:r>
            <a:r>
              <a:rPr lang="nl-NL" u="sng" dirty="0"/>
              <a:t>beheerders van geheimen van </a:t>
            </a:r>
            <a:r>
              <a:rPr lang="nl-NL" u="sng" dirty="0" smtClean="0"/>
              <a:t>God.</a:t>
            </a:r>
            <a:endParaRPr lang="nl-NL" u="sng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3" y="5271182"/>
            <a:ext cx="2378424" cy="13060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41523"/>
            <a:ext cx="4248472" cy="11357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3190697" cy="12451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kstvak 6"/>
          <p:cNvSpPr txBox="1"/>
          <p:nvPr/>
        </p:nvSpPr>
        <p:spPr>
          <a:xfrm>
            <a:off x="1543458" y="3722304"/>
            <a:ext cx="288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Matth.13:52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102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Efeze 3</a:t>
            </a:r>
          </a:p>
          <a:p>
            <a:pPr marL="0" indent="0">
              <a:buNone/>
            </a:pPr>
            <a:r>
              <a:rPr lang="nl-NL" dirty="0"/>
              <a:t>2 - gij hebt immers gehoord van de </a:t>
            </a:r>
            <a:r>
              <a:rPr lang="nl-NL" u="sng" dirty="0"/>
              <a:t>bediening </a:t>
            </a:r>
            <a:r>
              <a:rPr lang="nl-NL" u="sng" dirty="0" smtClean="0"/>
              <a:t>door Gods </a:t>
            </a:r>
            <a:r>
              <a:rPr lang="nl-NL" u="sng" dirty="0"/>
              <a:t>genade </a:t>
            </a:r>
            <a:r>
              <a:rPr lang="nl-NL" dirty="0"/>
              <a:t>mij met het oog op u gegeven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92814"/>
            <a:ext cx="6075784" cy="105609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93822"/>
            <a:ext cx="2234010" cy="11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102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Efeze 3</a:t>
            </a:r>
          </a:p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2 - gij hebt immers gehoord van de bediening </a:t>
            </a:r>
            <a:r>
              <a:rPr lang="nl-NL" dirty="0" smtClean="0">
                <a:solidFill>
                  <a:srgbClr val="B2B2B2"/>
                </a:solidFill>
              </a:rPr>
              <a:t>door Gods </a:t>
            </a:r>
            <a:r>
              <a:rPr lang="nl-NL" dirty="0">
                <a:solidFill>
                  <a:srgbClr val="B2B2B2"/>
                </a:solidFill>
              </a:rPr>
              <a:t>genade mij met het oog op u gegeven:</a:t>
            </a:r>
          </a:p>
          <a:p>
            <a:pPr marL="0" indent="0">
              <a:buNone/>
            </a:pPr>
            <a:r>
              <a:rPr lang="nl-NL" dirty="0"/>
              <a:t>3 dat mij door openbaring het geheimenis </a:t>
            </a:r>
            <a:r>
              <a:rPr lang="nl-NL" dirty="0" smtClean="0"/>
              <a:t>bekendgemaakt is….</a:t>
            </a:r>
            <a:endParaRPr lang="nl-NL" u="sng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661248"/>
            <a:ext cx="7147521" cy="103985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340648"/>
            <a:ext cx="6499449" cy="11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587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 Hij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hen: Daarom is iedere </a:t>
            </a:r>
            <a:r>
              <a:rPr lang="nl-NL" sz="3000" dirty="0" err="1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schriftgeleerde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die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discipel geworden is van het Koninkrijk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hemelen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gelijk aan een heer des huizes,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zijn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voorraad nieuwe en oude dingen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tevoorschijn brengt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61248"/>
            <a:ext cx="4564141" cy="96024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09120"/>
            <a:ext cx="8382000" cy="9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8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587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 Hij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hen: Daarom is iedere </a:t>
            </a:r>
            <a:r>
              <a:rPr lang="nl-NL" sz="3000" dirty="0" err="1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schriftgeleerde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die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discipel geworden is van het Koninkrijk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hemelen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gelijk aan een heer des huizes, die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zijn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voorraad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nieuwe en oude dingen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tevoorschijn brengt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44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678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1</a:t>
            </a:r>
          </a:p>
          <a:p>
            <a:pPr marL="0" indent="0">
              <a:buNone/>
            </a:pPr>
            <a:r>
              <a:rPr lang="nl-NL" dirty="0"/>
              <a:t>2 Het begin van het spreken des Heren door </a:t>
            </a:r>
            <a:r>
              <a:rPr lang="nl-NL" dirty="0" smtClean="0"/>
              <a:t>Hosea. De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zeide</a:t>
            </a:r>
            <a:r>
              <a:rPr lang="nl-NL" dirty="0"/>
              <a:t> tot Hosea: Ga heen, neem u </a:t>
            </a:r>
            <a:r>
              <a:rPr lang="nl-NL" dirty="0" smtClean="0"/>
              <a:t>een ontuchtige </a:t>
            </a:r>
            <a:r>
              <a:rPr lang="nl-NL" dirty="0"/>
              <a:t>vrouw en kinderen uit een </a:t>
            </a:r>
            <a:r>
              <a:rPr lang="nl-NL" dirty="0" smtClean="0"/>
              <a:t>ontuchtige geboren</a:t>
            </a:r>
            <a:r>
              <a:rPr lang="nl-NL" dirty="0"/>
              <a:t>, want het land wendt zich in </a:t>
            </a:r>
            <a:r>
              <a:rPr lang="nl-NL" dirty="0" smtClean="0"/>
              <a:t>schandelijke ontucht </a:t>
            </a:r>
            <a:r>
              <a:rPr lang="nl-NL" dirty="0"/>
              <a:t>van de </a:t>
            </a:r>
            <a:r>
              <a:rPr lang="nl-NL" dirty="0" err="1"/>
              <a:t>Here</a:t>
            </a:r>
            <a:r>
              <a:rPr lang="nl-NL" dirty="0"/>
              <a:t> af.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4" y="4725144"/>
            <a:ext cx="6571457" cy="93877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6" y="5762558"/>
            <a:ext cx="8731200" cy="8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 Het Koninkrijk der hemelen is gelijk aan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schat, verborgen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een akker, die een mens ontdekte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verborg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in zijn blijdschap erover gaat hij heen</a:t>
            </a:r>
          </a:p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verkoopt al wat hij heeft en koopt die akker.</a:t>
            </a:r>
          </a:p>
        </p:txBody>
      </p:sp>
    </p:spTree>
    <p:extLst>
      <p:ext uri="{BB962C8B-B14F-4D97-AF65-F5344CB8AC3E}">
        <p14:creationId xmlns:p14="http://schemas.microsoft.com/office/powerpoint/2010/main" val="37576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678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1</a:t>
            </a:r>
          </a:p>
          <a:p>
            <a:pPr marL="0" indent="0">
              <a:buNone/>
            </a:pPr>
            <a:r>
              <a:rPr lang="nl-NL" dirty="0"/>
              <a:t>3 Toen ging hij heen en huwde </a:t>
            </a:r>
            <a:r>
              <a:rPr lang="nl-NL" dirty="0" err="1"/>
              <a:t>Gomer</a:t>
            </a:r>
            <a:r>
              <a:rPr lang="nl-NL" dirty="0"/>
              <a:t>, de </a:t>
            </a:r>
            <a:r>
              <a:rPr lang="nl-NL" dirty="0" smtClean="0"/>
              <a:t>dochter van </a:t>
            </a:r>
            <a:r>
              <a:rPr lang="nl-NL" dirty="0" err="1"/>
              <a:t>Diblaim</a:t>
            </a:r>
            <a:r>
              <a:rPr lang="nl-NL" dirty="0"/>
              <a:t>, en zij werd zwanger en baarde </a:t>
            </a:r>
            <a:r>
              <a:rPr lang="nl-NL" dirty="0" smtClean="0"/>
              <a:t>hem een </a:t>
            </a:r>
            <a:r>
              <a:rPr lang="nl-NL" dirty="0"/>
              <a:t>zoon.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7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678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1</a:t>
            </a:r>
          </a:p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3 Toen ging hij heen en huwde </a:t>
            </a:r>
            <a:r>
              <a:rPr lang="nl-NL" dirty="0" err="1">
                <a:solidFill>
                  <a:srgbClr val="B2B2B2"/>
                </a:solidFill>
              </a:rPr>
              <a:t>Gomer</a:t>
            </a:r>
            <a:r>
              <a:rPr lang="nl-NL" dirty="0">
                <a:solidFill>
                  <a:srgbClr val="B2B2B2"/>
                </a:solidFill>
              </a:rPr>
              <a:t>, de </a:t>
            </a:r>
            <a:r>
              <a:rPr lang="nl-NL" dirty="0" smtClean="0">
                <a:solidFill>
                  <a:srgbClr val="B2B2B2"/>
                </a:solidFill>
              </a:rPr>
              <a:t>dochter van </a:t>
            </a:r>
            <a:r>
              <a:rPr lang="nl-NL" dirty="0" err="1">
                <a:solidFill>
                  <a:srgbClr val="B2B2B2"/>
                </a:solidFill>
              </a:rPr>
              <a:t>Diblaim</a:t>
            </a:r>
            <a:r>
              <a:rPr lang="nl-NL" dirty="0">
                <a:solidFill>
                  <a:srgbClr val="B2B2B2"/>
                </a:solidFill>
              </a:rPr>
              <a:t>, en zij werd zwanger en baarde </a:t>
            </a:r>
            <a:r>
              <a:rPr lang="nl-NL" dirty="0" smtClean="0">
                <a:solidFill>
                  <a:srgbClr val="B2B2B2"/>
                </a:solidFill>
              </a:rPr>
              <a:t>hem een </a:t>
            </a:r>
            <a:r>
              <a:rPr lang="nl-NL" dirty="0">
                <a:solidFill>
                  <a:srgbClr val="B2B2B2"/>
                </a:solidFill>
              </a:rPr>
              <a:t>zoon.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304798" y="2276872"/>
            <a:ext cx="85156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De </a:t>
            </a:r>
            <a:r>
              <a:rPr lang="nl-NL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Noem hem </a:t>
            </a:r>
            <a:r>
              <a:rPr lang="nl-NL" sz="3000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Jizreel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het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 niet lang meer duren of Ik zal de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bloedschuld van </a:t>
            </a:r>
            <a:r>
              <a:rPr lang="nl-NL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Jizreel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bezoeken aan </a:t>
            </a:r>
            <a:r>
              <a:rPr lang="nl-NL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Jehu’s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huis, en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einde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maken aan het koninkrijk van het huis</a:t>
            </a:r>
          </a:p>
          <a:p>
            <a:r>
              <a:rPr lang="nl-NL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Israels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39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678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1</a:t>
            </a:r>
          </a:p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3 Toen ging hij heen en huwde </a:t>
            </a:r>
            <a:r>
              <a:rPr lang="nl-NL" dirty="0" err="1">
                <a:solidFill>
                  <a:srgbClr val="B2B2B2"/>
                </a:solidFill>
              </a:rPr>
              <a:t>Gomer</a:t>
            </a:r>
            <a:r>
              <a:rPr lang="nl-NL" dirty="0">
                <a:solidFill>
                  <a:srgbClr val="B2B2B2"/>
                </a:solidFill>
              </a:rPr>
              <a:t>, de </a:t>
            </a:r>
            <a:r>
              <a:rPr lang="nl-NL" dirty="0" smtClean="0">
                <a:solidFill>
                  <a:srgbClr val="B2B2B2"/>
                </a:solidFill>
              </a:rPr>
              <a:t>dochter van </a:t>
            </a:r>
            <a:r>
              <a:rPr lang="nl-NL" dirty="0" err="1">
                <a:solidFill>
                  <a:srgbClr val="B2B2B2"/>
                </a:solidFill>
              </a:rPr>
              <a:t>Diblaim</a:t>
            </a:r>
            <a:r>
              <a:rPr lang="nl-NL" dirty="0">
                <a:solidFill>
                  <a:srgbClr val="B2B2B2"/>
                </a:solidFill>
              </a:rPr>
              <a:t>, en zij werd zwanger en baarde </a:t>
            </a:r>
            <a:r>
              <a:rPr lang="nl-NL" dirty="0" smtClean="0">
                <a:solidFill>
                  <a:srgbClr val="B2B2B2"/>
                </a:solidFill>
              </a:rPr>
              <a:t>hem een </a:t>
            </a:r>
            <a:r>
              <a:rPr lang="nl-NL" dirty="0">
                <a:solidFill>
                  <a:srgbClr val="B2B2B2"/>
                </a:solidFill>
              </a:rPr>
              <a:t>zoon.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304798" y="2276872"/>
            <a:ext cx="85156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De </a:t>
            </a:r>
            <a:r>
              <a:rPr lang="nl-NL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Noem hem </a:t>
            </a:r>
            <a:r>
              <a:rPr lang="nl-NL" sz="3000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Jizreel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het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 niet lang meer duren of Ik zal de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bloedschuld van </a:t>
            </a:r>
            <a:r>
              <a:rPr lang="nl-NL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Jizreel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bezoeken aan </a:t>
            </a:r>
            <a:r>
              <a:rPr lang="nl-NL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Jehu’s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huis, en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einde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maken aan het koninkrijk van het huis</a:t>
            </a:r>
          </a:p>
          <a:p>
            <a:r>
              <a:rPr lang="nl-NL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Israels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83768" y="5805264"/>
            <a:ext cx="489654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JAWEH zal verstrooien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1166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1</a:t>
            </a:r>
          </a:p>
          <a:p>
            <a:pPr marL="0" indent="0">
              <a:buNone/>
            </a:pPr>
            <a:r>
              <a:rPr lang="nl-NL" dirty="0" smtClean="0"/>
              <a:t>(…)</a:t>
            </a:r>
            <a:endParaRPr lang="nl-NL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93824" y="1354976"/>
            <a:ext cx="85156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Zij werd wederom zwanger en baarde een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dochter; Hij </a:t>
            </a:r>
            <a:r>
              <a:rPr lang="nl-NL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Noem haar </a:t>
            </a:r>
            <a:r>
              <a:rPr lang="nl-NL" sz="3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Lo-</a:t>
            </a:r>
            <a:r>
              <a:rPr lang="nl-NL" sz="3000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ruchama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want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zal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Mij voortaan niet meer over het huis </a:t>
            </a:r>
            <a:r>
              <a:rPr lang="nl-NL" sz="3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Israels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ontfermen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dat Ik hun iets vergeven zou.</a:t>
            </a:r>
          </a:p>
        </p:txBody>
      </p:sp>
    </p:spTree>
    <p:extLst>
      <p:ext uri="{BB962C8B-B14F-4D97-AF65-F5344CB8AC3E}">
        <p14:creationId xmlns:p14="http://schemas.microsoft.com/office/powerpoint/2010/main" val="27186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1166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1</a:t>
            </a:r>
          </a:p>
          <a:p>
            <a:pPr marL="0" indent="0">
              <a:buNone/>
            </a:pPr>
            <a:r>
              <a:rPr lang="nl-NL" dirty="0" smtClean="0"/>
              <a:t>(…)</a:t>
            </a:r>
            <a:endParaRPr lang="nl-NL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93824" y="1354976"/>
            <a:ext cx="85156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Zij werd wederom zwanger en baarde een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dochter; Hij </a:t>
            </a:r>
            <a:r>
              <a:rPr lang="nl-NL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Noem haar </a:t>
            </a:r>
            <a:r>
              <a:rPr lang="nl-NL" sz="3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Lo-</a:t>
            </a:r>
            <a:r>
              <a:rPr lang="nl-NL" sz="3000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ruchama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want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zal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Mij voortaan niet meer over het huis </a:t>
            </a:r>
            <a:r>
              <a:rPr lang="nl-NL" sz="3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Israels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ontfermen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dat Ik hun iets vergeven zou.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627784" y="5157192"/>
            <a:ext cx="547260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niet ontfermd/niet bemind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1166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1</a:t>
            </a:r>
          </a:p>
          <a:p>
            <a:pPr marL="0" indent="0">
              <a:buNone/>
            </a:pPr>
            <a:r>
              <a:rPr lang="nl-NL" dirty="0" smtClean="0"/>
              <a:t>(…)</a:t>
            </a:r>
            <a:endParaRPr lang="nl-NL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93824" y="1354976"/>
            <a:ext cx="8515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Nadat zij Lo-</a:t>
            </a:r>
            <a:r>
              <a:rPr lang="nl-NL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ruchama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gespeend had, werd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zwanger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baarde een zoon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1166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1</a:t>
            </a:r>
          </a:p>
          <a:p>
            <a:pPr marL="0" indent="0">
              <a:buNone/>
            </a:pPr>
            <a:r>
              <a:rPr lang="nl-NL" dirty="0" smtClean="0"/>
              <a:t>(…)</a:t>
            </a:r>
            <a:endParaRPr lang="nl-NL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93824" y="1354976"/>
            <a:ext cx="8515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Nadat zij Lo-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ruchama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gespeend had, werd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zwanger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baarde een zoon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3000" dirty="0">
              <a:solidFill>
                <a:srgbClr val="B2B2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37448" y="2384847"/>
            <a:ext cx="855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Toen </a:t>
            </a:r>
            <a:r>
              <a:rPr lang="nl-NL" sz="3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Hij: Noem hem </a:t>
            </a:r>
            <a:r>
              <a:rPr lang="nl-NL" sz="30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Lo-</a:t>
            </a:r>
            <a:r>
              <a:rPr lang="nl-NL" sz="3000" u="sng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ammi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want gij </a:t>
            </a: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zijt mijn 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volk niet en Ik zal de uwe niet zijn.</a:t>
            </a:r>
          </a:p>
        </p:txBody>
      </p:sp>
    </p:spTree>
    <p:extLst>
      <p:ext uri="{BB962C8B-B14F-4D97-AF65-F5344CB8AC3E}">
        <p14:creationId xmlns:p14="http://schemas.microsoft.com/office/powerpoint/2010/main" val="16659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1166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1</a:t>
            </a:r>
          </a:p>
          <a:p>
            <a:pPr marL="0" indent="0">
              <a:buNone/>
            </a:pPr>
            <a:r>
              <a:rPr lang="nl-NL" dirty="0" smtClean="0"/>
              <a:t>(…)</a:t>
            </a:r>
            <a:endParaRPr lang="nl-NL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93824" y="1354976"/>
            <a:ext cx="8515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Nadat zij Lo-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ruchama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gespeend had, werd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zwanger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baarde een zoon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3000" dirty="0">
              <a:solidFill>
                <a:srgbClr val="B2B2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37448" y="2384847"/>
            <a:ext cx="855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Toen </a:t>
            </a:r>
            <a:r>
              <a:rPr lang="nl-NL" sz="3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Hij: Noem hem </a:t>
            </a:r>
            <a:r>
              <a:rPr lang="nl-NL" sz="30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Lo-</a:t>
            </a:r>
            <a:r>
              <a:rPr lang="nl-NL" sz="3000" u="sng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ammi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want gij </a:t>
            </a: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zijt mijn 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volk niet en Ik zal de uwe niet zijn.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627784" y="5157192"/>
            <a:ext cx="489654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niet Mijn volk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1166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1</a:t>
            </a:r>
          </a:p>
          <a:p>
            <a:pPr marL="0" indent="0">
              <a:buNone/>
            </a:pPr>
            <a:r>
              <a:rPr lang="nl-NL" dirty="0" smtClean="0"/>
              <a:t>(…)</a:t>
            </a:r>
            <a:endParaRPr lang="nl-NL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93824" y="1354976"/>
            <a:ext cx="8515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Nadat zij Lo-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ruchama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gespeend had, werd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zwanger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baarde een zoon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3000" dirty="0">
              <a:solidFill>
                <a:srgbClr val="B2B2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37448" y="2384847"/>
            <a:ext cx="855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Toen </a:t>
            </a:r>
            <a:r>
              <a:rPr lang="nl-NL" sz="3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Hij: Noem hem </a:t>
            </a:r>
            <a:r>
              <a:rPr lang="nl-NL" sz="30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Lo-</a:t>
            </a:r>
            <a:r>
              <a:rPr lang="nl-NL" sz="3000" u="sng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ammi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want gij </a:t>
            </a: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zijt mijn 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volk niet en Ik zal de uwe niet zijn.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627784" y="5157192"/>
            <a:ext cx="489654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niet Mijn volk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1166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1</a:t>
            </a:r>
          </a:p>
          <a:p>
            <a:pPr marL="0" indent="0">
              <a:buNone/>
            </a:pPr>
            <a:r>
              <a:rPr lang="nl-NL" dirty="0" smtClean="0"/>
              <a:t>(…)</a:t>
            </a:r>
            <a:endParaRPr lang="nl-NL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93824" y="1354976"/>
            <a:ext cx="8515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Nadat zij Lo-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ruchama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gespeend had, werd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zwanger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baarde een zoon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3000" dirty="0">
              <a:solidFill>
                <a:srgbClr val="B2B2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37448" y="2384847"/>
            <a:ext cx="855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Toen </a:t>
            </a:r>
            <a:r>
              <a:rPr lang="nl-NL" sz="3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Hij: Noem hem Lo-</a:t>
            </a:r>
            <a:r>
              <a:rPr lang="nl-NL" sz="3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ammi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want gij </a:t>
            </a: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zijt mijn 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volk niet en Ik zal de uwe niet zijn.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051720" y="4221088"/>
            <a:ext cx="6372200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Israël door God verstrooit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ontfermd Zich niet over hen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Israël niet Gods volk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 Het Koninkrijk der hemelen is gelijk aan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schat, verborgen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een akker, die een mens ontdekte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verborg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in zijn blijdschap erover gaat hij heen</a:t>
            </a:r>
          </a:p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verkoopt al wat hij heeft en koopt die akker.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627784" y="4653136"/>
            <a:ext cx="2880320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een schat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een akker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een mens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1166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1</a:t>
            </a:r>
          </a:p>
          <a:p>
            <a:pPr marL="0" indent="0">
              <a:buNone/>
            </a:pPr>
            <a:r>
              <a:rPr lang="nl-NL" dirty="0" smtClean="0"/>
              <a:t>(…)</a:t>
            </a:r>
            <a:endParaRPr lang="nl-NL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93824" y="1354976"/>
            <a:ext cx="8515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Nadat zij Lo-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ruchama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gespeend had, werd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zwanger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baarde een zoon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3000" dirty="0">
              <a:solidFill>
                <a:srgbClr val="B2B2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37448" y="2384847"/>
            <a:ext cx="855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Toen </a:t>
            </a:r>
            <a:r>
              <a:rPr lang="nl-NL" sz="3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Hij: Noem hem Lo-</a:t>
            </a:r>
            <a:r>
              <a:rPr lang="nl-NL" sz="3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ammi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want gij </a:t>
            </a: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zijt mijn 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volk niet en Ik zal de uwe niet zijn.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051720" y="4221088"/>
            <a:ext cx="6372200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Israël door God verstrooit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ontfermd Zich niet over hen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Israël niet Gods volk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3182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1</a:t>
            </a:r>
          </a:p>
          <a:p>
            <a:pPr marL="0" indent="0">
              <a:buNone/>
            </a:pPr>
            <a:r>
              <a:rPr lang="nl-NL" dirty="0"/>
              <a:t>11 Dan zullen de kinderen van </a:t>
            </a:r>
            <a:r>
              <a:rPr lang="nl-NL" dirty="0" err="1"/>
              <a:t>Juda</a:t>
            </a:r>
            <a:r>
              <a:rPr lang="nl-NL" dirty="0"/>
              <a:t> en de </a:t>
            </a:r>
            <a:r>
              <a:rPr lang="nl-NL" dirty="0" smtClean="0"/>
              <a:t>kinderen van </a:t>
            </a:r>
            <a:r>
              <a:rPr lang="nl-NL" dirty="0" err="1"/>
              <a:t>Israel</a:t>
            </a:r>
            <a:r>
              <a:rPr lang="nl-NL" dirty="0"/>
              <a:t> zich </a:t>
            </a:r>
            <a:r>
              <a:rPr lang="nl-NL" dirty="0" err="1"/>
              <a:t>bijeenscharen</a:t>
            </a:r>
            <a:r>
              <a:rPr lang="nl-NL" dirty="0"/>
              <a:t>, een hoofd over </a:t>
            </a:r>
            <a:r>
              <a:rPr lang="nl-NL" dirty="0" smtClean="0"/>
              <a:t>zich stellen</a:t>
            </a:r>
            <a:r>
              <a:rPr lang="nl-NL" dirty="0"/>
              <a:t>, en optrekken uit het land; want groot </a:t>
            </a:r>
            <a:r>
              <a:rPr lang="nl-NL" dirty="0" smtClean="0"/>
              <a:t>zal de </a:t>
            </a:r>
            <a:r>
              <a:rPr lang="nl-NL" dirty="0"/>
              <a:t>dag van </a:t>
            </a:r>
            <a:r>
              <a:rPr lang="nl-NL" dirty="0" err="1"/>
              <a:t>Jizreel</a:t>
            </a:r>
            <a:r>
              <a:rPr lang="nl-NL" dirty="0"/>
              <a:t> zijn.</a:t>
            </a:r>
            <a:endParaRPr lang="nl-NL" dirty="0" smtClean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64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18142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Hosea 2</a:t>
            </a:r>
          </a:p>
          <a:p>
            <a:pPr marL="0" indent="0">
              <a:buNone/>
            </a:pPr>
            <a:r>
              <a:rPr lang="nl-NL" dirty="0"/>
              <a:t>1 Zegt tot uw broeders: </a:t>
            </a:r>
            <a:r>
              <a:rPr lang="nl-NL" dirty="0" err="1"/>
              <a:t>Ammi</a:t>
            </a:r>
            <a:r>
              <a:rPr lang="nl-NL" dirty="0"/>
              <a:t>, en tot uw </a:t>
            </a:r>
            <a:r>
              <a:rPr lang="nl-NL" dirty="0" smtClean="0"/>
              <a:t>zusters: </a:t>
            </a:r>
            <a:r>
              <a:rPr lang="nl-NL" dirty="0" err="1" smtClean="0"/>
              <a:t>Ruchama</a:t>
            </a:r>
            <a:r>
              <a:rPr lang="nl-NL" dirty="0"/>
              <a:t>.</a:t>
            </a:r>
            <a:endParaRPr lang="nl-NL" dirty="0" smtClean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3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246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Romeinen 9</a:t>
            </a:r>
          </a:p>
          <a:p>
            <a:pPr marL="0" indent="0">
              <a:buNone/>
            </a:pPr>
            <a:r>
              <a:rPr lang="nl-NL" dirty="0"/>
              <a:t>24 En dat zijn wij, die Hij geroepen heeft, niet </a:t>
            </a:r>
            <a:r>
              <a:rPr lang="nl-NL" dirty="0" smtClean="0"/>
              <a:t>alleen uit </a:t>
            </a:r>
            <a:r>
              <a:rPr lang="nl-NL" dirty="0"/>
              <a:t>de Joden, </a:t>
            </a:r>
            <a:r>
              <a:rPr lang="nl-NL" u="sng" dirty="0"/>
              <a:t>maar ook uit de heidenen</a:t>
            </a:r>
            <a:r>
              <a:rPr lang="nl-NL" dirty="0"/>
              <a:t>,</a:t>
            </a:r>
            <a:endParaRPr lang="nl-NL" dirty="0" smtClean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8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246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Romeinen 9</a:t>
            </a:r>
          </a:p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24 En dat zijn wij, die Hij geroepen heeft, niet </a:t>
            </a:r>
            <a:r>
              <a:rPr lang="nl-NL" dirty="0" smtClean="0">
                <a:solidFill>
                  <a:srgbClr val="B2B2B2"/>
                </a:solidFill>
              </a:rPr>
              <a:t>alleen uit </a:t>
            </a:r>
            <a:r>
              <a:rPr lang="nl-NL" dirty="0">
                <a:solidFill>
                  <a:srgbClr val="B2B2B2"/>
                </a:solidFill>
              </a:rPr>
              <a:t>de Joden, maar ook uit de heidenen,</a:t>
            </a:r>
            <a:endParaRPr lang="nl-NL" dirty="0" smtClean="0">
              <a:solidFill>
                <a:srgbClr val="B2B2B2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307644" y="2204864"/>
            <a:ext cx="82968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gelijk Hij ook bij Hosea zegt: Ik zal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niet-mijn-volk noemen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mijn-volk, en de niet-geliefde: geliefde.</a:t>
            </a:r>
          </a:p>
        </p:txBody>
      </p:sp>
    </p:spTree>
    <p:extLst>
      <p:ext uri="{BB962C8B-B14F-4D97-AF65-F5344CB8AC3E}">
        <p14:creationId xmlns:p14="http://schemas.microsoft.com/office/powerpoint/2010/main" val="36157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246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Romeinen 9</a:t>
            </a:r>
          </a:p>
          <a:p>
            <a:pPr marL="0" indent="0">
              <a:buNone/>
            </a:pPr>
            <a:r>
              <a:rPr lang="nl-NL" dirty="0"/>
              <a:t>26 En het zal geschieden ter plaatse, waar tot </a:t>
            </a:r>
            <a:r>
              <a:rPr lang="nl-NL" dirty="0" smtClean="0"/>
              <a:t>hen gezegd </a:t>
            </a:r>
            <a:r>
              <a:rPr lang="nl-NL" dirty="0"/>
              <a:t>was: gij zijt mijn volk niet, daar zullen </a:t>
            </a:r>
            <a:r>
              <a:rPr lang="nl-NL" dirty="0" smtClean="0"/>
              <a:t>zij genoemd </a:t>
            </a:r>
            <a:r>
              <a:rPr lang="nl-NL" dirty="0"/>
              <a:t>worden: zonen van de levende God.</a:t>
            </a:r>
            <a:endParaRPr lang="nl-NL" dirty="0" smtClean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5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822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Psalm 68</a:t>
            </a:r>
          </a:p>
          <a:p>
            <a:pPr marL="0" indent="0">
              <a:buNone/>
            </a:pPr>
            <a:r>
              <a:rPr lang="nl-NL" dirty="0"/>
              <a:t>19 Gij zijt opgevaren naar den hoge; Gij hebt </a:t>
            </a:r>
            <a:r>
              <a:rPr lang="nl-NL" dirty="0" smtClean="0"/>
              <a:t>gevangenen meegevoerd</a:t>
            </a:r>
            <a:r>
              <a:rPr lang="nl-NL" dirty="0"/>
              <a:t>; Gij hebt gaven in </a:t>
            </a:r>
            <a:r>
              <a:rPr lang="nl-NL" dirty="0" smtClean="0"/>
              <a:t>ontvangst genomen </a:t>
            </a:r>
            <a:r>
              <a:rPr lang="nl-NL" dirty="0"/>
              <a:t>onder de </a:t>
            </a:r>
            <a:r>
              <a:rPr lang="nl-NL" dirty="0" smtClean="0"/>
              <a:t>mensen (…)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59825"/>
            <a:ext cx="8884096" cy="15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8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822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Psalm 68</a:t>
            </a:r>
          </a:p>
          <a:p>
            <a:pPr marL="0" indent="0">
              <a:buNone/>
            </a:pPr>
            <a:r>
              <a:rPr lang="nl-NL" dirty="0"/>
              <a:t>19 Gij zijt opgevaren naar den hoge; Gij hebt </a:t>
            </a:r>
            <a:r>
              <a:rPr lang="nl-NL" dirty="0" smtClean="0"/>
              <a:t>gevangenen meegevoerd</a:t>
            </a:r>
            <a:r>
              <a:rPr lang="nl-NL" dirty="0"/>
              <a:t>; Gij hebt gaven in </a:t>
            </a:r>
            <a:r>
              <a:rPr lang="nl-NL" dirty="0" smtClean="0"/>
              <a:t>ontvangst genomen </a:t>
            </a:r>
            <a:r>
              <a:rPr lang="nl-NL" dirty="0"/>
              <a:t>onder de </a:t>
            </a:r>
            <a:r>
              <a:rPr lang="nl-NL" dirty="0" smtClean="0"/>
              <a:t>mensen (…)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827584" y="4077072"/>
            <a:ext cx="7272808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 8 &gt; 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God, toen Gij voor uw volk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uittoogt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(…)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 9 &gt; (…) God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God van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Israel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73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462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Efeze 4</a:t>
            </a:r>
          </a:p>
          <a:p>
            <a:pPr marL="0" indent="0">
              <a:buNone/>
            </a:pPr>
            <a:r>
              <a:rPr lang="nl-NL" dirty="0"/>
              <a:t>1 Als gevangene in de </a:t>
            </a:r>
            <a:r>
              <a:rPr lang="nl-NL" dirty="0" err="1"/>
              <a:t>Here</a:t>
            </a:r>
            <a:r>
              <a:rPr lang="nl-NL" dirty="0"/>
              <a:t>, vermaan ik u dan </a:t>
            </a:r>
            <a:r>
              <a:rPr lang="nl-NL" dirty="0" smtClean="0"/>
              <a:t>te wandelen </a:t>
            </a:r>
            <a:r>
              <a:rPr lang="nl-NL" dirty="0"/>
              <a:t>waardig der roeping, waarmede </a:t>
            </a:r>
            <a:r>
              <a:rPr lang="nl-NL" dirty="0" smtClean="0"/>
              <a:t>gij geroepen </a:t>
            </a:r>
            <a:r>
              <a:rPr lang="nl-NL" dirty="0"/>
              <a:t>zijt,</a:t>
            </a:r>
            <a:endParaRPr lang="nl-NL" dirty="0" smtClean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2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462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Efeze 4</a:t>
            </a:r>
          </a:p>
          <a:p>
            <a:pPr marL="0" indent="0">
              <a:buNone/>
            </a:pPr>
            <a:r>
              <a:rPr lang="nl-NL" dirty="0"/>
              <a:t>1 Als gevangene in de </a:t>
            </a:r>
            <a:r>
              <a:rPr lang="nl-NL" dirty="0" err="1"/>
              <a:t>Here</a:t>
            </a:r>
            <a:r>
              <a:rPr lang="nl-NL" dirty="0"/>
              <a:t>, vermaan ik u dan </a:t>
            </a:r>
            <a:r>
              <a:rPr lang="nl-NL" dirty="0" smtClean="0"/>
              <a:t>te wandelen </a:t>
            </a:r>
            <a:r>
              <a:rPr lang="nl-NL" dirty="0"/>
              <a:t>waardig der roeping, waarmede </a:t>
            </a:r>
            <a:r>
              <a:rPr lang="nl-NL" dirty="0" smtClean="0"/>
              <a:t>gij geroepen </a:t>
            </a:r>
            <a:r>
              <a:rPr lang="nl-NL" dirty="0"/>
              <a:t>zijt,</a:t>
            </a:r>
            <a:endParaRPr lang="nl-NL" dirty="0" smtClean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69589" y="3717032"/>
            <a:ext cx="8589707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&gt;	Gevangene van Christus Jezus (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Ef.3:1, 	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Filemon 1:1, 9)</a:t>
            </a:r>
            <a:endParaRPr lang="nl-NL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&gt; 	Zijn gevangene (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Tim.1:8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nl-NL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36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 Het Koninkrijk der hemelen is gelijk aan een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schat, verborgen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een akker, die een mens ontdekte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verborg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in zijn blijdschap erover gaat hij heen</a:t>
            </a:r>
          </a:p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verkoopt al wat hij heeft en koopt die akker.</a:t>
            </a:r>
          </a:p>
        </p:txBody>
      </p:sp>
    </p:spTree>
    <p:extLst>
      <p:ext uri="{BB962C8B-B14F-4D97-AF65-F5344CB8AC3E}">
        <p14:creationId xmlns:p14="http://schemas.microsoft.com/office/powerpoint/2010/main" val="10177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462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Efeze 4</a:t>
            </a:r>
          </a:p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1 Als gevangene in de </a:t>
            </a:r>
            <a:r>
              <a:rPr lang="nl-NL" dirty="0" err="1">
                <a:solidFill>
                  <a:srgbClr val="B2B2B2"/>
                </a:solidFill>
              </a:rPr>
              <a:t>Here</a:t>
            </a:r>
            <a:r>
              <a:rPr lang="nl-NL" dirty="0">
                <a:solidFill>
                  <a:srgbClr val="B2B2B2"/>
                </a:solidFill>
              </a:rPr>
              <a:t>, vermaan ik u dan </a:t>
            </a:r>
            <a:r>
              <a:rPr lang="nl-NL" dirty="0" smtClean="0">
                <a:solidFill>
                  <a:srgbClr val="B2B2B2"/>
                </a:solidFill>
              </a:rPr>
              <a:t>te wandelen </a:t>
            </a:r>
            <a:r>
              <a:rPr lang="nl-NL" dirty="0">
                <a:solidFill>
                  <a:srgbClr val="B2B2B2"/>
                </a:solidFill>
              </a:rPr>
              <a:t>waardig der roeping, waarmede </a:t>
            </a:r>
            <a:r>
              <a:rPr lang="nl-NL" dirty="0" smtClean="0">
                <a:solidFill>
                  <a:srgbClr val="B2B2B2"/>
                </a:solidFill>
              </a:rPr>
              <a:t>gij geroepen </a:t>
            </a:r>
            <a:r>
              <a:rPr lang="nl-NL" dirty="0">
                <a:solidFill>
                  <a:srgbClr val="B2B2B2"/>
                </a:solidFill>
              </a:rPr>
              <a:t>zijt,</a:t>
            </a:r>
            <a:endParaRPr lang="nl-NL" dirty="0" smtClean="0">
              <a:solidFill>
                <a:srgbClr val="B2B2B2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94288" y="2924944"/>
            <a:ext cx="8600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één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lichaam en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één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Geest, gelijk gij ook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geroepen zijt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ene hoop uwer roeping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nl-NL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4799" y="2204864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(…)</a:t>
            </a:r>
            <a:endParaRPr lang="nl-NL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1166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Efeze 4</a:t>
            </a:r>
          </a:p>
          <a:p>
            <a:pPr marL="0" indent="0">
              <a:buNone/>
            </a:pPr>
            <a:r>
              <a:rPr lang="nl-NL" dirty="0"/>
              <a:t>5 </a:t>
            </a:r>
            <a:r>
              <a:rPr lang="nl-NL" dirty="0" smtClean="0"/>
              <a:t>één </a:t>
            </a:r>
            <a:r>
              <a:rPr lang="nl-NL" dirty="0" err="1"/>
              <a:t>Here</a:t>
            </a:r>
            <a:r>
              <a:rPr lang="nl-NL" dirty="0"/>
              <a:t>, </a:t>
            </a:r>
            <a:r>
              <a:rPr lang="nl-NL" dirty="0" smtClean="0"/>
              <a:t>één </a:t>
            </a:r>
            <a:r>
              <a:rPr lang="nl-NL" dirty="0"/>
              <a:t>geloof, </a:t>
            </a:r>
            <a:r>
              <a:rPr lang="nl-NL" dirty="0" smtClean="0"/>
              <a:t>één </a:t>
            </a:r>
            <a:r>
              <a:rPr lang="nl-NL" dirty="0"/>
              <a:t>doop</a:t>
            </a:r>
            <a:r>
              <a:rPr lang="nl-NL" dirty="0" smtClean="0"/>
              <a:t>,</a:t>
            </a:r>
            <a:endParaRPr lang="nl-NL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04798" y="1374339"/>
            <a:ext cx="8589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één 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en Vader van allen, die is boven allen </a:t>
            </a: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door 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allen en in allen.</a:t>
            </a:r>
          </a:p>
        </p:txBody>
      </p:sp>
    </p:spTree>
    <p:extLst>
      <p:ext uri="{BB962C8B-B14F-4D97-AF65-F5344CB8AC3E}">
        <p14:creationId xmlns:p14="http://schemas.microsoft.com/office/powerpoint/2010/main" val="40957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102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Efeze 4</a:t>
            </a:r>
          </a:p>
          <a:p>
            <a:pPr marL="0" indent="0">
              <a:buNone/>
            </a:pPr>
            <a:r>
              <a:rPr lang="nl-NL" dirty="0"/>
              <a:t>7 Maar aan een ieder onzer afzonderlijk is de </a:t>
            </a:r>
            <a:r>
              <a:rPr lang="nl-NL" dirty="0" smtClean="0"/>
              <a:t>genade gegeven</a:t>
            </a:r>
            <a:r>
              <a:rPr lang="nl-NL" dirty="0"/>
              <a:t>, naar de mate, waarin Christus </a:t>
            </a:r>
            <a:r>
              <a:rPr lang="nl-NL" dirty="0" smtClean="0"/>
              <a:t>haar schenkt</a:t>
            </a:r>
            <a:r>
              <a:rPr lang="nl-NL" dirty="0"/>
              <a:t>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102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Efeze 4</a:t>
            </a:r>
          </a:p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7 Maar aan een ieder onzer afzonderlijk is de </a:t>
            </a:r>
            <a:r>
              <a:rPr lang="nl-NL" dirty="0" smtClean="0">
                <a:solidFill>
                  <a:srgbClr val="B2B2B2"/>
                </a:solidFill>
              </a:rPr>
              <a:t>genade gegeven</a:t>
            </a:r>
            <a:r>
              <a:rPr lang="nl-NL" dirty="0">
                <a:solidFill>
                  <a:srgbClr val="B2B2B2"/>
                </a:solidFill>
              </a:rPr>
              <a:t>, naar de mate, waarin Christus </a:t>
            </a:r>
            <a:r>
              <a:rPr lang="nl-NL" dirty="0" smtClean="0">
                <a:solidFill>
                  <a:srgbClr val="B2B2B2"/>
                </a:solidFill>
              </a:rPr>
              <a:t>haar schenkt</a:t>
            </a:r>
            <a:r>
              <a:rPr lang="nl-NL" dirty="0">
                <a:solidFill>
                  <a:srgbClr val="B2B2B2"/>
                </a:solidFill>
              </a:rPr>
              <a:t>.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33399" y="2256800"/>
            <a:ext cx="85897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Daarom heet het: opgevaren naar den hoge </a:t>
            </a: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voerde Hij 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krijgsgevangenen mede, gaven gaf Hij </a:t>
            </a: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de 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77996"/>
            <a:ext cx="5931769" cy="11261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8" y="5625073"/>
            <a:ext cx="7966604" cy="12329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4331059"/>
            <a:ext cx="2997560" cy="114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587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 Hij </a:t>
            </a:r>
            <a:r>
              <a:rPr lang="nl-NL" sz="3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hen: Daarom is iedere </a:t>
            </a:r>
            <a:r>
              <a:rPr lang="nl-NL" sz="30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schriftgeleerde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die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discipel geworden is van het Koninkrijk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hemelen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gelijk aan een heer des huizes, die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zijn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voorraad nieuwe en oude dingen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tevoorschijn brengt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7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587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 En het geschiedde, toen Jezus deze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gelijkenissen ten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einde gebracht had, dat Hij vandaar wegging.</a:t>
            </a:r>
          </a:p>
        </p:txBody>
      </p:sp>
    </p:spTree>
    <p:extLst>
      <p:ext uri="{BB962C8B-B14F-4D97-AF65-F5344CB8AC3E}">
        <p14:creationId xmlns:p14="http://schemas.microsoft.com/office/powerpoint/2010/main" val="34608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102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Exodus 19</a:t>
            </a:r>
          </a:p>
          <a:p>
            <a:pPr marL="0" indent="0">
              <a:buNone/>
            </a:pPr>
            <a:r>
              <a:rPr lang="nl-NL" dirty="0" smtClean="0"/>
              <a:t>5 (…) dan </a:t>
            </a:r>
            <a:r>
              <a:rPr lang="nl-NL" dirty="0"/>
              <a:t>zult gij uit alle volken </a:t>
            </a:r>
            <a:r>
              <a:rPr lang="nl-NL" dirty="0" smtClean="0"/>
              <a:t>Mij ten </a:t>
            </a:r>
            <a:r>
              <a:rPr lang="nl-NL" dirty="0"/>
              <a:t>eigendom zijn, want de ganse aarde behoort Mij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6510" y="2276872"/>
            <a:ext cx="8894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En gij zult Mij een koninkrijk van priesters zijn </a:t>
            </a: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een 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heilig volk.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01208"/>
            <a:ext cx="8866655" cy="13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4653136"/>
            <a:ext cx="8894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(…) </a:t>
            </a:r>
            <a:r>
              <a:rPr lang="nl-NL" sz="3000" i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səĝullā</a:t>
            </a: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wordt in het OT gebruikt om er de bijzondere bezitting van de koning mee aan te geven, zoals goud, zilver of kroonjuwelen.</a:t>
            </a:r>
            <a:endParaRPr lang="nl-NL" sz="30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338"/>
            <a:ext cx="3213869" cy="42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102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1 Kronieken 29</a:t>
            </a:r>
          </a:p>
          <a:p>
            <a:pPr marL="0" indent="0">
              <a:buNone/>
            </a:pPr>
            <a:r>
              <a:rPr lang="nl-NL" dirty="0"/>
              <a:t>3 Maar nu schenk ik nog bovendien, uit liefde </a:t>
            </a:r>
            <a:r>
              <a:rPr lang="nl-NL" dirty="0" smtClean="0"/>
              <a:t>voor het </a:t>
            </a:r>
            <a:r>
              <a:rPr lang="nl-NL" dirty="0"/>
              <a:t>huis van mijn God, van wat ik zelf aan </a:t>
            </a:r>
            <a:r>
              <a:rPr lang="nl-NL" dirty="0" smtClean="0"/>
              <a:t>goud en </a:t>
            </a:r>
            <a:r>
              <a:rPr lang="nl-NL" dirty="0"/>
              <a:t>zilver </a:t>
            </a:r>
            <a:r>
              <a:rPr lang="nl-NL" b="1" dirty="0"/>
              <a:t>bezit</a:t>
            </a:r>
            <a:r>
              <a:rPr lang="nl-NL" dirty="0"/>
              <a:t>, aan het huis van mijn God,</a:t>
            </a: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4" y="4959868"/>
            <a:ext cx="7557828" cy="16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6240</TotalTime>
  <Words>2388</Words>
  <Application>Microsoft Office PowerPoint</Application>
  <PresentationFormat>Diavoorstelling (4:3)</PresentationFormat>
  <Paragraphs>260</Paragraphs>
  <Slides>66</Slides>
  <Notes>66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66</vt:i4>
      </vt:variant>
    </vt:vector>
  </HeadingPairs>
  <TitlesOfParts>
    <vt:vector size="71" baseType="lpstr">
      <vt:lpstr>Arial</vt:lpstr>
      <vt:lpstr>Calibri</vt:lpstr>
      <vt:lpstr>Verdana</vt:lpstr>
      <vt:lpstr>Wingdings</vt:lpstr>
      <vt:lpstr>Kantoorthema</vt:lpstr>
      <vt:lpstr>PowerPoint-presentatie</vt:lpstr>
      <vt:lpstr>PowerPoint-presentatie</vt:lpstr>
      <vt:lpstr>PowerPoint-presentatie</vt:lpstr>
      <vt:lpstr>Mattheüs  13</vt:lpstr>
      <vt:lpstr>Mattheüs  13</vt:lpstr>
      <vt:lpstr>Mattheüs  13</vt:lpstr>
      <vt:lpstr>PowerPoint-presentatie</vt:lpstr>
      <vt:lpstr>PowerPoint-presentatie</vt:lpstr>
      <vt:lpstr>PowerPoint-presentatie</vt:lpstr>
      <vt:lpstr>Mattheüs  13</vt:lpstr>
      <vt:lpstr>PowerPoint-presentatie</vt:lpstr>
      <vt:lpstr>Mattheüs  13</vt:lpstr>
      <vt:lpstr>PowerPoint-presentatie</vt:lpstr>
      <vt:lpstr>Mattheüs  13</vt:lpstr>
      <vt:lpstr>Mattheüs  13</vt:lpstr>
      <vt:lpstr>PowerPoint-presentatie</vt:lpstr>
      <vt:lpstr>PowerPoint-presentatie</vt:lpstr>
      <vt:lpstr>PowerPoint-presentatie</vt:lpstr>
      <vt:lpstr>Mattheüs  13</vt:lpstr>
      <vt:lpstr>PowerPoint-presentatie</vt:lpstr>
      <vt:lpstr>Mattheüs  13</vt:lpstr>
      <vt:lpstr>Mattheüs  13</vt:lpstr>
      <vt:lpstr>Mattheüs  13</vt:lpstr>
      <vt:lpstr>Mattheüs  13</vt:lpstr>
      <vt:lpstr>Mattheüs  13</vt:lpstr>
      <vt:lpstr>Mattheüs  13</vt:lpstr>
      <vt:lpstr>Mattheüs  13</vt:lpstr>
      <vt:lpstr>Mattheüs  13</vt:lpstr>
      <vt:lpstr>Mattheüs  13</vt:lpstr>
      <vt:lpstr>PowerPoint-presentatie</vt:lpstr>
      <vt:lpstr>Mattheüs  13</vt:lpstr>
      <vt:lpstr>Mattheüs  13</vt:lpstr>
      <vt:lpstr>Mattheüs  13</vt:lpstr>
      <vt:lpstr>PowerPoint-presentatie</vt:lpstr>
      <vt:lpstr>PowerPoint-presentatie</vt:lpstr>
      <vt:lpstr>PowerPoint-presentatie</vt:lpstr>
      <vt:lpstr>Mattheüs  13</vt:lpstr>
      <vt:lpstr>Mattheüs  13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Mattheüs  13</vt:lpstr>
      <vt:lpstr>Mattheüs  13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één God…</dc:title>
  <dc:creator>Bianca</dc:creator>
  <cp:lastModifiedBy>G Oudijn</cp:lastModifiedBy>
  <cp:revision>456</cp:revision>
  <dcterms:created xsi:type="dcterms:W3CDTF">2014-02-08T16:05:18Z</dcterms:created>
  <dcterms:modified xsi:type="dcterms:W3CDTF">2015-05-16T18:12:00Z</dcterms:modified>
</cp:coreProperties>
</file>