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63" r:id="rId3"/>
    <p:sldId id="331" r:id="rId4"/>
    <p:sldId id="364" r:id="rId5"/>
    <p:sldId id="352" r:id="rId6"/>
    <p:sldId id="353" r:id="rId7"/>
    <p:sldId id="351" r:id="rId8"/>
    <p:sldId id="354" r:id="rId9"/>
    <p:sldId id="342" r:id="rId10"/>
    <p:sldId id="355" r:id="rId11"/>
    <p:sldId id="356" r:id="rId12"/>
    <p:sldId id="365" r:id="rId13"/>
    <p:sldId id="366" r:id="rId14"/>
    <p:sldId id="357" r:id="rId15"/>
    <p:sldId id="367" r:id="rId16"/>
    <p:sldId id="358" r:id="rId17"/>
    <p:sldId id="359" r:id="rId18"/>
    <p:sldId id="361" r:id="rId19"/>
    <p:sldId id="362" r:id="rId20"/>
    <p:sldId id="360" r:id="rId21"/>
    <p:sldId id="369" r:id="rId22"/>
    <p:sldId id="370" r:id="rId23"/>
    <p:sldId id="371" r:id="rId24"/>
    <p:sldId id="372" r:id="rId25"/>
    <p:sldId id="373" r:id="rId26"/>
    <p:sldId id="374"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48" autoAdjust="0"/>
    <p:restoredTop sz="88389" autoAdjust="0"/>
  </p:normalViewPr>
  <p:slideViewPr>
    <p:cSldViewPr>
      <p:cViewPr varScale="1">
        <p:scale>
          <a:sx n="81" d="100"/>
          <a:sy n="81" d="100"/>
        </p:scale>
        <p:origin x="197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A03C7-0066-410E-8B70-89328F157C83}" type="datetimeFigureOut">
              <a:rPr lang="nl-NL" smtClean="0"/>
              <a:t>1-5-2017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7A1D-98E9-4560-A03A-F71F64D98B1B}" type="slidenum">
              <a:rPr lang="nl-NL" smtClean="0"/>
              <a:t>‹nr.›</a:t>
            </a:fld>
            <a:endParaRPr lang="nl-NL"/>
          </a:p>
        </p:txBody>
      </p:sp>
    </p:spTree>
    <p:extLst>
      <p:ext uri="{BB962C8B-B14F-4D97-AF65-F5344CB8AC3E}">
        <p14:creationId xmlns:p14="http://schemas.microsoft.com/office/powerpoint/2010/main" val="223254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395790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97197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5810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5906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0229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7523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CE73BE8-D9A2-45E5-BCB5-61077E2A4C9B}"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57850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CE73BE8-D9A2-45E5-BCB5-61077E2A4C9B}" type="datetimeFigureOut">
              <a:rPr lang="nl-NL" smtClean="0"/>
              <a:t>1-5-2017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4905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CE73BE8-D9A2-45E5-BCB5-61077E2A4C9B}" type="datetimeFigureOut">
              <a:rPr lang="nl-NL" smtClean="0"/>
              <a:t>1-5-2017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4734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E73BE8-D9A2-45E5-BCB5-61077E2A4C9B}" type="datetimeFigureOut">
              <a:rPr lang="nl-NL" smtClean="0"/>
              <a:t>1-5-2017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3532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6675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4494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73BE8-D9A2-45E5-BCB5-61077E2A4C9B}" type="datetimeFigureOut">
              <a:rPr lang="nl-NL" smtClean="0"/>
              <a:t>1-5-2017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55460-62E7-4039-A20C-97F98A8F5B15}" type="slidenum">
              <a:rPr lang="nl-NL" smtClean="0"/>
              <a:t>‹nr.›</a:t>
            </a:fld>
            <a:endParaRPr lang="nl-NL"/>
          </a:p>
        </p:txBody>
      </p:sp>
    </p:spTree>
    <p:extLst>
      <p:ext uri="{BB962C8B-B14F-4D97-AF65-F5344CB8AC3E}">
        <p14:creationId xmlns:p14="http://schemas.microsoft.com/office/powerpoint/2010/main" val="295155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519360"/>
            <a:ext cx="9036496" cy="861774"/>
          </a:xfrm>
          <a:prstGeom prst="rect">
            <a:avLst/>
          </a:prstGeom>
          <a:noFill/>
        </p:spPr>
        <p:txBody>
          <a:bodyPr wrap="square" rtlCol="0">
            <a:spAutoFit/>
          </a:bodyPr>
          <a:lstStyle/>
          <a:p>
            <a:pPr algn="ctr"/>
            <a:r>
              <a:rPr lang="nl-NL" sz="5000" b="1" dirty="0" smtClean="0">
                <a:solidFill>
                  <a:srgbClr val="002060"/>
                </a:solidFill>
                <a:latin typeface="Verdana" pitchFamily="34" charset="0"/>
                <a:ea typeface="Verdana" pitchFamily="34" charset="0"/>
                <a:cs typeface="Verdana" pitchFamily="34" charset="0"/>
              </a:rPr>
              <a:t>Simson</a:t>
            </a:r>
          </a:p>
        </p:txBody>
      </p:sp>
      <p:sp>
        <p:nvSpPr>
          <p:cNvPr id="6" name="Tekstvak 5"/>
          <p:cNvSpPr txBox="1"/>
          <p:nvPr/>
        </p:nvSpPr>
        <p:spPr>
          <a:xfrm>
            <a:off x="251520" y="5999652"/>
            <a:ext cx="3275856" cy="707886"/>
          </a:xfrm>
          <a:prstGeom prst="rect">
            <a:avLst/>
          </a:prstGeom>
          <a:noFill/>
        </p:spPr>
        <p:txBody>
          <a:bodyPr wrap="square" rtlCol="0">
            <a:spAutoFit/>
          </a:bodyPr>
          <a:lstStyle/>
          <a:p>
            <a:r>
              <a:rPr lang="nl-NL" sz="2000" dirty="0" smtClean="0">
                <a:latin typeface="Verdana" pitchFamily="34" charset="0"/>
                <a:ea typeface="Verdana" pitchFamily="34" charset="0"/>
                <a:cs typeface="Verdana" pitchFamily="34" charset="0"/>
              </a:rPr>
              <a:t>30 april 2017</a:t>
            </a:r>
          </a:p>
          <a:p>
            <a:r>
              <a:rPr lang="nl-NL" sz="2000" dirty="0" smtClean="0">
                <a:latin typeface="Verdana" pitchFamily="34" charset="0"/>
                <a:ea typeface="Verdana" pitchFamily="34" charset="0"/>
                <a:cs typeface="Verdana" pitchFamily="34" charset="0"/>
              </a:rPr>
              <a:t>Urk</a:t>
            </a:r>
            <a:endParaRPr lang="nl-NL" sz="2000" dirty="0">
              <a:latin typeface="Verdana" pitchFamily="34" charset="0"/>
              <a:ea typeface="Verdana" pitchFamily="34" charset="0"/>
              <a:cs typeface="Verdana" pitchFamily="34" charset="0"/>
            </a:endParaRPr>
          </a:p>
        </p:txBody>
      </p:sp>
      <p:pic>
        <p:nvPicPr>
          <p:cNvPr id="2" name="Afbeelding 1"/>
          <p:cNvPicPr>
            <a:picLocks noChangeAspect="1"/>
          </p:cNvPicPr>
          <p:nvPr/>
        </p:nvPicPr>
        <p:blipFill>
          <a:blip r:embed="rId3"/>
          <a:stretch>
            <a:fillRect/>
          </a:stretch>
        </p:blipFill>
        <p:spPr>
          <a:xfrm>
            <a:off x="2411760" y="1556792"/>
            <a:ext cx="4248472" cy="4023891"/>
          </a:xfrm>
          <a:prstGeom prst="rect">
            <a:avLst/>
          </a:prstGeom>
        </p:spPr>
      </p:pic>
    </p:spTree>
    <p:extLst>
      <p:ext uri="{BB962C8B-B14F-4D97-AF65-F5344CB8AC3E}">
        <p14:creationId xmlns:p14="http://schemas.microsoft.com/office/powerpoint/2010/main" val="65501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640960" cy="378565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Jesaja 9</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6 Want een Kind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aan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ons geboren,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Zoon is aan ons gegeven,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het hoofdmanschap is op Zijn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schouder</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men zal Zijn naam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noemen: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Wonderbaarlijkheid</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raadgevende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God,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Machtige, Vader van de toekomst,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Vredevorst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669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640960" cy="5632311"/>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Richteren 6</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Maar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Engel van God zei tegen hem: Neem het vlees en de ongezuurde broden en leg ze op die rots en giet het kooknat eroverheen. En zo deed hij.</a:t>
            </a:r>
          </a:p>
          <a:p>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21 Toen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stak de Engel van de HEERE het uiteinde van de staf uit, die in Zijn hand was, en raakte het vlees en de ongezuurde broden aan. Daarop steeg er vuur op uit de rots, dat het vlees en de ongezuurde broden verteerde. Toen was de Engel van de HEERE uit zijn ogen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verdwenen.</a:t>
            </a:r>
            <a:endPar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8869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640960" cy="5632311"/>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Richteren 6</a:t>
            </a:r>
          </a:p>
          <a:p>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20</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Maar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Engel van God zei tegen hem: Neem het vlees en de ongezuurde broden en leg ze op die rots en giet het kooknat eroverheen. En zo deed hij.</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21 Toen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stak de Engel van de HEERE het uiteinde van de staf uit, die in Zijn hand was, en raakte het vlees en de ongezuurde broden aan. Daarop steeg er vuur op uit de rots, dat het vlees en de ongezuurde broden verteerde. Toen was de Engel van de HEERE uit zijn ogen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verdwenen.</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1854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24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640960" cy="240065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Handelingen 7</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51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Hardnekkigen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en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onbesnedenen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van hart en oren,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verzet u altijd tegen de Heilige Geest; zoals uw vaderen deden, zo doet u ook. </a:t>
            </a:r>
          </a:p>
        </p:txBody>
      </p:sp>
    </p:spTree>
    <p:extLst>
      <p:ext uri="{BB962C8B-B14F-4D97-AF65-F5344CB8AC3E}">
        <p14:creationId xmlns:p14="http://schemas.microsoft.com/office/powerpoint/2010/main" val="398863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712968" cy="193899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Psalm 22</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Zij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hebben hun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mond tegen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mij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opengesperd</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als een verscheurende en brullende leeuw</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1740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640960" cy="4708981"/>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Openbaring </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a:t>
            </a:r>
            <a:endPar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5</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één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oudsten zegt tot mij: Huil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niet; zie!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de Leeuw uit de stam van </a:t>
            </a:r>
            <a:r>
              <a:rPr lang="nl-NL" sz="3000" u="sng"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Juda</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Wortel van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David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overwint om de boekrol te openen en haar zeven zegels los te maken.</a:t>
            </a:r>
          </a:p>
          <a:p>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6</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En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ik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zag en ziet!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in het midden van de troon en van de vier dieren en in het midden van de oudsten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een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Lammetje,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staande als geslacht (…)</a:t>
            </a:r>
            <a:endPar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0502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764704"/>
            <a:ext cx="8640960" cy="4708981"/>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Openbaring 7</a:t>
            </a:r>
          </a:p>
          <a:p>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5</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En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één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van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oudsten zegt tot mij: Huil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niet; zie! </a:t>
            </a:r>
            <a:r>
              <a:rPr lang="nl-NL" sz="3000" u="sng"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Leeuw uit de stam van </a:t>
            </a:r>
            <a:r>
              <a:rPr lang="nl-NL" sz="3000" u="sng"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Juda</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de Wortel van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David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overwint om de boekrol te openen en haar zeven zegels los te maken.</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6</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ik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zag en ziet!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in het midden van de troon en van de vier dieren en in het midden van de oudsten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een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Lammetje,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staande als geslacht</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6994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6457" y="692696"/>
            <a:ext cx="8640960" cy="193899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Spreuken 25</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27 Veel honing </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nl-NL" sz="30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Hebr</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dabash</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eten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is niet goed, maar een onderzoek naar hun heerlijkheid brengt heerlijkheid. </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6" y="3473624"/>
            <a:ext cx="9174126" cy="3384376"/>
          </a:xfrm>
          <a:prstGeom prst="rect">
            <a:avLst/>
          </a:prstGeom>
        </p:spPr>
      </p:pic>
    </p:spTree>
    <p:extLst>
      <p:ext uri="{BB962C8B-B14F-4D97-AF65-F5344CB8AC3E}">
        <p14:creationId xmlns:p14="http://schemas.microsoft.com/office/powerpoint/2010/main" val="3419147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3995936" y="3077580"/>
            <a:ext cx="5040560" cy="3780420"/>
          </a:xfrm>
          <a:prstGeom prst="rect">
            <a:avLst/>
          </a:prstGeom>
        </p:spPr>
      </p:pic>
      <p:pic>
        <p:nvPicPr>
          <p:cNvPr id="4" name="Afbeelding 3"/>
          <p:cNvPicPr>
            <a:picLocks noChangeAspect="1"/>
          </p:cNvPicPr>
          <p:nvPr/>
        </p:nvPicPr>
        <p:blipFill>
          <a:blip r:embed="rId3"/>
          <a:stretch>
            <a:fillRect/>
          </a:stretch>
        </p:blipFill>
        <p:spPr>
          <a:xfrm>
            <a:off x="1115616" y="879957"/>
            <a:ext cx="3744416" cy="1959287"/>
          </a:xfrm>
          <a:prstGeom prst="rect">
            <a:avLst/>
          </a:prstGeom>
        </p:spPr>
      </p:pic>
      <p:pic>
        <p:nvPicPr>
          <p:cNvPr id="2" name="Afbeelding 1"/>
          <p:cNvPicPr>
            <a:picLocks noChangeAspect="1"/>
          </p:cNvPicPr>
          <p:nvPr/>
        </p:nvPicPr>
        <p:blipFill>
          <a:blip r:embed="rId4"/>
          <a:stretch>
            <a:fillRect/>
          </a:stretch>
        </p:blipFill>
        <p:spPr>
          <a:xfrm>
            <a:off x="1143460" y="3953554"/>
            <a:ext cx="1779361" cy="2028471"/>
          </a:xfrm>
          <a:prstGeom prst="rect">
            <a:avLst/>
          </a:prstGeom>
        </p:spPr>
      </p:pic>
    </p:spTree>
    <p:extLst>
      <p:ext uri="{BB962C8B-B14F-4D97-AF65-F5344CB8AC3E}">
        <p14:creationId xmlns:p14="http://schemas.microsoft.com/office/powerpoint/2010/main" val="6224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7518" y="476672"/>
            <a:ext cx="8640960"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2 (NBG)</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23 en, daar gekomen, vestigde hij zich in een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stad, genaamd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Nazaret</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opdat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in vervulling zou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gaan hetgeen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door de profeten gesproken is,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dat Hij </a:t>
            </a:r>
            <a:r>
              <a:rPr lang="nl-NL" sz="3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Nazoreeër</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SV: Nazarener)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zou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heten.</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 y="4353803"/>
            <a:ext cx="9152003" cy="2539344"/>
          </a:xfrm>
          <a:prstGeom prst="rect">
            <a:avLst/>
          </a:prstGeom>
        </p:spPr>
      </p:pic>
    </p:spTree>
    <p:extLst>
      <p:ext uri="{BB962C8B-B14F-4D97-AF65-F5344CB8AC3E}">
        <p14:creationId xmlns:p14="http://schemas.microsoft.com/office/powerpoint/2010/main" val="114518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1210" y="3854835"/>
            <a:ext cx="4704806" cy="2981203"/>
          </a:xfrm>
          <a:prstGeom prst="rect">
            <a:avLst/>
          </a:prstGeom>
        </p:spPr>
      </p:pic>
      <p:sp>
        <p:nvSpPr>
          <p:cNvPr id="5" name="Tekstvak 4"/>
          <p:cNvSpPr txBox="1"/>
          <p:nvPr/>
        </p:nvSpPr>
        <p:spPr>
          <a:xfrm>
            <a:off x="323528" y="836712"/>
            <a:ext cx="3384376" cy="646331"/>
          </a:xfrm>
          <a:prstGeom prst="rect">
            <a:avLst/>
          </a:prstGeom>
          <a:noFill/>
        </p:spPr>
        <p:txBody>
          <a:bodyPr wrap="square" rtlCol="0">
            <a:spAutoFit/>
          </a:bodyPr>
          <a:lstStyle/>
          <a:p>
            <a:pPr marL="571500" indent="-571500">
              <a:buFont typeface="Wingdings" panose="05000000000000000000" pitchFamily="2" charset="2"/>
              <a:buChar char="Ø"/>
            </a:pPr>
            <a:r>
              <a:rPr lang="nl-NL" sz="3600" dirty="0" smtClean="0">
                <a:solidFill>
                  <a:srgbClr val="002060"/>
                </a:solidFill>
                <a:latin typeface="Verdana" pitchFamily="34" charset="0"/>
                <a:ea typeface="Verdana" pitchFamily="34" charset="0"/>
                <a:cs typeface="Verdana" pitchFamily="34" charset="0"/>
              </a:rPr>
              <a:t>Bij = </a:t>
            </a:r>
            <a:r>
              <a:rPr lang="nl-NL" sz="3600" dirty="0" err="1" smtClean="0">
                <a:solidFill>
                  <a:srgbClr val="002060"/>
                </a:solidFill>
                <a:latin typeface="Verdana" pitchFamily="34" charset="0"/>
                <a:ea typeface="Verdana" pitchFamily="34" charset="0"/>
                <a:cs typeface="Verdana" pitchFamily="34" charset="0"/>
              </a:rPr>
              <a:t>dabar</a:t>
            </a:r>
            <a:endParaRPr lang="nl-NL" sz="3600" dirty="0">
              <a:solidFill>
                <a:srgbClr val="002060"/>
              </a:solidFill>
              <a:latin typeface="Verdana" pitchFamily="34" charset="0"/>
              <a:ea typeface="Verdana" pitchFamily="34" charset="0"/>
              <a:cs typeface="Verdana" pitchFamily="34" charset="0"/>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65320"/>
            <a:ext cx="3753185" cy="2113444"/>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073" y="4550514"/>
            <a:ext cx="1872208" cy="221500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894" y="2462247"/>
            <a:ext cx="2081052" cy="1814870"/>
          </a:xfrm>
          <a:prstGeom prst="rect">
            <a:avLst/>
          </a:prstGeom>
        </p:spPr>
      </p:pic>
      <p:sp>
        <p:nvSpPr>
          <p:cNvPr id="9" name="Tekstvak 8"/>
          <p:cNvSpPr txBox="1"/>
          <p:nvPr/>
        </p:nvSpPr>
        <p:spPr>
          <a:xfrm>
            <a:off x="442594" y="2462247"/>
            <a:ext cx="4464496" cy="646331"/>
          </a:xfrm>
          <a:prstGeom prst="rect">
            <a:avLst/>
          </a:prstGeom>
          <a:noFill/>
        </p:spPr>
        <p:txBody>
          <a:bodyPr wrap="square" rtlCol="0">
            <a:spAutoFit/>
          </a:bodyPr>
          <a:lstStyle/>
          <a:p>
            <a:pPr marL="571500" indent="-571500">
              <a:buFont typeface="Wingdings" panose="05000000000000000000" pitchFamily="2" charset="2"/>
              <a:buChar char="Ø"/>
            </a:pPr>
            <a:r>
              <a:rPr lang="nl-NL" sz="3600" dirty="0" smtClean="0">
                <a:solidFill>
                  <a:srgbClr val="002060"/>
                </a:solidFill>
                <a:latin typeface="Verdana" pitchFamily="34" charset="0"/>
                <a:ea typeface="Verdana" pitchFamily="34" charset="0"/>
                <a:cs typeface="Verdana" pitchFamily="34" charset="0"/>
              </a:rPr>
              <a:t>Woord = </a:t>
            </a:r>
            <a:r>
              <a:rPr lang="nl-NL" sz="3600" dirty="0" err="1" smtClean="0">
                <a:solidFill>
                  <a:srgbClr val="002060"/>
                </a:solidFill>
                <a:latin typeface="Verdana" pitchFamily="34" charset="0"/>
                <a:ea typeface="Verdana" pitchFamily="34" charset="0"/>
                <a:cs typeface="Verdana" pitchFamily="34" charset="0"/>
              </a:rPr>
              <a:t>dabar</a:t>
            </a:r>
            <a:endParaRPr lang="nl-NL" sz="3600"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790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568952"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Hebreeën 5</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Maar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voor de volwassenen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er het vaste voedsel, voor hen die hun zintuigen door het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gebruik </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nl-NL" sz="30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lett</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gewenning)</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geoefend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hebben om te kunnen onderscheiden tussen goed en kwaad. </a:t>
            </a:r>
          </a:p>
        </p:txBody>
      </p:sp>
    </p:spTree>
    <p:extLst>
      <p:ext uri="{BB962C8B-B14F-4D97-AF65-F5344CB8AC3E}">
        <p14:creationId xmlns:p14="http://schemas.microsoft.com/office/powerpoint/2010/main" val="1228877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568952" cy="1477328"/>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Spreuken 15</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Het licht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van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de ogen verblijdt het hart,</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goed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bericht smeert de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beenderen. </a:t>
            </a:r>
          </a:p>
        </p:txBody>
      </p:sp>
    </p:spTree>
    <p:extLst>
      <p:ext uri="{BB962C8B-B14F-4D97-AF65-F5344CB8AC3E}">
        <p14:creationId xmlns:p14="http://schemas.microsoft.com/office/powerpoint/2010/main" val="75881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568952" cy="2400657"/>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Efeze 1</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15</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Daarom</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omdat ook ik gehoord heb van het geloof in de Heere Jezus onder u, en van de liefde voor alle heiligen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0153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568952"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Efeze 1</a:t>
            </a:r>
          </a:p>
          <a:p>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15</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Daarom</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omdat ook ik gehoord heb van het geloof in de Heere Jezus onder u, en van de liefde voor alle heiligen</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16 houd ik niet op voor u te danken, als ik in mijn gebeden aan u denk</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724737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568952" cy="286232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Efeze 1</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17 opdat de God van onze Heere Jezus Christus, de Vader van de heerlijkheid, u de Geest van wijsheid en van openbaring geeft in het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kennen </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nl-NL" sz="30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lett</a:t>
            </a:r>
            <a:r>
              <a:rPr lang="nl-NL" sz="30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besef)</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van Hem,</a:t>
            </a:r>
          </a:p>
          <a:p>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1995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568952" cy="5170646"/>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Efeze 1</a:t>
            </a:r>
          </a:p>
          <a:p>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17 opdat de God van onze Heere Jezus Christus, de Vader van de heerlijkheid, u de Geest van wijsheid en van openbaring geeft in het </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kennen </a:t>
            </a:r>
            <a:r>
              <a:rPr lang="nl-NL" sz="30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r>
              <a:rPr lang="nl-NL" sz="30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lett</a:t>
            </a:r>
            <a:r>
              <a:rPr lang="nl-NL" sz="30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besef)</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van Hem</a:t>
            </a:r>
            <a:r>
              <a:rPr lang="nl-NL" sz="3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18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namelijk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verlichte ogen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van uw </a:t>
            </a:r>
            <a:r>
              <a:rPr lang="nl-NL" sz="3000" strike="sngStrik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verstand</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hart,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om te weten wat de hoop van Zijn roeping is, en wat de rijkdom is van de heerlijkheid van Zijn erfenis in de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heiligen.</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1405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1340768"/>
            <a:ext cx="8712968" cy="3170099"/>
          </a:xfrm>
          <a:prstGeom prst="rect">
            <a:avLst/>
          </a:prstGeom>
          <a:noFill/>
          <a:ln w="12700">
            <a:solidFill>
              <a:schemeClr val="tx1"/>
            </a:solidFill>
          </a:ln>
        </p:spPr>
        <p:txBody>
          <a:bodyPr wrap="square" rtlCol="0">
            <a:spAutoFit/>
          </a:bodyPr>
          <a:lstStyle/>
          <a:p>
            <a:r>
              <a:rPr lang="nl-NL" sz="4000" b="1" dirty="0" smtClean="0">
                <a:solidFill>
                  <a:srgbClr val="002060"/>
                </a:solidFill>
                <a:latin typeface="Verdana" pitchFamily="34" charset="0"/>
                <a:ea typeface="Verdana" pitchFamily="34" charset="0"/>
                <a:cs typeface="Verdana" pitchFamily="34" charset="0"/>
              </a:rPr>
              <a:t>Nazireeër:</a:t>
            </a:r>
            <a:endParaRPr lang="nl-NL" sz="4000" b="1" dirty="0">
              <a:solidFill>
                <a:srgbClr val="002060"/>
              </a:solidFill>
              <a:latin typeface="Verdana" pitchFamily="34" charset="0"/>
              <a:ea typeface="Verdana" pitchFamily="34" charset="0"/>
              <a:cs typeface="Verdana" pitchFamily="34" charset="0"/>
            </a:endParaRPr>
          </a:p>
          <a:p>
            <a:pPr marL="457200" indent="-457200">
              <a:buFont typeface="Arial" panose="020B0604020202020204" pitchFamily="34" charset="0"/>
              <a:buChar char="•"/>
            </a:pPr>
            <a:endParaRPr lang="nl-NL" sz="4000" dirty="0" smtClean="0">
              <a:solidFill>
                <a:srgbClr val="002060"/>
              </a:solidFill>
              <a:latin typeface="Verdana" pitchFamily="34" charset="0"/>
              <a:ea typeface="Verdana" pitchFamily="34" charset="0"/>
              <a:cs typeface="Verdana" pitchFamily="34" charset="0"/>
            </a:endParaRPr>
          </a:p>
          <a:p>
            <a:pPr marL="742950" indent="-742950">
              <a:buFont typeface="+mj-lt"/>
              <a:buAutoNum type="arabicPeriod"/>
            </a:pPr>
            <a:r>
              <a:rPr lang="nl-NL" sz="4000" dirty="0" smtClean="0">
                <a:solidFill>
                  <a:srgbClr val="002060"/>
                </a:solidFill>
                <a:latin typeface="Verdana" pitchFamily="34" charset="0"/>
                <a:ea typeface="Verdana" pitchFamily="34" charset="0"/>
                <a:cs typeface="Verdana" pitchFamily="34" charset="0"/>
              </a:rPr>
              <a:t>Geen vrucht van de wijnstok</a:t>
            </a:r>
          </a:p>
          <a:p>
            <a:pPr marL="742950" indent="-742950">
              <a:buFont typeface="+mj-lt"/>
              <a:buAutoNum type="arabicPeriod"/>
            </a:pPr>
            <a:r>
              <a:rPr lang="nl-NL" sz="4000" dirty="0" smtClean="0">
                <a:solidFill>
                  <a:srgbClr val="002060"/>
                </a:solidFill>
                <a:latin typeface="Verdana" pitchFamily="34" charset="0"/>
                <a:ea typeface="Verdana" pitchFamily="34" charset="0"/>
                <a:cs typeface="Verdana" pitchFamily="34" charset="0"/>
              </a:rPr>
              <a:t>Geen scheermes op het hoofd</a:t>
            </a:r>
          </a:p>
          <a:p>
            <a:pPr marL="742950" indent="-742950">
              <a:buFont typeface="+mj-lt"/>
              <a:buAutoNum type="arabicPeriod"/>
            </a:pPr>
            <a:r>
              <a:rPr lang="nl-NL" sz="4000" dirty="0" smtClean="0">
                <a:solidFill>
                  <a:srgbClr val="002060"/>
                </a:solidFill>
                <a:latin typeface="Verdana" pitchFamily="34" charset="0"/>
                <a:ea typeface="Verdana" pitchFamily="34" charset="0"/>
                <a:cs typeface="Verdana" pitchFamily="34" charset="0"/>
              </a:rPr>
              <a:t>Niet in aanraking met de dood</a:t>
            </a:r>
          </a:p>
        </p:txBody>
      </p:sp>
    </p:spTree>
    <p:extLst>
      <p:ext uri="{BB962C8B-B14F-4D97-AF65-F5344CB8AC3E}">
        <p14:creationId xmlns:p14="http://schemas.microsoft.com/office/powerpoint/2010/main" val="36335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7518" y="476672"/>
            <a:ext cx="8640960" cy="193899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11 (NBG)</a:t>
            </a:r>
          </a:p>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Leert de natuur zelf u niet, dat, indien een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man lang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haar draagt, dit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een schande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voor hem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18" y="3984481"/>
            <a:ext cx="6768752" cy="2873519"/>
          </a:xfrm>
          <a:prstGeom prst="rect">
            <a:avLst/>
          </a:prstGeom>
        </p:spPr>
      </p:pic>
    </p:spTree>
    <p:extLst>
      <p:ext uri="{BB962C8B-B14F-4D97-AF65-F5344CB8AC3E}">
        <p14:creationId xmlns:p14="http://schemas.microsoft.com/office/powerpoint/2010/main" val="421533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260648"/>
            <a:ext cx="8712968" cy="6247864"/>
          </a:xfrm>
          <a:prstGeom prst="rect">
            <a:avLst/>
          </a:prstGeom>
          <a:noFill/>
          <a:ln w="12700">
            <a:noFill/>
          </a:ln>
        </p:spPr>
        <p:txBody>
          <a:bodyPr wrap="square" rtlCol="0">
            <a:spAutoFit/>
          </a:bodyPr>
          <a:lstStyle/>
          <a:p>
            <a:r>
              <a:rPr lang="nl-NL" sz="4000" b="1" dirty="0" smtClean="0">
                <a:solidFill>
                  <a:srgbClr val="002060"/>
                </a:solidFill>
                <a:latin typeface="Verdana" pitchFamily="34" charset="0"/>
                <a:ea typeface="Verdana" pitchFamily="34" charset="0"/>
                <a:cs typeface="Verdana" pitchFamily="34" charset="0"/>
              </a:rPr>
              <a:t>Simson en de 2:</a:t>
            </a:r>
            <a:endParaRPr lang="nl-NL" sz="4000" b="1" dirty="0">
              <a:solidFill>
                <a:srgbClr val="002060"/>
              </a:solidFill>
              <a:latin typeface="Verdana" pitchFamily="34" charset="0"/>
              <a:ea typeface="Verdana" pitchFamily="34" charset="0"/>
              <a:cs typeface="Verdana" pitchFamily="34" charset="0"/>
            </a:endParaRPr>
          </a:p>
          <a:p>
            <a:pPr marL="457200" indent="-457200">
              <a:buFont typeface="Arial" panose="020B0604020202020204" pitchFamily="34" charset="0"/>
              <a:buChar char="•"/>
            </a:pPr>
            <a:endParaRPr lang="nl-NL" sz="4000" dirty="0" smtClean="0">
              <a:solidFill>
                <a:srgbClr val="002060"/>
              </a:solidFill>
              <a:latin typeface="Verdana" pitchFamily="34" charset="0"/>
              <a:ea typeface="Verdana" pitchFamily="34" charset="0"/>
              <a:cs typeface="Verdana" pitchFamily="34" charset="0"/>
            </a:endParaRPr>
          </a:p>
          <a:p>
            <a:pPr marL="742950" indent="-74295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 maal verschijning van een engel</a:t>
            </a:r>
          </a:p>
          <a:p>
            <a:pPr marL="742950" indent="-74295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Tussen </a:t>
            </a:r>
            <a:r>
              <a:rPr lang="nl-NL" sz="4000" dirty="0" err="1" smtClean="0">
                <a:solidFill>
                  <a:srgbClr val="002060"/>
                </a:solidFill>
                <a:latin typeface="Verdana" pitchFamily="34" charset="0"/>
                <a:ea typeface="Verdana" pitchFamily="34" charset="0"/>
                <a:cs typeface="Verdana" pitchFamily="34" charset="0"/>
              </a:rPr>
              <a:t>Zora</a:t>
            </a:r>
            <a:r>
              <a:rPr lang="nl-NL" sz="4000" dirty="0" smtClean="0">
                <a:solidFill>
                  <a:srgbClr val="002060"/>
                </a:solidFill>
                <a:latin typeface="Verdana" pitchFamily="34" charset="0"/>
                <a:ea typeface="Verdana" pitchFamily="34" charset="0"/>
                <a:cs typeface="Verdana" pitchFamily="34" charset="0"/>
              </a:rPr>
              <a:t> en </a:t>
            </a:r>
            <a:r>
              <a:rPr lang="nl-NL" sz="4000" dirty="0" err="1" smtClean="0">
                <a:solidFill>
                  <a:srgbClr val="002060"/>
                </a:solidFill>
                <a:latin typeface="Verdana" pitchFamily="34" charset="0"/>
                <a:ea typeface="Verdana" pitchFamily="34" charset="0"/>
                <a:cs typeface="Verdana" pitchFamily="34" charset="0"/>
              </a:rPr>
              <a:t>Esthaol</a:t>
            </a:r>
            <a:r>
              <a:rPr lang="nl-NL" sz="4000" dirty="0" smtClean="0">
                <a:solidFill>
                  <a:srgbClr val="002060"/>
                </a:solidFill>
                <a:latin typeface="Verdana" pitchFamily="34" charset="0"/>
                <a:ea typeface="Verdana" pitchFamily="34" charset="0"/>
                <a:cs typeface="Verdana" pitchFamily="34" charset="0"/>
              </a:rPr>
              <a:t> (2x)</a:t>
            </a:r>
          </a:p>
          <a:p>
            <a:pPr marL="742950" indent="-74295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 keer naar </a:t>
            </a:r>
            <a:r>
              <a:rPr lang="nl-NL" sz="4000" dirty="0" err="1" smtClean="0">
                <a:solidFill>
                  <a:srgbClr val="002060"/>
                </a:solidFill>
                <a:latin typeface="Verdana" pitchFamily="34" charset="0"/>
                <a:ea typeface="Verdana" pitchFamily="34" charset="0"/>
                <a:cs typeface="Verdana" pitchFamily="34" charset="0"/>
              </a:rPr>
              <a:t>Timna</a:t>
            </a:r>
            <a:endParaRPr lang="nl-NL" sz="4000" dirty="0" smtClean="0">
              <a:solidFill>
                <a:srgbClr val="002060"/>
              </a:solidFill>
              <a:latin typeface="Verdana" pitchFamily="34" charset="0"/>
              <a:ea typeface="Verdana" pitchFamily="34" charset="0"/>
              <a:cs typeface="Verdana" pitchFamily="34" charset="0"/>
            </a:endParaRPr>
          </a:p>
          <a:p>
            <a:pPr marL="742950" indent="-74295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De leeuw wordt in tweeën gescheurd</a:t>
            </a:r>
          </a:p>
          <a:p>
            <a:pPr marL="742950" indent="-74295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Tweeledig raadsel met een tweeledig antwoord</a:t>
            </a:r>
          </a:p>
        </p:txBody>
      </p:sp>
    </p:spTree>
    <p:extLst>
      <p:ext uri="{BB962C8B-B14F-4D97-AF65-F5344CB8AC3E}">
        <p14:creationId xmlns:p14="http://schemas.microsoft.com/office/powerpoint/2010/main" val="20886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692696"/>
            <a:ext cx="8712968" cy="5632311"/>
          </a:xfrm>
          <a:prstGeom prst="rect">
            <a:avLst/>
          </a:prstGeom>
          <a:noFill/>
          <a:ln w="12700">
            <a:noFill/>
          </a:ln>
        </p:spPr>
        <p:txBody>
          <a:bodyPr wrap="square" rtlCol="0">
            <a:spAutoFit/>
          </a:bodyPr>
          <a:lstStyle/>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Het raadsel is ook een raadsel</a:t>
            </a:r>
          </a:p>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Vossen, per twee</a:t>
            </a:r>
          </a:p>
          <a:p>
            <a:pPr marL="571500" indent="-571500">
              <a:buFont typeface="Arial" panose="020B0604020202020204" pitchFamily="34" charset="0"/>
              <a:buChar char="•"/>
            </a:pPr>
            <a:r>
              <a:rPr lang="nl-NL" sz="4000" dirty="0" err="1" smtClean="0">
                <a:solidFill>
                  <a:srgbClr val="002060"/>
                </a:solidFill>
                <a:latin typeface="Verdana" pitchFamily="34" charset="0"/>
                <a:ea typeface="Verdana" pitchFamily="34" charset="0"/>
                <a:cs typeface="Verdana" pitchFamily="34" charset="0"/>
              </a:rPr>
              <a:t>Ezelskaak</a:t>
            </a:r>
            <a:endParaRPr lang="nl-NL" sz="4000" dirty="0" smtClean="0">
              <a:solidFill>
                <a:srgbClr val="002060"/>
              </a:solidFill>
              <a:latin typeface="Verdana" pitchFamily="34" charset="0"/>
              <a:ea typeface="Verdana" pitchFamily="34" charset="0"/>
              <a:cs typeface="Verdana" pitchFamily="34" charset="0"/>
            </a:endParaRPr>
          </a:p>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 touwen</a:t>
            </a:r>
          </a:p>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 ogen uitgestoken</a:t>
            </a:r>
          </a:p>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Gebonden met twee koperen ketenen</a:t>
            </a:r>
          </a:p>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 pilaren</a:t>
            </a:r>
          </a:p>
          <a:p>
            <a:pPr marL="571500" indent="-571500">
              <a:buFont typeface="Arial" panose="020B0604020202020204" pitchFamily="34" charset="0"/>
              <a:buChar char="•"/>
            </a:pPr>
            <a:r>
              <a:rPr lang="nl-NL" sz="4000" dirty="0" smtClean="0">
                <a:solidFill>
                  <a:srgbClr val="002060"/>
                </a:solidFill>
                <a:latin typeface="Verdana" pitchFamily="34" charset="0"/>
                <a:ea typeface="Verdana" pitchFamily="34" charset="0"/>
                <a:cs typeface="Verdana" pitchFamily="34" charset="0"/>
              </a:rPr>
              <a:t>Twee maal </a:t>
            </a:r>
            <a:r>
              <a:rPr lang="nl-NL" sz="4000" dirty="0" err="1" smtClean="0">
                <a:solidFill>
                  <a:srgbClr val="002060"/>
                </a:solidFill>
                <a:latin typeface="Verdana" pitchFamily="34" charset="0"/>
                <a:ea typeface="Verdana" pitchFamily="34" charset="0"/>
                <a:cs typeface="Verdana" pitchFamily="34" charset="0"/>
              </a:rPr>
              <a:t>nazireeërschap</a:t>
            </a:r>
            <a:endParaRPr lang="nl-NL" sz="4000" dirty="0" smtClean="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703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9552" y="1052736"/>
            <a:ext cx="3024336" cy="720080"/>
          </a:xfrm>
          <a:prstGeom prst="rect">
            <a:avLst/>
          </a:prstGeom>
          <a:noFill/>
          <a:ln w="12700">
            <a:noFill/>
          </a:ln>
        </p:spPr>
        <p:txBody>
          <a:bodyPr wrap="square" rtlCol="0">
            <a:spAutoFit/>
          </a:bodyPr>
          <a:lstStyle/>
          <a:p>
            <a:r>
              <a:rPr lang="nl-NL" sz="4000" dirty="0" smtClean="0">
                <a:solidFill>
                  <a:srgbClr val="002060"/>
                </a:solidFill>
                <a:latin typeface="Verdana" pitchFamily="34" charset="0"/>
                <a:ea typeface="Verdana" pitchFamily="34" charset="0"/>
                <a:cs typeface="Verdana" pitchFamily="34" charset="0"/>
              </a:rPr>
              <a:t>Simson</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577" y="281176"/>
            <a:ext cx="1872208" cy="1909652"/>
          </a:xfrm>
          <a:prstGeom prst="rect">
            <a:avLst/>
          </a:prstGeom>
        </p:spPr>
      </p:pic>
      <p:sp>
        <p:nvSpPr>
          <p:cNvPr id="4" name="Tekstvak 3"/>
          <p:cNvSpPr txBox="1"/>
          <p:nvPr/>
        </p:nvSpPr>
        <p:spPr>
          <a:xfrm>
            <a:off x="539552" y="3178412"/>
            <a:ext cx="4013455" cy="707886"/>
          </a:xfrm>
          <a:prstGeom prst="rect">
            <a:avLst/>
          </a:prstGeom>
          <a:noFill/>
          <a:ln w="12700">
            <a:noFill/>
          </a:ln>
        </p:spPr>
        <p:txBody>
          <a:bodyPr wrap="square" rtlCol="0">
            <a:spAutoFit/>
          </a:bodyPr>
          <a:lstStyle/>
          <a:p>
            <a:r>
              <a:rPr lang="nl-NL" sz="4000" dirty="0" err="1" smtClean="0">
                <a:solidFill>
                  <a:srgbClr val="002060"/>
                </a:solidFill>
                <a:latin typeface="Verdana" pitchFamily="34" charset="0"/>
                <a:ea typeface="Verdana" pitchFamily="34" charset="0"/>
                <a:cs typeface="Verdana" pitchFamily="34" charset="0"/>
              </a:rPr>
              <a:t>Shemesh</a:t>
            </a:r>
            <a:r>
              <a:rPr lang="nl-NL" sz="4000" dirty="0" smtClean="0">
                <a:solidFill>
                  <a:srgbClr val="002060"/>
                </a:solidFill>
                <a:latin typeface="Verdana" pitchFamily="34" charset="0"/>
                <a:ea typeface="Verdana" pitchFamily="34" charset="0"/>
                <a:cs typeface="Verdana" pitchFamily="34" charset="0"/>
              </a:rPr>
              <a:t>=zon</a:t>
            </a:r>
          </a:p>
        </p:txBody>
      </p:sp>
      <p:sp>
        <p:nvSpPr>
          <p:cNvPr id="5" name="Tekstvak 4"/>
          <p:cNvSpPr txBox="1"/>
          <p:nvPr/>
        </p:nvSpPr>
        <p:spPr>
          <a:xfrm>
            <a:off x="559835" y="5132492"/>
            <a:ext cx="5601190" cy="707886"/>
          </a:xfrm>
          <a:prstGeom prst="rect">
            <a:avLst/>
          </a:prstGeom>
          <a:noFill/>
          <a:ln w="12700">
            <a:noFill/>
          </a:ln>
        </p:spPr>
        <p:txBody>
          <a:bodyPr wrap="square" rtlCol="0">
            <a:spAutoFit/>
          </a:bodyPr>
          <a:lstStyle/>
          <a:p>
            <a:r>
              <a:rPr lang="nl-NL" sz="4000" dirty="0" smtClean="0">
                <a:solidFill>
                  <a:srgbClr val="002060"/>
                </a:solidFill>
                <a:latin typeface="Verdana" pitchFamily="34" charset="0"/>
                <a:ea typeface="Verdana" pitchFamily="34" charset="0"/>
                <a:cs typeface="Verdana" pitchFamily="34" charset="0"/>
              </a:rPr>
              <a:t>Ha </a:t>
            </a:r>
            <a:r>
              <a:rPr lang="nl-NL" sz="4000" dirty="0" err="1" smtClean="0">
                <a:solidFill>
                  <a:srgbClr val="002060"/>
                </a:solidFill>
                <a:latin typeface="Verdana" pitchFamily="34" charset="0"/>
                <a:ea typeface="Verdana" pitchFamily="34" charset="0"/>
                <a:cs typeface="Verdana" pitchFamily="34" charset="0"/>
              </a:rPr>
              <a:t>shem</a:t>
            </a:r>
            <a:r>
              <a:rPr lang="nl-NL" sz="4000" dirty="0" smtClean="0">
                <a:solidFill>
                  <a:srgbClr val="002060"/>
                </a:solidFill>
                <a:latin typeface="Verdana" pitchFamily="34" charset="0"/>
                <a:ea typeface="Verdana" pitchFamily="34" charset="0"/>
                <a:cs typeface="Verdana" pitchFamily="34" charset="0"/>
              </a:rPr>
              <a:t> = de naam</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565858"/>
            <a:ext cx="1872208" cy="193299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712942"/>
            <a:ext cx="1440160" cy="2099216"/>
          </a:xfrm>
          <a:prstGeom prst="rect">
            <a:avLst/>
          </a:prstGeom>
        </p:spPr>
      </p:pic>
    </p:spTree>
    <p:extLst>
      <p:ext uri="{BB962C8B-B14F-4D97-AF65-F5344CB8AC3E}">
        <p14:creationId xmlns:p14="http://schemas.microsoft.com/office/powerpoint/2010/main" val="15171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02"/>
            <a:ext cx="9144000" cy="6874728"/>
          </a:xfrm>
          <a:prstGeom prst="rect">
            <a:avLst/>
          </a:prstGeom>
        </p:spPr>
      </p:pic>
    </p:spTree>
    <p:extLst>
      <p:ext uri="{BB962C8B-B14F-4D97-AF65-F5344CB8AC3E}">
        <p14:creationId xmlns:p14="http://schemas.microsoft.com/office/powerpoint/2010/main" val="361632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692696"/>
            <a:ext cx="8640960" cy="1938992"/>
          </a:xfrm>
          <a:prstGeom prst="rect">
            <a:avLst/>
          </a:prstGeom>
        </p:spPr>
        <p:txBody>
          <a:bodyPr wrap="square">
            <a:spAutoFit/>
          </a:body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31</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En  zie, u zult zwanger worden en een Zoon baren en u zult Hem de  Naam Jezus geven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112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 A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000" dirty="0">
            <a:solidFill>
              <a:srgbClr val="002060"/>
            </a:solidFill>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standaard AP</Template>
  <TotalTime>8009</TotalTime>
  <Words>440</Words>
  <Application>Microsoft Office PowerPoint</Application>
  <PresentationFormat>Diavoorstelling (4:3)</PresentationFormat>
  <Paragraphs>75</Paragraphs>
  <Slides>26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Verdana</vt:lpstr>
      <vt:lpstr>Wingdings</vt:lpstr>
      <vt:lpstr>standaard 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Piet</dc:creator>
  <cp:lastModifiedBy>G Oudijn</cp:lastModifiedBy>
  <cp:revision>375</cp:revision>
  <dcterms:created xsi:type="dcterms:W3CDTF">2015-09-27T18:17:31Z</dcterms:created>
  <dcterms:modified xsi:type="dcterms:W3CDTF">2017-05-01T16:20:52Z</dcterms:modified>
</cp:coreProperties>
</file>