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288" r:id="rId3"/>
    <p:sldId id="259" r:id="rId4"/>
    <p:sldId id="260" r:id="rId5"/>
    <p:sldId id="261" r:id="rId6"/>
    <p:sldId id="262" r:id="rId7"/>
    <p:sldId id="263" r:id="rId8"/>
    <p:sldId id="264" r:id="rId9"/>
    <p:sldId id="266" r:id="rId10"/>
    <p:sldId id="265" r:id="rId11"/>
    <p:sldId id="267" r:id="rId12"/>
    <p:sldId id="268" r:id="rId13"/>
    <p:sldId id="269" r:id="rId14"/>
    <p:sldId id="274" r:id="rId15"/>
    <p:sldId id="275" r:id="rId16"/>
    <p:sldId id="279" r:id="rId17"/>
    <p:sldId id="280" r:id="rId18"/>
    <p:sldId id="281" r:id="rId19"/>
    <p:sldId id="282" r:id="rId20"/>
    <p:sldId id="283" r:id="rId21"/>
    <p:sldId id="285" r:id="rId22"/>
    <p:sldId id="284" r:id="rId23"/>
    <p:sldId id="287"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3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22-4-2018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t>1</a:t>
            </a:fld>
            <a:endParaRPr lang="nl-NL"/>
          </a:p>
        </p:txBody>
      </p:sp>
    </p:spTree>
    <p:extLst>
      <p:ext uri="{BB962C8B-B14F-4D97-AF65-F5344CB8AC3E}">
        <p14:creationId xmlns:p14="http://schemas.microsoft.com/office/powerpoint/2010/main" val="104122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16</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6925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17</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355412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22-4-2018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22-4-2018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22-4-2018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3960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22-4-2018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75091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22-4-2018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22-4-2018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22-4-2018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22-4-2018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22-4-2018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22-4-2018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22-4-2018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22-4-2018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76342"/>
            <a:ext cx="12192000" cy="1631216"/>
          </a:xfrm>
          <a:prstGeom prst="rect">
            <a:avLst/>
          </a:prstGeom>
          <a:noFill/>
        </p:spPr>
        <p:txBody>
          <a:bodyPr wrap="square" rtlCol="0">
            <a:spAutoFit/>
          </a:bodyPr>
          <a:lstStyle/>
          <a:p>
            <a:pPr algn="ctr"/>
            <a:r>
              <a:rPr lang="nl-NL" sz="5000" b="1" dirty="0" smtClean="0">
                <a:solidFill>
                  <a:srgbClr val="002060"/>
                </a:solidFill>
                <a:latin typeface="Verdana" pitchFamily="34" charset="0"/>
                <a:ea typeface="Verdana" pitchFamily="34" charset="0"/>
                <a:cs typeface="Verdana" pitchFamily="34" charset="0"/>
              </a:rPr>
              <a:t>gelijkenissen van de zaaier en </a:t>
            </a:r>
          </a:p>
          <a:p>
            <a:pPr algn="ctr"/>
            <a:r>
              <a:rPr lang="nl-NL" sz="5000" b="1" dirty="0" smtClean="0">
                <a:solidFill>
                  <a:srgbClr val="002060"/>
                </a:solidFill>
                <a:latin typeface="Verdana" pitchFamily="34" charset="0"/>
                <a:ea typeface="Verdana" pitchFamily="34" charset="0"/>
                <a:cs typeface="Verdana" pitchFamily="34" charset="0"/>
              </a:rPr>
              <a:t>de gelijkenis van het onkruid</a:t>
            </a:r>
            <a:endParaRPr lang="nl-NL" sz="5000" b="1" dirty="0">
              <a:solidFill>
                <a:srgbClr val="002060"/>
              </a:solidFill>
              <a:latin typeface="Verdana" pitchFamily="34" charset="0"/>
              <a:ea typeface="Verdana" pitchFamily="34" charset="0"/>
              <a:cs typeface="Verdana" pitchFamily="34" charset="0"/>
            </a:endParaRPr>
          </a:p>
        </p:txBody>
      </p:sp>
      <p:sp>
        <p:nvSpPr>
          <p:cNvPr id="6" name="Tekstvak 5"/>
          <p:cNvSpPr txBox="1"/>
          <p:nvPr/>
        </p:nvSpPr>
        <p:spPr>
          <a:xfrm>
            <a:off x="187166" y="5925744"/>
            <a:ext cx="2950238" cy="707886"/>
          </a:xfrm>
          <a:prstGeom prst="rect">
            <a:avLst/>
          </a:prstGeom>
          <a:noFill/>
          <a:ln w="3175">
            <a:solidFill>
              <a:schemeClr val="tx1"/>
            </a:solidFill>
          </a:ln>
        </p:spPr>
        <p:txBody>
          <a:bodyPr wrap="square" rtlCol="0">
            <a:spAutoFit/>
          </a:bodyPr>
          <a:lstStyle/>
          <a:p>
            <a:r>
              <a:rPr lang="nl-NL" sz="2000" dirty="0" smtClean="0">
                <a:latin typeface="Verdana" pitchFamily="34" charset="0"/>
                <a:ea typeface="Verdana" pitchFamily="34" charset="0"/>
                <a:cs typeface="Verdana" pitchFamily="34" charset="0"/>
              </a:rPr>
              <a:t>22 april 2018</a:t>
            </a:r>
            <a:endParaRPr lang="nl-NL" sz="2000" dirty="0">
              <a:latin typeface="Verdana" pitchFamily="34" charset="0"/>
              <a:ea typeface="Verdana" pitchFamily="34" charset="0"/>
              <a:cs typeface="Verdana" pitchFamily="34" charset="0"/>
            </a:endParaRPr>
          </a:p>
          <a:p>
            <a:r>
              <a:rPr lang="nl-NL" sz="2000" dirty="0" smtClean="0">
                <a:latin typeface="Verdana" pitchFamily="34" charset="0"/>
                <a:ea typeface="Verdana" pitchFamily="34" charset="0"/>
                <a:cs typeface="Verdana" pitchFamily="34" charset="0"/>
              </a:rPr>
              <a:t>Hendrik Ido Ambacht</a:t>
            </a:r>
            <a:endParaRPr lang="nl-NL" sz="2000" dirty="0">
              <a:latin typeface="Verdana" pitchFamily="34" charset="0"/>
              <a:ea typeface="Verdana" pitchFamily="34" charset="0"/>
              <a:cs typeface="Verdana" pitchFamily="34" charset="0"/>
            </a:endParaRPr>
          </a:p>
        </p:txBody>
      </p:sp>
      <p:pic>
        <p:nvPicPr>
          <p:cNvPr id="2" name="Afbeelding 1"/>
          <p:cNvPicPr>
            <a:picLocks noChangeAspect="1"/>
          </p:cNvPicPr>
          <p:nvPr/>
        </p:nvPicPr>
        <p:blipFill>
          <a:blip r:embed="rId3"/>
          <a:stretch>
            <a:fillRect/>
          </a:stretch>
        </p:blipFill>
        <p:spPr>
          <a:xfrm>
            <a:off x="3597311" y="1992634"/>
            <a:ext cx="4997377" cy="3748033"/>
          </a:xfrm>
          <a:prstGeom prst="rect">
            <a:avLst/>
          </a:prstGeom>
        </p:spPr>
      </p:pic>
    </p:spTree>
    <p:extLst>
      <p:ext uri="{BB962C8B-B14F-4D97-AF65-F5344CB8AC3E}">
        <p14:creationId xmlns:p14="http://schemas.microsoft.com/office/powerpoint/2010/main" val="3872743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1569660"/>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13</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19 Als iemand het Woord van het Koninkrijk hoort en het niet begrijpt, dan komt de boze en rukt weg wat in zijn hart gezaaid was; dat is hij bij wie langs de weg gezaaid is.</a:t>
            </a:r>
          </a:p>
        </p:txBody>
      </p:sp>
      <p:sp>
        <p:nvSpPr>
          <p:cNvPr id="3" name="Rechthoek 2"/>
          <p:cNvSpPr/>
          <p:nvPr/>
        </p:nvSpPr>
        <p:spPr>
          <a:xfrm>
            <a:off x="114300" y="2712601"/>
            <a:ext cx="10906991" cy="830997"/>
          </a:xfrm>
          <a:prstGeom prst="rect">
            <a:avLst/>
          </a:prstGeom>
          <a:solidFill>
            <a:schemeClr val="accent6">
              <a:lumMod val="20000"/>
              <a:lumOff val="80000"/>
            </a:schemeClr>
          </a:solidFill>
        </p:spPr>
        <p:txBody>
          <a:bodyPr wrap="square">
            <a:spAutoFit/>
          </a:bodyPr>
          <a:lstStyle/>
          <a:p>
            <a:pPr lvl="0"/>
            <a:r>
              <a:rPr lang="nl-NL" sz="2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4 En toen hij zaaide, viel een deel van het zaad langs de weg; en de vogels kwamen en aten dat op.</a:t>
            </a:r>
          </a:p>
        </p:txBody>
      </p:sp>
      <p:pic>
        <p:nvPicPr>
          <p:cNvPr id="4" name="Afbeelding 3"/>
          <p:cNvPicPr>
            <a:picLocks noChangeAspect="1"/>
          </p:cNvPicPr>
          <p:nvPr/>
        </p:nvPicPr>
        <p:blipFill>
          <a:blip r:embed="rId2"/>
          <a:stretch>
            <a:fillRect/>
          </a:stretch>
        </p:blipFill>
        <p:spPr>
          <a:xfrm>
            <a:off x="7938267" y="3887055"/>
            <a:ext cx="3730723" cy="2795155"/>
          </a:xfrm>
          <a:prstGeom prst="rect">
            <a:avLst/>
          </a:prstGeom>
        </p:spPr>
      </p:pic>
    </p:spTree>
    <p:extLst>
      <p:ext uri="{BB962C8B-B14F-4D97-AF65-F5344CB8AC3E}">
        <p14:creationId xmlns:p14="http://schemas.microsoft.com/office/powerpoint/2010/main" val="1465463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2308324"/>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13</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20 Maar bij wie op de steenachtige grond gezaaid is, dat is hij die het Woord hoort en dat meteen met vreugde ontvangt</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21 Hij heeft echter geen wortel in zichzelf, maar hij is iemand van het ogenblik; en als er verdrukking of vervolging komt omwille van het Woord, struikelt hij meteen.</a:t>
            </a:r>
          </a:p>
        </p:txBody>
      </p:sp>
      <p:sp>
        <p:nvSpPr>
          <p:cNvPr id="3" name="Rechthoek 2"/>
          <p:cNvSpPr/>
          <p:nvPr/>
        </p:nvSpPr>
        <p:spPr>
          <a:xfrm>
            <a:off x="114299" y="2912652"/>
            <a:ext cx="11826677" cy="1569660"/>
          </a:xfrm>
          <a:prstGeom prst="rect">
            <a:avLst/>
          </a:prstGeom>
          <a:solidFill>
            <a:schemeClr val="accent5">
              <a:lumMod val="20000"/>
              <a:lumOff val="80000"/>
            </a:schemeClr>
          </a:solidFill>
        </p:spPr>
        <p:txBody>
          <a:bodyPr wrap="square">
            <a:spAutoFit/>
          </a:bodyPr>
          <a:lstStyle/>
          <a:p>
            <a:pPr lvl="0"/>
            <a:r>
              <a:rPr lang="nl-NL" sz="2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5 Een ander deel viel op steenachtige plaatsen, waar het niet veel aarde had; en het kwam meteen op, doordat het geen diepte van aarde had</a:t>
            </a:r>
            <a:r>
              <a:rPr lang="nl-NL" sz="24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a:t>
            </a:r>
          </a:p>
          <a:p>
            <a:pPr lvl="0"/>
            <a:r>
              <a:rPr lang="nl-NL" sz="2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6 En toen de zon opgegaan was, verschroeide het; </a:t>
            </a:r>
            <a:endParaRPr lang="nl-NL" sz="24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a:p>
            <a:pPr lvl="0"/>
            <a:r>
              <a:rPr lang="nl-NL" sz="24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en </a:t>
            </a:r>
            <a:r>
              <a:rPr lang="nl-NL" sz="2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doordat het geen wortel had, verdorde het</a:t>
            </a:r>
            <a:r>
              <a:rPr lang="nl-NL" sz="24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Afbeelding 4"/>
          <p:cNvPicPr>
            <a:picLocks noChangeAspect="1"/>
          </p:cNvPicPr>
          <p:nvPr/>
        </p:nvPicPr>
        <p:blipFill>
          <a:blip r:embed="rId2"/>
          <a:stretch>
            <a:fillRect/>
          </a:stretch>
        </p:blipFill>
        <p:spPr>
          <a:xfrm>
            <a:off x="8375073" y="4082261"/>
            <a:ext cx="3700986" cy="2775739"/>
          </a:xfrm>
          <a:prstGeom prst="rect">
            <a:avLst/>
          </a:prstGeom>
        </p:spPr>
      </p:pic>
    </p:spTree>
    <p:extLst>
      <p:ext uri="{BB962C8B-B14F-4D97-AF65-F5344CB8AC3E}">
        <p14:creationId xmlns:p14="http://schemas.microsoft.com/office/powerpoint/2010/main" val="3159313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1569660"/>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13</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22 En bij wie in de dorens gezaaid is, dat is hij die het Woord hoort; maar de zorgen van deze </a:t>
            </a:r>
            <a:r>
              <a:rPr lang="nl-NL" sz="2400" strike="sngStrike" dirty="0">
                <a:solidFill>
                  <a:srgbClr val="002060"/>
                </a:solidFill>
                <a:latin typeface="Verdana" panose="020B0604030504040204" pitchFamily="34" charset="0"/>
                <a:ea typeface="Verdana" panose="020B0604030504040204" pitchFamily="34" charset="0"/>
                <a:cs typeface="Verdana" panose="020B0604030504040204" pitchFamily="34" charset="0"/>
              </a:rPr>
              <a:t>wereld</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24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aeon</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en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de verleiding van de rijkdom verstikken het Woord, en het wordt onvruchtbaar.</a:t>
            </a:r>
          </a:p>
        </p:txBody>
      </p:sp>
      <p:sp>
        <p:nvSpPr>
          <p:cNvPr id="3" name="Rechthoek 2"/>
          <p:cNvSpPr/>
          <p:nvPr/>
        </p:nvSpPr>
        <p:spPr>
          <a:xfrm>
            <a:off x="114300" y="2912652"/>
            <a:ext cx="11658600" cy="830997"/>
          </a:xfrm>
          <a:prstGeom prst="rect">
            <a:avLst/>
          </a:prstGeom>
          <a:solidFill>
            <a:schemeClr val="accent5">
              <a:lumMod val="20000"/>
              <a:lumOff val="80000"/>
            </a:schemeClr>
          </a:solidFill>
        </p:spPr>
        <p:txBody>
          <a:bodyPr wrap="square">
            <a:spAutoFit/>
          </a:bodyPr>
          <a:lstStyle/>
          <a:p>
            <a:pPr lvl="0"/>
            <a:r>
              <a:rPr lang="nl-NL" sz="2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7 Een ander deel viel tussen de dorens; en de dorens kwamen op en verstikten het.</a:t>
            </a:r>
          </a:p>
        </p:txBody>
      </p:sp>
      <p:pic>
        <p:nvPicPr>
          <p:cNvPr id="4" name="Afbeelding 3"/>
          <p:cNvPicPr>
            <a:picLocks noChangeAspect="1"/>
          </p:cNvPicPr>
          <p:nvPr/>
        </p:nvPicPr>
        <p:blipFill>
          <a:blip r:embed="rId2"/>
          <a:stretch>
            <a:fillRect/>
          </a:stretch>
        </p:blipFill>
        <p:spPr>
          <a:xfrm>
            <a:off x="7789718" y="4083627"/>
            <a:ext cx="3290894" cy="2468171"/>
          </a:xfrm>
          <a:prstGeom prst="rect">
            <a:avLst/>
          </a:prstGeom>
        </p:spPr>
      </p:pic>
    </p:spTree>
    <p:extLst>
      <p:ext uri="{BB962C8B-B14F-4D97-AF65-F5344CB8AC3E}">
        <p14:creationId xmlns:p14="http://schemas.microsoft.com/office/powerpoint/2010/main" val="1043651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1569660"/>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13</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23 Bij wie in de goede aarde gezaaid is, dat is hij die het Woord hoort en begrijpt, die ook vrucht draagt en voortbrengt, de één honderd-, de ander zestig-, en de ander dertigvoudig.</a:t>
            </a:r>
          </a:p>
        </p:txBody>
      </p:sp>
      <p:sp>
        <p:nvSpPr>
          <p:cNvPr id="3" name="Rechthoek 2"/>
          <p:cNvSpPr/>
          <p:nvPr/>
        </p:nvSpPr>
        <p:spPr>
          <a:xfrm>
            <a:off x="114300" y="2736007"/>
            <a:ext cx="11658600" cy="1200329"/>
          </a:xfrm>
          <a:prstGeom prst="rect">
            <a:avLst/>
          </a:prstGeom>
          <a:solidFill>
            <a:schemeClr val="accent5">
              <a:lumMod val="20000"/>
              <a:lumOff val="80000"/>
            </a:schemeClr>
          </a:solidFill>
        </p:spPr>
        <p:txBody>
          <a:bodyPr wrap="square">
            <a:spAutoFit/>
          </a:bodyPr>
          <a:lstStyle/>
          <a:p>
            <a:pPr lvl="0"/>
            <a:r>
              <a:rPr lang="nl-NL" sz="24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8 </a:t>
            </a:r>
            <a:r>
              <a:rPr lang="nl-NL" sz="2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En weer een ander deel viel in de goede aarde en gaf vrucht, het ene honderd-, het andere zestig-, en een ander dertigvoudig.</a:t>
            </a:r>
          </a:p>
          <a:p>
            <a:pPr lvl="0"/>
            <a:endParaRPr lang="nl-NL" sz="2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Afbeelding 4"/>
          <p:cNvPicPr>
            <a:picLocks noChangeAspect="1"/>
          </p:cNvPicPr>
          <p:nvPr/>
        </p:nvPicPr>
        <p:blipFill>
          <a:blip r:embed="rId2"/>
          <a:stretch>
            <a:fillRect/>
          </a:stretch>
        </p:blipFill>
        <p:spPr>
          <a:xfrm>
            <a:off x="418018" y="4291915"/>
            <a:ext cx="3419576" cy="2566085"/>
          </a:xfrm>
          <a:prstGeom prst="rect">
            <a:avLst/>
          </a:prstGeom>
        </p:spPr>
      </p:pic>
    </p:spTree>
    <p:extLst>
      <p:ext uri="{BB962C8B-B14F-4D97-AF65-F5344CB8AC3E}">
        <p14:creationId xmlns:p14="http://schemas.microsoft.com/office/powerpoint/2010/main" val="3020510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4893647"/>
          </a:xfrm>
          <a:prstGeom prst="rect">
            <a:avLst/>
          </a:prstGeom>
        </p:spPr>
        <p:txBody>
          <a:bodyPr wrap="square">
            <a:spAutoFit/>
          </a:bodyPr>
          <a:lstStyle/>
          <a:p>
            <a:r>
              <a:rPr lang="nl-NL" sz="2400" b="1" u="sng" dirty="0">
                <a:solidFill>
                  <a:srgbClr val="002060"/>
                </a:solidFill>
                <a:latin typeface="Verdana" panose="020B0604030504040204" pitchFamily="34" charset="0"/>
                <a:ea typeface="Verdana" panose="020B0604030504040204" pitchFamily="34" charset="0"/>
                <a:cs typeface="Verdana" panose="020B0604030504040204" pitchFamily="34" charset="0"/>
              </a:rPr>
              <a:t>Gelijkenis van </a:t>
            </a:r>
            <a:r>
              <a:rPr lang="nl-NL" sz="24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het onkruid:</a:t>
            </a:r>
            <a:endParaRPr lang="nl-NL" sz="2400" b="1"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endPar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rPr>
              <a:t>Mattheus 13</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24 Een andere gelijkenis hield Hij hun voor. Hij zei: Het Koninkrijk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van de hemelen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is gelijk aan iemand die goed zaad zaaide in zijn akker.</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25 Maar toen de mensen sliepen, kwam zijn vijand en zaaide onkruid tussen de tarwe, en ging weg.</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26 Toen het gewas opkwam en vrucht voortbracht, kwam ook het onkruid tevoorschijn.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27 De dienaren van de heer des huizes gingen naar hem toe en zeiden: Heer, hebt u niet goed zaad in uw akker </a:t>
            </a:r>
            <a:endPar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gezaaid</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Waar komt dan dit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onkruid </a:t>
            </a: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vandaan?</a:t>
            </a:r>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2"/>
          <a:stretch>
            <a:fillRect/>
          </a:stretch>
        </p:blipFill>
        <p:spPr>
          <a:xfrm>
            <a:off x="7336971" y="3892322"/>
            <a:ext cx="3954237" cy="2965678"/>
          </a:xfrm>
          <a:prstGeom prst="rect">
            <a:avLst/>
          </a:prstGeom>
        </p:spPr>
      </p:pic>
    </p:spTree>
    <p:extLst>
      <p:ext uri="{BB962C8B-B14F-4D97-AF65-F5344CB8AC3E}">
        <p14:creationId xmlns:p14="http://schemas.microsoft.com/office/powerpoint/2010/main" val="4052590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3910" y="399434"/>
            <a:ext cx="11554690" cy="3416320"/>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a:t>
            </a:r>
            <a:r>
              <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rPr>
              <a:t>13</a:t>
            </a: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28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Hij zei tegen hen: Een vijandig mens heeft dat gedaan. De dienaren zeiden tegen hem: Wilt u dan dat wij erheen gaan en het verzamelen?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29 Maar hij zei: Nee, opdat u bij het verzamelen van het onkruid niet misschien tegelijk ook de tarwe zelf uittrekt.</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30 Laat ze allebei samen tot de oogst opgroeien, en in de oogsttijd zal ik tegen de maaiers zeggen: Verzamel eerst het onkruid en bind het in bossen om het te verbranden, maar breng de tarwe bijeen in mijn schuur.</a:t>
            </a:r>
          </a:p>
        </p:txBody>
      </p:sp>
    </p:spTree>
    <p:extLst>
      <p:ext uri="{BB962C8B-B14F-4D97-AF65-F5344CB8AC3E}">
        <p14:creationId xmlns:p14="http://schemas.microsoft.com/office/powerpoint/2010/main" val="2945733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165921" y="335575"/>
            <a:ext cx="1802929"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1. Zaaier</a:t>
            </a:r>
          </a:p>
        </p:txBody>
      </p:sp>
      <p:sp>
        <p:nvSpPr>
          <p:cNvPr id="5" name="Tekstvak 4"/>
          <p:cNvSpPr txBox="1"/>
          <p:nvPr/>
        </p:nvSpPr>
        <p:spPr>
          <a:xfrm>
            <a:off x="1165921" y="1446293"/>
            <a:ext cx="2130711" cy="553998"/>
          </a:xfrm>
          <a:prstGeom prst="rect">
            <a:avLst/>
          </a:prstGeom>
          <a:noFill/>
        </p:spPr>
        <p:txBody>
          <a:bodyPr wrap="none" rtlCol="0">
            <a:spAutoFit/>
          </a:bodyPr>
          <a:lstStyle/>
          <a:p>
            <a:r>
              <a:rPr lang="nl-NL" sz="3000" dirty="0">
                <a:latin typeface="Verdana" panose="020B0604030504040204" pitchFamily="34" charset="0"/>
                <a:ea typeface="Verdana" panose="020B0604030504040204" pitchFamily="34" charset="0"/>
                <a:cs typeface="Verdana" panose="020B0604030504040204" pitchFamily="34" charset="0"/>
              </a:rPr>
              <a:t>2. </a:t>
            </a:r>
            <a:r>
              <a:rPr lang="nl-NL" sz="2800" dirty="0">
                <a:latin typeface="Verdana" panose="020B0604030504040204" pitchFamily="34" charset="0"/>
                <a:ea typeface="Verdana" panose="020B0604030504040204" pitchFamily="34" charset="0"/>
                <a:cs typeface="Verdana" panose="020B0604030504040204" pitchFamily="34" charset="0"/>
              </a:rPr>
              <a:t>Onkruid</a:t>
            </a:r>
          </a:p>
        </p:txBody>
      </p:sp>
      <p:sp>
        <p:nvSpPr>
          <p:cNvPr id="6" name="Tekstvak 5"/>
          <p:cNvSpPr txBox="1"/>
          <p:nvPr/>
        </p:nvSpPr>
        <p:spPr>
          <a:xfrm>
            <a:off x="1165921" y="1996520"/>
            <a:ext cx="2956259"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3. Mosterdzaad</a:t>
            </a:r>
          </a:p>
        </p:txBody>
      </p:sp>
      <p:sp>
        <p:nvSpPr>
          <p:cNvPr id="7" name="Tekstvak 6"/>
          <p:cNvSpPr txBox="1"/>
          <p:nvPr/>
        </p:nvSpPr>
        <p:spPr>
          <a:xfrm>
            <a:off x="1165921" y="2574236"/>
            <a:ext cx="2710999"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4. Zuurdesem</a:t>
            </a:r>
          </a:p>
        </p:txBody>
      </p:sp>
      <p:sp>
        <p:nvSpPr>
          <p:cNvPr id="9" name="Tekstvak 8"/>
          <p:cNvSpPr txBox="1"/>
          <p:nvPr/>
        </p:nvSpPr>
        <p:spPr>
          <a:xfrm>
            <a:off x="1165921" y="3760888"/>
            <a:ext cx="3835987"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5. Schat in de akker</a:t>
            </a:r>
          </a:p>
        </p:txBody>
      </p:sp>
      <p:sp>
        <p:nvSpPr>
          <p:cNvPr id="10" name="Tekstvak 9"/>
          <p:cNvSpPr txBox="1"/>
          <p:nvPr/>
        </p:nvSpPr>
        <p:spPr>
          <a:xfrm>
            <a:off x="1165921" y="4314886"/>
            <a:ext cx="1557671"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6. Parel</a:t>
            </a:r>
          </a:p>
        </p:txBody>
      </p:sp>
      <p:sp>
        <p:nvSpPr>
          <p:cNvPr id="11" name="Tekstvak 10"/>
          <p:cNvSpPr txBox="1"/>
          <p:nvPr/>
        </p:nvSpPr>
        <p:spPr>
          <a:xfrm>
            <a:off x="1165921" y="4871196"/>
            <a:ext cx="1781257"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7. Visnet</a:t>
            </a:r>
          </a:p>
        </p:txBody>
      </p:sp>
      <p:sp>
        <p:nvSpPr>
          <p:cNvPr id="12" name="Tekstvak 11"/>
          <p:cNvSpPr txBox="1"/>
          <p:nvPr/>
        </p:nvSpPr>
        <p:spPr>
          <a:xfrm>
            <a:off x="1165921" y="5832219"/>
            <a:ext cx="3401893"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8. Schriftgeleerde</a:t>
            </a:r>
          </a:p>
        </p:txBody>
      </p:sp>
      <p:sp>
        <p:nvSpPr>
          <p:cNvPr id="13" name="Tekstvak 12"/>
          <p:cNvSpPr txBox="1"/>
          <p:nvPr/>
        </p:nvSpPr>
        <p:spPr>
          <a:xfrm>
            <a:off x="5951984" y="225522"/>
            <a:ext cx="6065828" cy="954107"/>
          </a:xfrm>
          <a:prstGeom prst="rect">
            <a:avLst/>
          </a:prstGeom>
          <a:noFill/>
        </p:spPr>
        <p:txBody>
          <a:bodyPr wrap="squar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En Hij sprak tot hen vele dingen  door gelijkenissen, zeggende:….</a:t>
            </a:r>
          </a:p>
        </p:txBody>
      </p:sp>
      <p:sp>
        <p:nvSpPr>
          <p:cNvPr id="14" name="Tekstvak 13"/>
          <p:cNvSpPr txBox="1"/>
          <p:nvPr/>
        </p:nvSpPr>
        <p:spPr>
          <a:xfrm>
            <a:off x="5951984" y="1544372"/>
            <a:ext cx="5112568" cy="1384995"/>
          </a:xfrm>
          <a:prstGeom prst="rect">
            <a:avLst/>
          </a:prstGeom>
          <a:noFill/>
        </p:spPr>
        <p:txBody>
          <a:bodyPr wrap="squar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Een andere gelijkenis…….</a:t>
            </a:r>
          </a:p>
          <a:p>
            <a:r>
              <a:rPr lang="nl-NL" sz="2800" dirty="0">
                <a:latin typeface="Verdana" panose="020B0604030504040204" pitchFamily="34" charset="0"/>
                <a:ea typeface="Verdana" panose="020B0604030504040204" pitchFamily="34" charset="0"/>
                <a:cs typeface="Verdana" panose="020B0604030504040204" pitchFamily="34" charset="0"/>
              </a:rPr>
              <a:t>Het Koninkrijk der hemelen is gelijk aan……</a:t>
            </a:r>
          </a:p>
        </p:txBody>
      </p:sp>
      <p:sp>
        <p:nvSpPr>
          <p:cNvPr id="15" name="Tekstvak 14"/>
          <p:cNvSpPr txBox="1"/>
          <p:nvPr/>
        </p:nvSpPr>
        <p:spPr>
          <a:xfrm>
            <a:off x="5951984" y="3717033"/>
            <a:ext cx="4547890" cy="1384995"/>
          </a:xfrm>
          <a:prstGeom prst="rect">
            <a:avLst/>
          </a:prstGeom>
          <a:noFill/>
        </p:spPr>
        <p:txBody>
          <a:bodyPr wrap="squar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Wederom is het Koninkrijk der hemelen gelijk aan…..</a:t>
            </a:r>
          </a:p>
        </p:txBody>
      </p:sp>
      <p:sp>
        <p:nvSpPr>
          <p:cNvPr id="16" name="Tekstvak 15"/>
          <p:cNvSpPr txBox="1"/>
          <p:nvPr/>
        </p:nvSpPr>
        <p:spPr>
          <a:xfrm>
            <a:off x="5951984" y="5759730"/>
            <a:ext cx="4841692" cy="954107"/>
          </a:xfrm>
          <a:prstGeom prst="rect">
            <a:avLst/>
          </a:prstGeom>
          <a:noFill/>
        </p:spPr>
        <p:txBody>
          <a:bodyPr wrap="square" rtlCol="0">
            <a:spAutoFit/>
          </a:bodyPr>
          <a:lstStyle/>
          <a:p>
            <a:r>
              <a:rPr lang="nl-NL" sz="2800" dirty="0" err="1">
                <a:latin typeface="Verdana" panose="020B0604030504040204" pitchFamily="34" charset="0"/>
                <a:ea typeface="Verdana" panose="020B0604030504040204" pitchFamily="34" charset="0"/>
                <a:cs typeface="Verdana" panose="020B0604030504040204" pitchFamily="34" charset="0"/>
              </a:rPr>
              <a:t>Dáárom</a:t>
            </a:r>
            <a:r>
              <a:rPr lang="nl-NL" sz="2800" dirty="0">
                <a:latin typeface="Verdana" panose="020B0604030504040204" pitchFamily="34" charset="0"/>
                <a:ea typeface="Verdana" panose="020B0604030504040204" pitchFamily="34" charset="0"/>
                <a:cs typeface="Verdana" panose="020B0604030504040204" pitchFamily="34" charset="0"/>
              </a:rPr>
              <a:t>…….   (</a:t>
            </a:r>
            <a:r>
              <a:rPr lang="nl-NL" sz="2800" dirty="0" err="1">
                <a:latin typeface="Verdana" panose="020B0604030504040204" pitchFamily="34" charset="0"/>
                <a:ea typeface="Verdana" panose="020B0604030504040204" pitchFamily="34" charset="0"/>
                <a:cs typeface="Verdana" panose="020B0604030504040204" pitchFamily="34" charset="0"/>
              </a:rPr>
              <a:t>ivm</a:t>
            </a:r>
            <a:r>
              <a:rPr lang="nl-NL" sz="2800" dirty="0">
                <a:latin typeface="Verdana" panose="020B0604030504040204" pitchFamily="34" charset="0"/>
                <a:ea typeface="Verdana" panose="020B0604030504040204" pitchFamily="34" charset="0"/>
                <a:cs typeface="Verdana" panose="020B0604030504040204" pitchFamily="34" charset="0"/>
              </a:rPr>
              <a:t> het voorgaande)</a:t>
            </a:r>
          </a:p>
        </p:txBody>
      </p:sp>
      <p:sp>
        <p:nvSpPr>
          <p:cNvPr id="19" name="Tekstvak 18"/>
          <p:cNvSpPr txBox="1"/>
          <p:nvPr/>
        </p:nvSpPr>
        <p:spPr>
          <a:xfrm>
            <a:off x="751416" y="3448665"/>
            <a:ext cx="11266396" cy="1910202"/>
          </a:xfrm>
          <a:prstGeom prst="rect">
            <a:avLst/>
          </a:prstGeom>
          <a:noFill/>
          <a:ln w="12700">
            <a:solidFill>
              <a:schemeClr val="tx1"/>
            </a:solidFill>
          </a:ln>
        </p:spPr>
        <p:txBody>
          <a:bodyPr wrap="square" rtlCol="0">
            <a:spAutoFit/>
          </a:bodyPr>
          <a:lstStyle/>
          <a:p>
            <a:endParaRPr lang="nl-NL" dirty="0"/>
          </a:p>
        </p:txBody>
      </p:sp>
      <p:sp>
        <p:nvSpPr>
          <p:cNvPr id="20" name="Tekstvak 19"/>
          <p:cNvSpPr txBox="1"/>
          <p:nvPr/>
        </p:nvSpPr>
        <p:spPr>
          <a:xfrm>
            <a:off x="751416" y="5546510"/>
            <a:ext cx="11266396" cy="1094637"/>
          </a:xfrm>
          <a:prstGeom prst="rect">
            <a:avLst/>
          </a:prstGeom>
          <a:noFill/>
          <a:ln w="12700">
            <a:solidFill>
              <a:schemeClr val="tx1"/>
            </a:solidFill>
          </a:ln>
        </p:spPr>
        <p:txBody>
          <a:bodyPr wrap="square" rtlCol="0">
            <a:spAutoFit/>
          </a:bodyPr>
          <a:lstStyle/>
          <a:p>
            <a:endParaRPr lang="nl-NL" dirty="0"/>
          </a:p>
        </p:txBody>
      </p:sp>
      <p:sp>
        <p:nvSpPr>
          <p:cNvPr id="21" name="Tekstvak 20"/>
          <p:cNvSpPr txBox="1"/>
          <p:nvPr/>
        </p:nvSpPr>
        <p:spPr>
          <a:xfrm>
            <a:off x="751416" y="1369017"/>
            <a:ext cx="11266396" cy="1848729"/>
          </a:xfrm>
          <a:prstGeom prst="rect">
            <a:avLst/>
          </a:prstGeom>
          <a:noFill/>
          <a:ln w="12700">
            <a:solidFill>
              <a:schemeClr val="tx1"/>
            </a:solidFill>
          </a:ln>
        </p:spPr>
        <p:txBody>
          <a:bodyPr wrap="square" rtlCol="0">
            <a:spAutoFit/>
          </a:bodyPr>
          <a:lstStyle/>
          <a:p>
            <a:endParaRPr lang="nl-NL" dirty="0"/>
          </a:p>
        </p:txBody>
      </p:sp>
      <p:sp>
        <p:nvSpPr>
          <p:cNvPr id="2" name="Tekstvak 1"/>
          <p:cNvSpPr txBox="1"/>
          <p:nvPr/>
        </p:nvSpPr>
        <p:spPr>
          <a:xfrm>
            <a:off x="751416" y="250246"/>
            <a:ext cx="11266396" cy="872801"/>
          </a:xfrm>
          <a:prstGeom prst="rect">
            <a:avLst/>
          </a:prstGeom>
          <a:noFill/>
          <a:ln w="12700">
            <a:solidFill>
              <a:schemeClr val="tx1"/>
            </a:solidFill>
          </a:ln>
        </p:spPr>
        <p:txBody>
          <a:bodyPr wrap="square" rtlCol="0">
            <a:spAutoFit/>
          </a:bodyPr>
          <a:lstStyle/>
          <a:p>
            <a:endParaRPr lang="nl-NL" dirty="0"/>
          </a:p>
        </p:txBody>
      </p:sp>
    </p:spTree>
    <p:extLst>
      <p:ext uri="{BB962C8B-B14F-4D97-AF65-F5344CB8AC3E}">
        <p14:creationId xmlns:p14="http://schemas.microsoft.com/office/powerpoint/2010/main" val="3670445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75521" y="404664"/>
            <a:ext cx="1802929"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1. Zaaier</a:t>
            </a:r>
          </a:p>
        </p:txBody>
      </p:sp>
      <p:sp>
        <p:nvSpPr>
          <p:cNvPr id="5" name="Tekstvak 4"/>
          <p:cNvSpPr txBox="1"/>
          <p:nvPr/>
        </p:nvSpPr>
        <p:spPr>
          <a:xfrm>
            <a:off x="1796445" y="1412776"/>
            <a:ext cx="2130711" cy="553998"/>
          </a:xfrm>
          <a:prstGeom prst="rect">
            <a:avLst/>
          </a:prstGeom>
          <a:noFill/>
        </p:spPr>
        <p:txBody>
          <a:bodyPr wrap="none" rtlCol="0">
            <a:spAutoFit/>
          </a:bodyPr>
          <a:lstStyle/>
          <a:p>
            <a:r>
              <a:rPr lang="nl-NL" sz="3000" dirty="0">
                <a:latin typeface="Verdana" panose="020B0604030504040204" pitchFamily="34" charset="0"/>
                <a:ea typeface="Verdana" panose="020B0604030504040204" pitchFamily="34" charset="0"/>
                <a:cs typeface="Verdana" panose="020B0604030504040204" pitchFamily="34" charset="0"/>
              </a:rPr>
              <a:t>2. </a:t>
            </a:r>
            <a:r>
              <a:rPr lang="nl-NL" sz="2800" dirty="0">
                <a:latin typeface="Verdana" panose="020B0604030504040204" pitchFamily="34" charset="0"/>
                <a:ea typeface="Verdana" panose="020B0604030504040204" pitchFamily="34" charset="0"/>
                <a:cs typeface="Verdana" panose="020B0604030504040204" pitchFamily="34" charset="0"/>
              </a:rPr>
              <a:t>Onkruid</a:t>
            </a:r>
          </a:p>
        </p:txBody>
      </p:sp>
      <p:sp>
        <p:nvSpPr>
          <p:cNvPr id="6" name="Tekstvak 5"/>
          <p:cNvSpPr txBox="1"/>
          <p:nvPr/>
        </p:nvSpPr>
        <p:spPr>
          <a:xfrm>
            <a:off x="1796445" y="1972581"/>
            <a:ext cx="2956259"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3. Mosterdzaad</a:t>
            </a:r>
          </a:p>
        </p:txBody>
      </p:sp>
      <p:sp>
        <p:nvSpPr>
          <p:cNvPr id="7" name="Tekstvak 6"/>
          <p:cNvSpPr txBox="1"/>
          <p:nvPr/>
        </p:nvSpPr>
        <p:spPr>
          <a:xfrm>
            <a:off x="1796445" y="2552548"/>
            <a:ext cx="2710999"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4. Zuurdesem</a:t>
            </a:r>
          </a:p>
        </p:txBody>
      </p:sp>
      <p:sp>
        <p:nvSpPr>
          <p:cNvPr id="9" name="Tekstvak 8"/>
          <p:cNvSpPr txBox="1"/>
          <p:nvPr/>
        </p:nvSpPr>
        <p:spPr>
          <a:xfrm>
            <a:off x="1796445" y="3717032"/>
            <a:ext cx="3835987"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5. Schat in de akker</a:t>
            </a:r>
          </a:p>
        </p:txBody>
      </p:sp>
      <p:sp>
        <p:nvSpPr>
          <p:cNvPr id="10" name="Tekstvak 9"/>
          <p:cNvSpPr txBox="1"/>
          <p:nvPr/>
        </p:nvSpPr>
        <p:spPr>
          <a:xfrm>
            <a:off x="1796445" y="4271030"/>
            <a:ext cx="1557671"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6. Parel</a:t>
            </a:r>
          </a:p>
        </p:txBody>
      </p:sp>
      <p:sp>
        <p:nvSpPr>
          <p:cNvPr id="11" name="Tekstvak 10"/>
          <p:cNvSpPr txBox="1"/>
          <p:nvPr/>
        </p:nvSpPr>
        <p:spPr>
          <a:xfrm>
            <a:off x="1796445" y="4874967"/>
            <a:ext cx="1781257"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7. Visnet</a:t>
            </a:r>
          </a:p>
        </p:txBody>
      </p:sp>
      <p:sp>
        <p:nvSpPr>
          <p:cNvPr id="12" name="Tekstvak 11"/>
          <p:cNvSpPr txBox="1"/>
          <p:nvPr/>
        </p:nvSpPr>
        <p:spPr>
          <a:xfrm>
            <a:off x="1796445" y="5636891"/>
            <a:ext cx="3401893"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8. Schriftgeleerde</a:t>
            </a:r>
          </a:p>
        </p:txBody>
      </p:sp>
      <p:sp>
        <p:nvSpPr>
          <p:cNvPr id="13" name="Tekstvak 12"/>
          <p:cNvSpPr txBox="1"/>
          <p:nvPr/>
        </p:nvSpPr>
        <p:spPr>
          <a:xfrm>
            <a:off x="5658182" y="481978"/>
            <a:ext cx="6065828" cy="523220"/>
          </a:xfrm>
          <a:prstGeom prst="rect">
            <a:avLst/>
          </a:prstGeom>
          <a:noFill/>
        </p:spPr>
        <p:txBody>
          <a:bodyPr wrap="squar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Algemeen/neutraal</a:t>
            </a:r>
          </a:p>
        </p:txBody>
      </p:sp>
      <p:sp>
        <p:nvSpPr>
          <p:cNvPr id="14" name="Tekstvak 13"/>
          <p:cNvSpPr txBox="1"/>
          <p:nvPr/>
        </p:nvSpPr>
        <p:spPr>
          <a:xfrm>
            <a:off x="5632431" y="1757138"/>
            <a:ext cx="5112568" cy="954107"/>
          </a:xfrm>
          <a:prstGeom prst="rect">
            <a:avLst/>
          </a:prstGeom>
          <a:noFill/>
        </p:spPr>
        <p:txBody>
          <a:bodyPr wrap="squar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Negatieve strekking: dat wat verkeerd gaat</a:t>
            </a:r>
          </a:p>
        </p:txBody>
      </p:sp>
      <p:sp>
        <p:nvSpPr>
          <p:cNvPr id="15" name="Tekstvak 14"/>
          <p:cNvSpPr txBox="1"/>
          <p:nvPr/>
        </p:nvSpPr>
        <p:spPr>
          <a:xfrm>
            <a:off x="5645606" y="4055587"/>
            <a:ext cx="4547890" cy="954107"/>
          </a:xfrm>
          <a:prstGeom prst="rect">
            <a:avLst/>
          </a:prstGeom>
          <a:noFill/>
        </p:spPr>
        <p:txBody>
          <a:bodyPr wrap="squar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Positieve strekking: dat wat God doet</a:t>
            </a:r>
          </a:p>
        </p:txBody>
      </p:sp>
      <p:sp>
        <p:nvSpPr>
          <p:cNvPr id="16" name="Tekstvak 15"/>
          <p:cNvSpPr txBox="1"/>
          <p:nvPr/>
        </p:nvSpPr>
        <p:spPr>
          <a:xfrm>
            <a:off x="5658182" y="5639197"/>
            <a:ext cx="4841692" cy="523220"/>
          </a:xfrm>
          <a:prstGeom prst="rect">
            <a:avLst/>
          </a:prstGeom>
          <a:noFill/>
        </p:spPr>
        <p:txBody>
          <a:bodyPr wrap="squar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Algemeen/neutraal</a:t>
            </a:r>
          </a:p>
        </p:txBody>
      </p:sp>
      <p:sp>
        <p:nvSpPr>
          <p:cNvPr id="3" name="Tekstvak 2"/>
          <p:cNvSpPr txBox="1"/>
          <p:nvPr/>
        </p:nvSpPr>
        <p:spPr>
          <a:xfrm>
            <a:off x="577244" y="334676"/>
            <a:ext cx="10558842" cy="679881"/>
          </a:xfrm>
          <a:prstGeom prst="rect">
            <a:avLst/>
          </a:prstGeom>
          <a:noFill/>
          <a:ln w="12700">
            <a:solidFill>
              <a:schemeClr val="tx1"/>
            </a:solidFill>
          </a:ln>
        </p:spPr>
        <p:txBody>
          <a:bodyPr wrap="square" rtlCol="0">
            <a:spAutoFit/>
          </a:bodyPr>
          <a:lstStyle/>
          <a:p>
            <a:endParaRPr lang="nl-NL" dirty="0"/>
          </a:p>
        </p:txBody>
      </p:sp>
      <p:sp>
        <p:nvSpPr>
          <p:cNvPr id="8" name="Tekstvak 7"/>
          <p:cNvSpPr txBox="1"/>
          <p:nvPr/>
        </p:nvSpPr>
        <p:spPr>
          <a:xfrm>
            <a:off x="577244" y="1264591"/>
            <a:ext cx="10558842" cy="1939200"/>
          </a:xfrm>
          <a:prstGeom prst="rect">
            <a:avLst/>
          </a:prstGeom>
          <a:noFill/>
          <a:ln w="12700">
            <a:solidFill>
              <a:schemeClr val="tx1"/>
            </a:solidFill>
          </a:ln>
        </p:spPr>
        <p:txBody>
          <a:bodyPr wrap="square" rtlCol="0">
            <a:spAutoFit/>
          </a:bodyPr>
          <a:lstStyle/>
          <a:p>
            <a:endParaRPr lang="nl-NL" dirty="0"/>
          </a:p>
        </p:txBody>
      </p:sp>
      <p:sp>
        <p:nvSpPr>
          <p:cNvPr id="17" name="Tekstvak 16"/>
          <p:cNvSpPr txBox="1"/>
          <p:nvPr/>
        </p:nvSpPr>
        <p:spPr>
          <a:xfrm>
            <a:off x="583234" y="3463184"/>
            <a:ext cx="10552852" cy="1940360"/>
          </a:xfrm>
          <a:prstGeom prst="rect">
            <a:avLst/>
          </a:prstGeom>
          <a:noFill/>
          <a:ln w="12700">
            <a:solidFill>
              <a:schemeClr val="tx1"/>
            </a:solidFill>
          </a:ln>
        </p:spPr>
        <p:txBody>
          <a:bodyPr wrap="square" rtlCol="0">
            <a:spAutoFit/>
          </a:bodyPr>
          <a:lstStyle/>
          <a:p>
            <a:endParaRPr lang="nl-NL" dirty="0"/>
          </a:p>
        </p:txBody>
      </p:sp>
      <p:sp>
        <p:nvSpPr>
          <p:cNvPr id="18" name="Tekstvak 17"/>
          <p:cNvSpPr txBox="1"/>
          <p:nvPr/>
        </p:nvSpPr>
        <p:spPr>
          <a:xfrm>
            <a:off x="580372" y="5589923"/>
            <a:ext cx="10555714" cy="617155"/>
          </a:xfrm>
          <a:prstGeom prst="rect">
            <a:avLst/>
          </a:prstGeom>
          <a:noFill/>
          <a:ln w="12700">
            <a:solidFill>
              <a:schemeClr val="tx1"/>
            </a:solidFill>
          </a:ln>
        </p:spPr>
        <p:txBody>
          <a:bodyPr wrap="square" rtlCol="0">
            <a:spAutoFit/>
          </a:bodyPr>
          <a:lstStyle/>
          <a:p>
            <a:endParaRPr lang="nl-NL"/>
          </a:p>
        </p:txBody>
      </p:sp>
    </p:spTree>
    <p:extLst>
      <p:ext uri="{BB962C8B-B14F-4D97-AF65-F5344CB8AC3E}">
        <p14:creationId xmlns:p14="http://schemas.microsoft.com/office/powerpoint/2010/main" val="2519436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01336" y="274743"/>
            <a:ext cx="11554690" cy="3046988"/>
          </a:xfrm>
          <a:prstGeom prst="rect">
            <a:avLst/>
          </a:prstGeom>
        </p:spPr>
        <p:txBody>
          <a:bodyPr wrap="square">
            <a:spAutoFit/>
          </a:bodyPr>
          <a:lstStyle/>
          <a:p>
            <a:r>
              <a:rPr lang="nl-NL" sz="24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Uitleg gelijkenis </a:t>
            </a:r>
            <a:r>
              <a:rPr lang="nl-NL" sz="2400" b="1" u="sng" dirty="0">
                <a:solidFill>
                  <a:srgbClr val="002060"/>
                </a:solidFill>
                <a:latin typeface="Verdana" panose="020B0604030504040204" pitchFamily="34" charset="0"/>
                <a:ea typeface="Verdana" panose="020B0604030504040204" pitchFamily="34" charset="0"/>
                <a:cs typeface="Verdana" panose="020B0604030504040204" pitchFamily="34" charset="0"/>
              </a:rPr>
              <a:t>van </a:t>
            </a:r>
            <a:r>
              <a:rPr lang="nl-NL" sz="24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het onkruid:</a:t>
            </a:r>
            <a:endParaRPr lang="nl-NL" sz="2400" b="1"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endPar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rPr>
              <a:t>Mattheus 13</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36 Toen Jezus de menigte had laten weggaan, ging Hij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 het huis</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En Zijn discipelen kwamen bij Hem en zeiden: Verklaar ons de gelijkenis van het onkruid op de akker.</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37 Hij antwoordde en zei tegen hen: Hij die het goede zaad zaait, is de Zoon des mensen</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p:txBody>
      </p:sp>
      <p:sp>
        <p:nvSpPr>
          <p:cNvPr id="3" name="Rechthoek 2"/>
          <p:cNvSpPr/>
          <p:nvPr/>
        </p:nvSpPr>
        <p:spPr>
          <a:xfrm>
            <a:off x="301336" y="4317107"/>
            <a:ext cx="11679381" cy="830997"/>
          </a:xfrm>
          <a:prstGeom prst="rect">
            <a:avLst/>
          </a:prstGeom>
          <a:solidFill>
            <a:schemeClr val="accent5">
              <a:lumMod val="20000"/>
              <a:lumOff val="80000"/>
            </a:schemeClr>
          </a:solidFill>
        </p:spPr>
        <p:txBody>
          <a:bodyPr wrap="square">
            <a:spAutoFit/>
          </a:bodyPr>
          <a:lstStyle/>
          <a:p>
            <a:pPr lvl="0"/>
            <a:r>
              <a:rPr lang="nl-NL" sz="2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24 Een andere gelijkenis hield Hij hun voor. Hij zei: Het Koninkrijk der hemelen is gelijk aan iemand die goed zaad zaaide in zijn akker.</a:t>
            </a:r>
          </a:p>
        </p:txBody>
      </p:sp>
    </p:spTree>
    <p:extLst>
      <p:ext uri="{BB962C8B-B14F-4D97-AF65-F5344CB8AC3E}">
        <p14:creationId xmlns:p14="http://schemas.microsoft.com/office/powerpoint/2010/main" val="3249686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4043" y="295030"/>
            <a:ext cx="11554690" cy="1200329"/>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a:t>
            </a:r>
            <a:r>
              <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rPr>
              <a:t>13</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38 De akker is de wereld, het goede zaad zijn de kinderen van het Koninkrijk en het onkruid zijn de kinderen van de boze</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234043" y="3087021"/>
            <a:ext cx="11679381" cy="2677656"/>
          </a:xfrm>
          <a:prstGeom prst="rect">
            <a:avLst/>
          </a:prstGeom>
          <a:solidFill>
            <a:schemeClr val="accent5">
              <a:lumMod val="20000"/>
              <a:lumOff val="80000"/>
            </a:schemeClr>
          </a:solidFill>
        </p:spPr>
        <p:txBody>
          <a:bodyPr wrap="square">
            <a:spAutoFit/>
          </a:bodyPr>
          <a:lstStyle/>
          <a:p>
            <a:pPr lvl="0"/>
            <a:r>
              <a:rPr lang="nl-NL" sz="2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25 Maar toen de mensen sliepen, kwam zijn vijand en zaaide onkruid tussen de tarwe, en ging weg.</a:t>
            </a:r>
          </a:p>
          <a:p>
            <a:pPr lvl="0"/>
            <a:r>
              <a:rPr lang="nl-NL" sz="2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26 Toen het gewas opkwam en vrucht voortbracht, kwam ook het onkruid tevoorschijn.</a:t>
            </a:r>
          </a:p>
          <a:p>
            <a:pPr lvl="0"/>
            <a:r>
              <a:rPr lang="nl-NL" sz="2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27 De dienaren van de heer des huizes gingen naar hem toe en zeiden: Heer, hebt u niet goed zaad in uw akker gezaaid? Waar komt dan dit onkruid vandaan?</a:t>
            </a:r>
          </a:p>
        </p:txBody>
      </p:sp>
    </p:spTree>
    <p:extLst>
      <p:ext uri="{BB962C8B-B14F-4D97-AF65-F5344CB8AC3E}">
        <p14:creationId xmlns:p14="http://schemas.microsoft.com/office/powerpoint/2010/main" val="2261610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3127" y="117173"/>
            <a:ext cx="12108873" cy="6671057"/>
          </a:xfrm>
          <a:prstGeom prst="rect">
            <a:avLst/>
          </a:prstGeom>
        </p:spPr>
        <p:txBody>
          <a:bodyPr wrap="square">
            <a:spAutoFit/>
          </a:bodyPr>
          <a:lstStyle/>
          <a:p>
            <a:r>
              <a:rPr lang="nl-NL" sz="950" b="1" dirty="0">
                <a:solidFill>
                  <a:prstClr val="black"/>
                </a:solidFill>
              </a:rPr>
              <a:t>De zaaier</a:t>
            </a:r>
          </a:p>
          <a:p>
            <a:r>
              <a:rPr lang="nl-NL" sz="950" dirty="0">
                <a:solidFill>
                  <a:prstClr val="black"/>
                </a:solidFill>
              </a:rPr>
              <a:t>1 Op die dag verliet Jezus het huis en ging bij de zee </a:t>
            </a:r>
            <a:r>
              <a:rPr lang="nl-NL" sz="950" dirty="0" smtClean="0">
                <a:solidFill>
                  <a:prstClr val="black"/>
                </a:solidFill>
              </a:rPr>
              <a:t>zitten. 2 </a:t>
            </a:r>
            <a:r>
              <a:rPr lang="nl-NL" sz="950" dirty="0">
                <a:solidFill>
                  <a:prstClr val="black"/>
                </a:solidFill>
              </a:rPr>
              <a:t>En veel menigten verzamelden zich om Hem heen, zodat Hij in een schip ging zitten; en heel de menigte stond op de </a:t>
            </a:r>
            <a:r>
              <a:rPr lang="nl-NL" sz="950" dirty="0" smtClean="0">
                <a:solidFill>
                  <a:prstClr val="black"/>
                </a:solidFill>
              </a:rPr>
              <a:t>oever. 3 </a:t>
            </a:r>
            <a:r>
              <a:rPr lang="nl-NL" sz="950" dirty="0">
                <a:solidFill>
                  <a:prstClr val="black"/>
                </a:solidFill>
              </a:rPr>
              <a:t>En Hij sprak tot hen veel dingen door gelijkenissen. Hij zei: Zie, een zaaier ging eropuit om te </a:t>
            </a:r>
            <a:r>
              <a:rPr lang="nl-NL" sz="950" dirty="0" smtClean="0">
                <a:solidFill>
                  <a:prstClr val="black"/>
                </a:solidFill>
              </a:rPr>
              <a:t>zaaien. 4 </a:t>
            </a:r>
            <a:r>
              <a:rPr lang="nl-NL" sz="950" dirty="0">
                <a:solidFill>
                  <a:prstClr val="black"/>
                </a:solidFill>
              </a:rPr>
              <a:t>En toen hij zaaide, viel een deel van het zaad langs de weg; en de vogels kwamen en aten dat </a:t>
            </a:r>
            <a:r>
              <a:rPr lang="nl-NL" sz="950" dirty="0" smtClean="0">
                <a:solidFill>
                  <a:prstClr val="black"/>
                </a:solidFill>
              </a:rPr>
              <a:t>op.5 </a:t>
            </a:r>
            <a:r>
              <a:rPr lang="nl-NL" sz="950" dirty="0">
                <a:solidFill>
                  <a:prstClr val="black"/>
                </a:solidFill>
              </a:rPr>
              <a:t>Een ander deel viel op steenachtige plaatsen, waar het niet veel aarde had; en het kwam meteen op, doordat het geen diepte van aarde </a:t>
            </a:r>
            <a:r>
              <a:rPr lang="nl-NL" sz="950" dirty="0" smtClean="0">
                <a:solidFill>
                  <a:prstClr val="black"/>
                </a:solidFill>
              </a:rPr>
              <a:t>had.6 </a:t>
            </a:r>
            <a:r>
              <a:rPr lang="nl-NL" sz="950" dirty="0">
                <a:solidFill>
                  <a:prstClr val="black"/>
                </a:solidFill>
              </a:rPr>
              <a:t>En toen de zon opgegaan was, verschroeide het; en doordat het geen wortel had, verdorde </a:t>
            </a:r>
            <a:r>
              <a:rPr lang="nl-NL" sz="950" dirty="0" smtClean="0">
                <a:solidFill>
                  <a:prstClr val="black"/>
                </a:solidFill>
              </a:rPr>
              <a:t>het.7 </a:t>
            </a:r>
            <a:r>
              <a:rPr lang="nl-NL" sz="950" dirty="0">
                <a:solidFill>
                  <a:prstClr val="black"/>
                </a:solidFill>
              </a:rPr>
              <a:t>Een ander deel viel tussen de dorens; en de dorens kwamen op en verstikten </a:t>
            </a:r>
            <a:r>
              <a:rPr lang="nl-NL" sz="950" dirty="0" smtClean="0">
                <a:solidFill>
                  <a:prstClr val="black"/>
                </a:solidFill>
              </a:rPr>
              <a:t>het.8 </a:t>
            </a:r>
            <a:r>
              <a:rPr lang="nl-NL" sz="950" dirty="0">
                <a:solidFill>
                  <a:prstClr val="black"/>
                </a:solidFill>
              </a:rPr>
              <a:t>En weer een ander deel viel in de goede aarde en gaf vrucht, het ene honderd-, het andere zestig-, en een ander </a:t>
            </a:r>
            <a:r>
              <a:rPr lang="nl-NL" sz="950" dirty="0" smtClean="0">
                <a:solidFill>
                  <a:prstClr val="black"/>
                </a:solidFill>
              </a:rPr>
              <a:t>dertigvoudig.9 </a:t>
            </a:r>
            <a:r>
              <a:rPr lang="nl-NL" sz="950" dirty="0">
                <a:solidFill>
                  <a:prstClr val="black"/>
                </a:solidFill>
              </a:rPr>
              <a:t>Wie oren heeft om te horen, laat hij horen.</a:t>
            </a:r>
          </a:p>
          <a:p>
            <a:r>
              <a:rPr lang="nl-NL" sz="950" b="1" dirty="0">
                <a:solidFill>
                  <a:srgbClr val="00B050"/>
                </a:solidFill>
              </a:rPr>
              <a:t>Waarom Jezus door gelijkenissen sprak</a:t>
            </a:r>
          </a:p>
          <a:p>
            <a:r>
              <a:rPr lang="nl-NL" sz="950" dirty="0">
                <a:solidFill>
                  <a:srgbClr val="00B050"/>
                </a:solidFill>
              </a:rPr>
              <a:t>10 En de discipelen kwamen naar Hem toe en zeiden tegen Hem: Waarom spreekt U tot hen door </a:t>
            </a:r>
            <a:r>
              <a:rPr lang="nl-NL" sz="950" dirty="0" smtClean="0">
                <a:solidFill>
                  <a:srgbClr val="00B050"/>
                </a:solidFill>
              </a:rPr>
              <a:t>gelijkenissen?11 </a:t>
            </a:r>
            <a:r>
              <a:rPr lang="nl-NL" sz="950" dirty="0">
                <a:solidFill>
                  <a:srgbClr val="00B050"/>
                </a:solidFill>
              </a:rPr>
              <a:t>Hij antwoordde en zei tegen hen: Omdat het u gegeven is de geheimenissen van het Koninkrijk der hemelen te kennen, maar aan hen is het niet </a:t>
            </a:r>
            <a:r>
              <a:rPr lang="nl-NL" sz="950" dirty="0" smtClean="0">
                <a:solidFill>
                  <a:srgbClr val="00B050"/>
                </a:solidFill>
              </a:rPr>
              <a:t>gegeven.12 </a:t>
            </a:r>
            <a:r>
              <a:rPr lang="nl-NL" sz="950" dirty="0">
                <a:solidFill>
                  <a:srgbClr val="00B050"/>
                </a:solidFill>
              </a:rPr>
              <a:t>Want wie heeft, aan hem zal gegeven worden, en hij zal overvloedig hebben; maar wie niet heeft, van hem zal afgenomen worden zelfs wat hij </a:t>
            </a:r>
            <a:r>
              <a:rPr lang="nl-NL" sz="950" dirty="0" smtClean="0">
                <a:solidFill>
                  <a:srgbClr val="00B050"/>
                </a:solidFill>
              </a:rPr>
              <a:t>heeft.13 </a:t>
            </a:r>
            <a:r>
              <a:rPr lang="nl-NL" sz="950" dirty="0">
                <a:solidFill>
                  <a:srgbClr val="00B050"/>
                </a:solidFill>
              </a:rPr>
              <a:t>Daarom spreek Ik tot hen door gelijkenissen, omdat zij niet zien, ook al zien zij, en niet horen, ook al horen zij, en ook niet </a:t>
            </a:r>
            <a:r>
              <a:rPr lang="nl-NL" sz="950" dirty="0" smtClean="0">
                <a:solidFill>
                  <a:srgbClr val="00B050"/>
                </a:solidFill>
              </a:rPr>
              <a:t>begrijpen.14 </a:t>
            </a:r>
            <a:r>
              <a:rPr lang="nl-NL" sz="950" dirty="0">
                <a:solidFill>
                  <a:srgbClr val="00B050"/>
                </a:solidFill>
              </a:rPr>
              <a:t>En in hen wordt de profetie van Jesaja vervuld die zegt: Met het gehoor zult u horen, maar beslist niet begrijpen; en ziende zult u zien, maar beslist niet </a:t>
            </a:r>
            <a:r>
              <a:rPr lang="nl-NL" sz="950" dirty="0" smtClean="0">
                <a:solidFill>
                  <a:srgbClr val="00B050"/>
                </a:solidFill>
              </a:rPr>
              <a:t>opmerken.15 </a:t>
            </a:r>
            <a:r>
              <a:rPr lang="nl-NL" sz="950" dirty="0">
                <a:solidFill>
                  <a:srgbClr val="00B050"/>
                </a:solidFill>
              </a:rPr>
              <a:t>Want het hart van dit volk is vet geworden, en zij hebben met de oren slecht gehoord, en hun ogen hebben zij dichtgedaan, opdat zij niet op enig moment met de ogen zouden zien en met de oren horen en met het hart begrijpen, en zij zich zouden bekeren en Ik hen zou </a:t>
            </a:r>
            <a:r>
              <a:rPr lang="nl-NL" sz="950" dirty="0" smtClean="0">
                <a:solidFill>
                  <a:srgbClr val="00B050"/>
                </a:solidFill>
              </a:rPr>
              <a:t>genezen.16 </a:t>
            </a:r>
            <a:r>
              <a:rPr lang="nl-NL" sz="950" dirty="0">
                <a:solidFill>
                  <a:srgbClr val="00B050"/>
                </a:solidFill>
              </a:rPr>
              <a:t>Maar uw ogen zijn zalig omdat zij zien, en uw oren omdat zij </a:t>
            </a:r>
            <a:r>
              <a:rPr lang="nl-NL" sz="950" dirty="0" smtClean="0">
                <a:solidFill>
                  <a:srgbClr val="00B050"/>
                </a:solidFill>
              </a:rPr>
              <a:t>horen.17 </a:t>
            </a:r>
            <a:r>
              <a:rPr lang="nl-NL" sz="950" dirty="0">
                <a:solidFill>
                  <a:srgbClr val="00B050"/>
                </a:solidFill>
              </a:rPr>
              <a:t>Want voorwaar, Ik zeg u dat veel profeten en rechtvaardigen verlangd hebben te zien wat u ziet, en zij hebben het niet gezien; en te horen wat u hoort, en zij hebben het niet gehoord.</a:t>
            </a:r>
          </a:p>
          <a:p>
            <a:r>
              <a:rPr lang="nl-NL" sz="950" b="1" dirty="0">
                <a:solidFill>
                  <a:prstClr val="black"/>
                </a:solidFill>
              </a:rPr>
              <a:t>Uitleg van de gelijkenis van de zaaier</a:t>
            </a:r>
          </a:p>
          <a:p>
            <a:r>
              <a:rPr lang="nl-NL" sz="950" dirty="0">
                <a:solidFill>
                  <a:prstClr val="black"/>
                </a:solidFill>
              </a:rPr>
              <a:t>18 Luistert ú dan naar de gelijkenis van de </a:t>
            </a:r>
            <a:r>
              <a:rPr lang="nl-NL" sz="950" dirty="0" smtClean="0">
                <a:solidFill>
                  <a:prstClr val="black"/>
                </a:solidFill>
              </a:rPr>
              <a:t>zaaier.19 </a:t>
            </a:r>
            <a:r>
              <a:rPr lang="nl-NL" sz="950" dirty="0">
                <a:solidFill>
                  <a:prstClr val="black"/>
                </a:solidFill>
              </a:rPr>
              <a:t>Als iemand het Woord van het Koninkrijk hoort en het niet begrijpt, dan komt de boze en rukt weg wat in zijn hart gezaaid was; dat is hij bij wie langs de weg gezaaid is.</a:t>
            </a:r>
          </a:p>
          <a:p>
            <a:r>
              <a:rPr lang="nl-NL" sz="950" dirty="0">
                <a:solidFill>
                  <a:prstClr val="black"/>
                </a:solidFill>
              </a:rPr>
              <a:t>20 Maar bij wie op de steenachtige grond gezaaid is, dat is hij die het Woord hoort en dat meteen met vreugde </a:t>
            </a:r>
            <a:r>
              <a:rPr lang="nl-NL" sz="950" dirty="0" smtClean="0">
                <a:solidFill>
                  <a:prstClr val="black"/>
                </a:solidFill>
              </a:rPr>
              <a:t>ontvangt.21 </a:t>
            </a:r>
            <a:r>
              <a:rPr lang="nl-NL" sz="950" dirty="0">
                <a:solidFill>
                  <a:prstClr val="black"/>
                </a:solidFill>
              </a:rPr>
              <a:t>Hij heeft echter geen wortel in zichzelf, maar hij is iemand van het ogenblik; en als er verdrukking of vervolging komt omwille van het Woord, struikelt hij </a:t>
            </a:r>
            <a:r>
              <a:rPr lang="nl-NL" sz="950" dirty="0" smtClean="0">
                <a:solidFill>
                  <a:prstClr val="black"/>
                </a:solidFill>
              </a:rPr>
              <a:t>meteen.22 </a:t>
            </a:r>
            <a:r>
              <a:rPr lang="nl-NL" sz="950" dirty="0">
                <a:solidFill>
                  <a:prstClr val="black"/>
                </a:solidFill>
              </a:rPr>
              <a:t>En bij wie in de dorens gezaaid is, dat is hij die het Woord hoort; maar de zorgen van deze wereld en de verleiding van de rijkdom verstikken het Woord, en het wordt </a:t>
            </a:r>
            <a:r>
              <a:rPr lang="nl-NL" sz="950" dirty="0" smtClean="0">
                <a:solidFill>
                  <a:prstClr val="black"/>
                </a:solidFill>
              </a:rPr>
              <a:t>onvruchtbaar.23 </a:t>
            </a:r>
            <a:r>
              <a:rPr lang="nl-NL" sz="950" dirty="0">
                <a:solidFill>
                  <a:prstClr val="black"/>
                </a:solidFill>
              </a:rPr>
              <a:t>Bij wie in de goede aarde gezaaid is, dat is hij die het Woord hoort en begrijpt, die ook vrucht draagt en voortbrengt, de één honderd-, de ander zestig-, en de ander dertigvoudig.</a:t>
            </a:r>
          </a:p>
          <a:p>
            <a:r>
              <a:rPr lang="nl-NL" sz="950" b="1" dirty="0">
                <a:solidFill>
                  <a:srgbClr val="FF0000"/>
                </a:solidFill>
              </a:rPr>
              <a:t>Het onkruid tussen de tarwe</a:t>
            </a:r>
          </a:p>
          <a:p>
            <a:r>
              <a:rPr lang="nl-NL" sz="950" dirty="0">
                <a:solidFill>
                  <a:srgbClr val="FF0000"/>
                </a:solidFill>
              </a:rPr>
              <a:t>24 Een andere gelijkenis hield Hij hun voor. Hij zei: Het Koninkrijk der hemelen is gelijk aan iemand die goed zaad zaaide in zijn </a:t>
            </a:r>
            <a:r>
              <a:rPr lang="nl-NL" sz="950" dirty="0" smtClean="0">
                <a:solidFill>
                  <a:srgbClr val="FF0000"/>
                </a:solidFill>
              </a:rPr>
              <a:t>akker.25 </a:t>
            </a:r>
            <a:r>
              <a:rPr lang="nl-NL" sz="950" dirty="0">
                <a:solidFill>
                  <a:srgbClr val="FF0000"/>
                </a:solidFill>
              </a:rPr>
              <a:t>Maar toen de mensen sliepen, kwam zijn vijand en zaaide onkruid tussen de tarwe, en ging </a:t>
            </a:r>
            <a:r>
              <a:rPr lang="nl-NL" sz="950" dirty="0" smtClean="0">
                <a:solidFill>
                  <a:srgbClr val="FF0000"/>
                </a:solidFill>
              </a:rPr>
              <a:t>weg.26 </a:t>
            </a:r>
            <a:r>
              <a:rPr lang="nl-NL" sz="950" dirty="0">
                <a:solidFill>
                  <a:srgbClr val="FF0000"/>
                </a:solidFill>
              </a:rPr>
              <a:t>Toen het gewas opkwam en vrucht voortbracht, kwam ook het onkruid </a:t>
            </a:r>
            <a:r>
              <a:rPr lang="nl-NL" sz="950" dirty="0" smtClean="0">
                <a:solidFill>
                  <a:srgbClr val="FF0000"/>
                </a:solidFill>
              </a:rPr>
              <a:t>tevoorschijn.27 </a:t>
            </a:r>
            <a:r>
              <a:rPr lang="nl-NL" sz="950" dirty="0">
                <a:solidFill>
                  <a:srgbClr val="FF0000"/>
                </a:solidFill>
              </a:rPr>
              <a:t>De dienaren van de heer des huizes gingen naar hem toe en zeiden: Heer, hebt u niet goed zaad in uw akker gezaaid? Waar </a:t>
            </a:r>
            <a:r>
              <a:rPr lang="nl-NL" sz="950" dirty="0" smtClean="0">
                <a:solidFill>
                  <a:srgbClr val="FF0000"/>
                </a:solidFill>
              </a:rPr>
              <a:t>komt </a:t>
            </a:r>
            <a:r>
              <a:rPr lang="nl-NL" sz="950" dirty="0">
                <a:solidFill>
                  <a:srgbClr val="FF0000"/>
                </a:solidFill>
              </a:rPr>
              <a:t>dan dit onkruid </a:t>
            </a:r>
            <a:r>
              <a:rPr lang="nl-NL" sz="950" dirty="0" smtClean="0">
                <a:solidFill>
                  <a:srgbClr val="FF0000"/>
                </a:solidFill>
              </a:rPr>
              <a:t>vandaan?28 </a:t>
            </a:r>
            <a:r>
              <a:rPr lang="nl-NL" sz="950" dirty="0">
                <a:solidFill>
                  <a:srgbClr val="FF0000"/>
                </a:solidFill>
              </a:rPr>
              <a:t>Hij zei tegen hen: Een vijandig mens heeft dat gedaan. De dienaren zeiden tegen hem: Wilt u dan dat wij erheen gaan en het </a:t>
            </a:r>
            <a:r>
              <a:rPr lang="nl-NL" sz="950" dirty="0" smtClean="0">
                <a:solidFill>
                  <a:srgbClr val="FF0000"/>
                </a:solidFill>
              </a:rPr>
              <a:t>verzamelen?29 </a:t>
            </a:r>
            <a:r>
              <a:rPr lang="nl-NL" sz="950" dirty="0">
                <a:solidFill>
                  <a:srgbClr val="FF0000"/>
                </a:solidFill>
              </a:rPr>
              <a:t>Maar hij zei: Nee, opdat u bij het verzamelen van het onkruid niet misschien tegelijk ook de tarwe zelf </a:t>
            </a:r>
            <a:r>
              <a:rPr lang="nl-NL" sz="950" dirty="0" smtClean="0">
                <a:solidFill>
                  <a:srgbClr val="FF0000"/>
                </a:solidFill>
              </a:rPr>
              <a:t>uittrekt.30 </a:t>
            </a:r>
            <a:r>
              <a:rPr lang="nl-NL" sz="950" dirty="0">
                <a:solidFill>
                  <a:srgbClr val="FF0000"/>
                </a:solidFill>
              </a:rPr>
              <a:t>Laat ze allebei samen tot de oogst opgroeien, en in de oogsttijd zal ik tegen de maaiers zeggen: Verzamel eerst het onkruid en bind het in bossen om het te verbranden, maar breng de tarwe bijeen in mijn schuur.</a:t>
            </a:r>
          </a:p>
          <a:p>
            <a:r>
              <a:rPr lang="nl-NL" sz="950" b="1" dirty="0">
                <a:solidFill>
                  <a:srgbClr val="7030A0"/>
                </a:solidFill>
              </a:rPr>
              <a:t>Het mosterdzaad </a:t>
            </a:r>
            <a:endParaRPr lang="nl-NL" sz="950" b="1" dirty="0" smtClean="0">
              <a:solidFill>
                <a:srgbClr val="7030A0"/>
              </a:solidFill>
            </a:endParaRPr>
          </a:p>
          <a:p>
            <a:r>
              <a:rPr lang="nl-NL" sz="950" dirty="0" smtClean="0">
                <a:solidFill>
                  <a:srgbClr val="7030A0"/>
                </a:solidFill>
              </a:rPr>
              <a:t>31 </a:t>
            </a:r>
            <a:r>
              <a:rPr lang="nl-NL" sz="950" dirty="0">
                <a:solidFill>
                  <a:srgbClr val="7030A0"/>
                </a:solidFill>
              </a:rPr>
              <a:t>Een andere gelijkenis hield Hij hun voor. Hij zei: Het Koninkrijk der hemelen is gelijk aan een mosterdzaad, dat iemand nam en in zijn akker </a:t>
            </a:r>
            <a:r>
              <a:rPr lang="nl-NL" sz="950" dirty="0" smtClean="0">
                <a:solidFill>
                  <a:srgbClr val="7030A0"/>
                </a:solidFill>
              </a:rPr>
              <a:t>zaaide.32 </a:t>
            </a:r>
            <a:r>
              <a:rPr lang="nl-NL" sz="950" dirty="0">
                <a:solidFill>
                  <a:srgbClr val="7030A0"/>
                </a:solidFill>
              </a:rPr>
              <a:t>Dat is wel het kleinste van al de zaden, maar als het opgegroeid is, is het </a:t>
            </a:r>
            <a:r>
              <a:rPr lang="nl-NL" sz="950" dirty="0" err="1">
                <a:solidFill>
                  <a:srgbClr val="7030A0"/>
                </a:solidFill>
              </a:rPr>
              <a:t>het</a:t>
            </a:r>
            <a:r>
              <a:rPr lang="nl-NL" sz="950" dirty="0">
                <a:solidFill>
                  <a:srgbClr val="7030A0"/>
                </a:solidFill>
              </a:rPr>
              <a:t> grootste van de tuingewassen en het wordt een boom, zodat de vogels in de lucht een nest komen maken in zijn takken</a:t>
            </a:r>
            <a:r>
              <a:rPr lang="nl-NL" sz="950" dirty="0" smtClean="0">
                <a:solidFill>
                  <a:srgbClr val="7030A0"/>
                </a:solidFill>
              </a:rPr>
              <a:t>.</a:t>
            </a:r>
          </a:p>
          <a:p>
            <a:r>
              <a:rPr lang="nl-NL" sz="950" b="1" dirty="0" smtClean="0">
                <a:solidFill>
                  <a:srgbClr val="7030A0"/>
                </a:solidFill>
              </a:rPr>
              <a:t>Het zuurdeeg</a:t>
            </a:r>
            <a:endParaRPr lang="nl-NL" sz="950" b="1" dirty="0">
              <a:solidFill>
                <a:srgbClr val="7030A0"/>
              </a:solidFill>
            </a:endParaRPr>
          </a:p>
          <a:p>
            <a:r>
              <a:rPr lang="nl-NL" sz="950" dirty="0">
                <a:solidFill>
                  <a:srgbClr val="7030A0"/>
                </a:solidFill>
              </a:rPr>
              <a:t>33 Een andere gelijkenis sprak Hij tot hen: Het Koninkrijk der hemelen is gelijk aan zuurdeeg, dat een vrouw nam en in drie maten meel verborg, totdat het helemaal </a:t>
            </a:r>
            <a:r>
              <a:rPr lang="nl-NL" sz="950" dirty="0" err="1">
                <a:solidFill>
                  <a:srgbClr val="7030A0"/>
                </a:solidFill>
              </a:rPr>
              <a:t>doorzuurd</a:t>
            </a:r>
            <a:r>
              <a:rPr lang="nl-NL" sz="950" dirty="0">
                <a:solidFill>
                  <a:srgbClr val="7030A0"/>
                </a:solidFill>
              </a:rPr>
              <a:t> </a:t>
            </a:r>
            <a:r>
              <a:rPr lang="nl-NL" sz="950" dirty="0" smtClean="0">
                <a:solidFill>
                  <a:srgbClr val="7030A0"/>
                </a:solidFill>
              </a:rPr>
              <a:t>was.34 </a:t>
            </a:r>
            <a:r>
              <a:rPr lang="nl-NL" sz="950" dirty="0">
                <a:solidFill>
                  <a:srgbClr val="7030A0"/>
                </a:solidFill>
              </a:rPr>
              <a:t>Al deze dingen sprak Jezus tot de menigte door gelijkenissen, en zonder gelijkenis sprak Hij tot hen </a:t>
            </a:r>
            <a:r>
              <a:rPr lang="nl-NL" sz="950" dirty="0" smtClean="0">
                <a:solidFill>
                  <a:srgbClr val="7030A0"/>
                </a:solidFill>
              </a:rPr>
              <a:t>niet,35 </a:t>
            </a:r>
            <a:r>
              <a:rPr lang="nl-NL" sz="950" dirty="0">
                <a:solidFill>
                  <a:srgbClr val="7030A0"/>
                </a:solidFill>
              </a:rPr>
              <a:t>opdat vervuld zou worden wat gesproken is door de profeet, toen hij zei: Ik zal Mijn mond opendoen met gelijkenissen; Ik zal over dingen spreken die verborgen waren vanaf de grondlegging van de wereld.</a:t>
            </a:r>
          </a:p>
          <a:p>
            <a:r>
              <a:rPr lang="nl-NL" sz="950" b="1" dirty="0">
                <a:solidFill>
                  <a:srgbClr val="FF0000"/>
                </a:solidFill>
              </a:rPr>
              <a:t>Uitleg van de gelijkenis van het onkruid</a:t>
            </a:r>
          </a:p>
          <a:p>
            <a:r>
              <a:rPr lang="nl-NL" sz="950" dirty="0">
                <a:solidFill>
                  <a:srgbClr val="FF0000"/>
                </a:solidFill>
              </a:rPr>
              <a:t>36 Toen Jezus de menigte had laten weggaan, ging Hij naar huis. En Zijn discipelen kwamen bij Hem en zeiden: Verklaar ons de gelijkenis van het onkruid op de </a:t>
            </a:r>
            <a:r>
              <a:rPr lang="nl-NL" sz="950" dirty="0" smtClean="0">
                <a:solidFill>
                  <a:srgbClr val="FF0000"/>
                </a:solidFill>
              </a:rPr>
              <a:t>akker.37 </a:t>
            </a:r>
            <a:r>
              <a:rPr lang="nl-NL" sz="950" dirty="0">
                <a:solidFill>
                  <a:srgbClr val="FF0000"/>
                </a:solidFill>
              </a:rPr>
              <a:t>Hij antwoordde en zei tegen hen: Hij die het goede zaad zaait, is de Zoon des </a:t>
            </a:r>
            <a:r>
              <a:rPr lang="nl-NL" sz="950" dirty="0" smtClean="0">
                <a:solidFill>
                  <a:srgbClr val="FF0000"/>
                </a:solidFill>
              </a:rPr>
              <a:t>mensen.38 </a:t>
            </a:r>
            <a:r>
              <a:rPr lang="nl-NL" sz="950" dirty="0">
                <a:solidFill>
                  <a:srgbClr val="FF0000"/>
                </a:solidFill>
              </a:rPr>
              <a:t>De akker is de wereld, het goede zaad zijn de kinderen van het Koninkrijk en het onkruid zijn de kinderen van de </a:t>
            </a:r>
            <a:r>
              <a:rPr lang="nl-NL" sz="950" dirty="0" smtClean="0">
                <a:solidFill>
                  <a:srgbClr val="FF0000"/>
                </a:solidFill>
              </a:rPr>
              <a:t>boze.39 </a:t>
            </a:r>
            <a:r>
              <a:rPr lang="nl-NL" sz="950" dirty="0">
                <a:solidFill>
                  <a:srgbClr val="FF0000"/>
                </a:solidFill>
              </a:rPr>
              <a:t>De vijand die het gezaaid heeft, is de duivel; de oogst is de voleinding van de wereld en de maaiers zijn </a:t>
            </a:r>
            <a:r>
              <a:rPr lang="nl-NL" sz="950" dirty="0" smtClean="0">
                <a:solidFill>
                  <a:srgbClr val="FF0000"/>
                </a:solidFill>
              </a:rPr>
              <a:t>engelen.40 </a:t>
            </a:r>
            <a:r>
              <a:rPr lang="nl-NL" sz="950" dirty="0">
                <a:solidFill>
                  <a:srgbClr val="FF0000"/>
                </a:solidFill>
              </a:rPr>
              <a:t>Zoals dan het onkruid verzameld en met vuur verbrand wordt, zo zal het ook zijn bij de voleinding van deze </a:t>
            </a:r>
            <a:r>
              <a:rPr lang="nl-NL" sz="950" dirty="0" smtClean="0">
                <a:solidFill>
                  <a:srgbClr val="FF0000"/>
                </a:solidFill>
              </a:rPr>
              <a:t>wereld:41 </a:t>
            </a:r>
            <a:r>
              <a:rPr lang="nl-NL" sz="950" dirty="0">
                <a:solidFill>
                  <a:srgbClr val="FF0000"/>
                </a:solidFill>
              </a:rPr>
              <a:t>de Zoon des mensen zal Zijn engelen uitzenden, en zij zullen uit Zijn Koninkrijk verzamelen alle struikelblokken, en hen die de wetteloosheid </a:t>
            </a:r>
            <a:r>
              <a:rPr lang="nl-NL" sz="950" dirty="0" smtClean="0">
                <a:solidFill>
                  <a:srgbClr val="FF0000"/>
                </a:solidFill>
              </a:rPr>
              <a:t>doen,42 </a:t>
            </a:r>
            <a:r>
              <a:rPr lang="nl-NL" sz="950" dirty="0">
                <a:solidFill>
                  <a:srgbClr val="FF0000"/>
                </a:solidFill>
              </a:rPr>
              <a:t>en zij zullen hen in de vurige oven werpen; daar zal gejammer zijn en </a:t>
            </a:r>
            <a:r>
              <a:rPr lang="nl-NL" sz="950" dirty="0" smtClean="0">
                <a:solidFill>
                  <a:srgbClr val="FF0000"/>
                </a:solidFill>
              </a:rPr>
              <a:t>tandengeknars.43 </a:t>
            </a:r>
            <a:r>
              <a:rPr lang="nl-NL" sz="950" dirty="0">
                <a:solidFill>
                  <a:srgbClr val="FF0000"/>
                </a:solidFill>
              </a:rPr>
              <a:t>Dan zullen de rechtvaardigen stralen als de zon, in het Koninkrijk van hun Vader. Wie oren heeft om te horen, laat hij horen.</a:t>
            </a:r>
          </a:p>
          <a:p>
            <a:r>
              <a:rPr lang="nl-NL" sz="950" b="1" dirty="0">
                <a:solidFill>
                  <a:srgbClr val="00B0F0"/>
                </a:solidFill>
              </a:rPr>
              <a:t>De schat in de </a:t>
            </a:r>
            <a:r>
              <a:rPr lang="nl-NL" sz="950" b="1" dirty="0" smtClean="0">
                <a:solidFill>
                  <a:srgbClr val="00B0F0"/>
                </a:solidFill>
              </a:rPr>
              <a:t>akker</a:t>
            </a:r>
          </a:p>
          <a:p>
            <a:r>
              <a:rPr lang="nl-NL" sz="950" dirty="0" smtClean="0">
                <a:solidFill>
                  <a:srgbClr val="00B0F0"/>
                </a:solidFill>
              </a:rPr>
              <a:t>44 </a:t>
            </a:r>
            <a:r>
              <a:rPr lang="nl-NL" sz="950" dirty="0">
                <a:solidFill>
                  <a:srgbClr val="00B0F0"/>
                </a:solidFill>
              </a:rPr>
              <a:t>Het Koninkrijk der hemelen is ook gelijk aan een schat, in de akker verborgen, die iemand vond en verborg; en van blijdschap daarover gaat hij heen en verkoopt alles wat hij heeft, en koopt die akker</a:t>
            </a:r>
            <a:r>
              <a:rPr lang="nl-NL" sz="950" dirty="0" smtClean="0">
                <a:solidFill>
                  <a:srgbClr val="00B0F0"/>
                </a:solidFill>
              </a:rPr>
              <a:t>.</a:t>
            </a:r>
          </a:p>
          <a:p>
            <a:r>
              <a:rPr lang="nl-NL" sz="950" b="1" dirty="0" smtClean="0">
                <a:solidFill>
                  <a:srgbClr val="00B0F0"/>
                </a:solidFill>
              </a:rPr>
              <a:t>De </a:t>
            </a:r>
            <a:r>
              <a:rPr lang="nl-NL" sz="950" b="1" dirty="0">
                <a:solidFill>
                  <a:srgbClr val="00B0F0"/>
                </a:solidFill>
              </a:rPr>
              <a:t>parel van grote waarde</a:t>
            </a:r>
          </a:p>
          <a:p>
            <a:r>
              <a:rPr lang="nl-NL" sz="950" dirty="0" smtClean="0">
                <a:solidFill>
                  <a:srgbClr val="00B0F0"/>
                </a:solidFill>
              </a:rPr>
              <a:t>45 </a:t>
            </a:r>
            <a:r>
              <a:rPr lang="nl-NL" sz="950" dirty="0">
                <a:solidFill>
                  <a:srgbClr val="00B0F0"/>
                </a:solidFill>
              </a:rPr>
              <a:t>Ook is het Koninkrijk der hemelen gelijk aan een koopman die mooie parels </a:t>
            </a:r>
            <a:r>
              <a:rPr lang="nl-NL" sz="950" dirty="0" smtClean="0">
                <a:solidFill>
                  <a:srgbClr val="00B0F0"/>
                </a:solidFill>
              </a:rPr>
              <a:t>zoekt.46 </a:t>
            </a:r>
            <a:r>
              <a:rPr lang="nl-NL" sz="950" dirty="0">
                <a:solidFill>
                  <a:srgbClr val="00B0F0"/>
                </a:solidFill>
              </a:rPr>
              <a:t>Toen hij één parel van grote waarde gevonden had, ging hij heen en verkocht alles wat hij had, en hij kocht hem.</a:t>
            </a:r>
          </a:p>
          <a:p>
            <a:r>
              <a:rPr lang="nl-NL" sz="950" b="1" dirty="0">
                <a:solidFill>
                  <a:srgbClr val="00B0F0"/>
                </a:solidFill>
              </a:rPr>
              <a:t>Het visnet</a:t>
            </a:r>
          </a:p>
          <a:p>
            <a:r>
              <a:rPr lang="nl-NL" sz="950" dirty="0">
                <a:solidFill>
                  <a:srgbClr val="00B0F0"/>
                </a:solidFill>
              </a:rPr>
              <a:t>47 Het Koninkrijk der hemelen is ook gelijk aan een net, uitgeworpen in de zee, dat allerlei soorten vissen </a:t>
            </a:r>
            <a:r>
              <a:rPr lang="nl-NL" sz="950" dirty="0" smtClean="0">
                <a:solidFill>
                  <a:srgbClr val="00B0F0"/>
                </a:solidFill>
              </a:rPr>
              <a:t>bijeenbrengt.48 </a:t>
            </a:r>
            <a:r>
              <a:rPr lang="nl-NL" sz="950" dirty="0">
                <a:solidFill>
                  <a:srgbClr val="00B0F0"/>
                </a:solidFill>
              </a:rPr>
              <a:t>Als het vol geworden is, trekken de vissers het op de oever. Ze gaan zitten en verzamelen de goede vissen in vaten, maar de slechte gooien zij </a:t>
            </a:r>
            <a:r>
              <a:rPr lang="nl-NL" sz="950" dirty="0" smtClean="0">
                <a:solidFill>
                  <a:srgbClr val="00B0F0"/>
                </a:solidFill>
              </a:rPr>
              <a:t>weg.49 </a:t>
            </a:r>
            <a:r>
              <a:rPr lang="nl-NL" sz="950" dirty="0">
                <a:solidFill>
                  <a:srgbClr val="00B0F0"/>
                </a:solidFill>
              </a:rPr>
              <a:t>Zo zal het bij de voleinding van de wereld zijn: de engelen zullen uitgaan en de slechten uit het midden van de rechtvaardigen afzonderen,</a:t>
            </a:r>
          </a:p>
          <a:p>
            <a:r>
              <a:rPr lang="nl-NL" sz="950" dirty="0">
                <a:solidFill>
                  <a:srgbClr val="00B0F0"/>
                </a:solidFill>
              </a:rPr>
              <a:t>50 en zij zullen hen in de vurige oven werpen; daar zal gejammer zijn en </a:t>
            </a:r>
            <a:r>
              <a:rPr lang="nl-NL" sz="950" dirty="0" smtClean="0">
                <a:solidFill>
                  <a:srgbClr val="00B0F0"/>
                </a:solidFill>
              </a:rPr>
              <a:t>tandengeknars.51 </a:t>
            </a:r>
            <a:r>
              <a:rPr lang="nl-NL" sz="950" dirty="0">
                <a:solidFill>
                  <a:srgbClr val="00B0F0"/>
                </a:solidFill>
              </a:rPr>
              <a:t>Jezus zei tegen hen: Hebt u dit alles begrepen? Zij zeiden tegen Hem: Ja, Heere</a:t>
            </a:r>
            <a:r>
              <a:rPr lang="nl-NL" sz="950" dirty="0" smtClean="0">
                <a:solidFill>
                  <a:srgbClr val="00B0F0"/>
                </a:solidFill>
              </a:rPr>
              <a:t>.</a:t>
            </a:r>
          </a:p>
          <a:p>
            <a:r>
              <a:rPr lang="nl-NL" sz="950" b="1" dirty="0" smtClean="0">
                <a:solidFill>
                  <a:srgbClr val="00B0F0"/>
                </a:solidFill>
              </a:rPr>
              <a:t>De gelijkenis van de Schriftgeleerde</a:t>
            </a:r>
            <a:endParaRPr lang="nl-NL" sz="950" b="1" dirty="0">
              <a:solidFill>
                <a:srgbClr val="00B0F0"/>
              </a:solidFill>
            </a:endParaRPr>
          </a:p>
          <a:p>
            <a:r>
              <a:rPr lang="nl-NL" sz="950" dirty="0">
                <a:solidFill>
                  <a:srgbClr val="00B0F0"/>
                </a:solidFill>
              </a:rPr>
              <a:t>52 Hij zei tegen hen: Daarom, iedere </a:t>
            </a:r>
            <a:r>
              <a:rPr lang="nl-NL" sz="950" dirty="0" err="1">
                <a:solidFill>
                  <a:srgbClr val="00B0F0"/>
                </a:solidFill>
              </a:rPr>
              <a:t>schriftgeleerde</a:t>
            </a:r>
            <a:r>
              <a:rPr lang="nl-NL" sz="950" dirty="0">
                <a:solidFill>
                  <a:srgbClr val="00B0F0"/>
                </a:solidFill>
              </a:rPr>
              <a:t>, in het Koninkrijk der hemelen onderwezen, is gelijk aan een heer des huizes die uit zijn voorraad nieuwe en oude dingen tevoorschijn haalt.</a:t>
            </a:r>
          </a:p>
        </p:txBody>
      </p:sp>
    </p:spTree>
    <p:extLst>
      <p:ext uri="{BB962C8B-B14F-4D97-AF65-F5344CB8AC3E}">
        <p14:creationId xmlns:p14="http://schemas.microsoft.com/office/powerpoint/2010/main" val="3867153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4043" y="326202"/>
            <a:ext cx="11554690" cy="1200329"/>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a:t>
            </a:r>
            <a:r>
              <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rPr>
              <a:t>13</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39 De vijand die het gezaaid heeft, is de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duivel </a:t>
            </a:r>
            <a:r>
              <a:rPr lang="nl-NL" sz="2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(Gr: </a:t>
            </a:r>
            <a:r>
              <a:rPr lang="nl-NL" sz="24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diabolos</a:t>
            </a:r>
            <a:r>
              <a:rPr lang="nl-NL" sz="2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de oogst is de voleinding van de </a:t>
            </a:r>
            <a:r>
              <a:rPr lang="nl-NL" sz="2400" strike="sngStrike" dirty="0">
                <a:solidFill>
                  <a:srgbClr val="002060"/>
                </a:solidFill>
                <a:latin typeface="Verdana" panose="020B0604030504040204" pitchFamily="34" charset="0"/>
                <a:ea typeface="Verdana" panose="020B0604030504040204" pitchFamily="34" charset="0"/>
                <a:cs typeface="Verdana" panose="020B0604030504040204" pitchFamily="34" charset="0"/>
              </a:rPr>
              <a:t>wereld</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24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aeon</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en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de maaiers zijn engelen.</a:t>
            </a:r>
          </a:p>
        </p:txBody>
      </p:sp>
      <p:sp>
        <p:nvSpPr>
          <p:cNvPr id="4" name="Rechthoek 3"/>
          <p:cNvSpPr/>
          <p:nvPr/>
        </p:nvSpPr>
        <p:spPr>
          <a:xfrm>
            <a:off x="234043" y="3087021"/>
            <a:ext cx="11679381" cy="830997"/>
          </a:xfrm>
          <a:prstGeom prst="rect">
            <a:avLst/>
          </a:prstGeom>
          <a:solidFill>
            <a:schemeClr val="accent5">
              <a:lumMod val="20000"/>
              <a:lumOff val="80000"/>
            </a:schemeClr>
          </a:solidFill>
        </p:spPr>
        <p:txBody>
          <a:bodyPr wrap="square">
            <a:spAutoFit/>
          </a:bodyPr>
          <a:lstStyle/>
          <a:p>
            <a:pPr lvl="0"/>
            <a:r>
              <a:rPr lang="nl-NL" sz="2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28 Hij zei tegen hen: Een vijandig mens heeft dat gedaan. De dienaren zeiden tegen hem: Wilt u dan dat wij erheen gaan en het verzamelen</a:t>
            </a:r>
            <a:r>
              <a:rPr lang="nl-NL" sz="24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7014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4043" y="326202"/>
            <a:ext cx="11554690" cy="1200329"/>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a:t>
            </a:r>
            <a:r>
              <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rPr>
              <a:t>13</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40 Zoals dan het onkruid verzameld en met vuur verbrand wordt, zo zal het ook zijn bij de voleinding van deze </a:t>
            </a:r>
            <a:r>
              <a:rPr lang="nl-NL" sz="2400" strike="sngStrike"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wereld</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24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aeon</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234043" y="3087021"/>
            <a:ext cx="11679381" cy="1938992"/>
          </a:xfrm>
          <a:prstGeom prst="rect">
            <a:avLst/>
          </a:prstGeom>
          <a:solidFill>
            <a:schemeClr val="accent5">
              <a:lumMod val="20000"/>
              <a:lumOff val="80000"/>
            </a:schemeClr>
          </a:solidFill>
        </p:spPr>
        <p:txBody>
          <a:bodyPr wrap="square">
            <a:spAutoFit/>
          </a:bodyPr>
          <a:lstStyle/>
          <a:p>
            <a:pPr lvl="0"/>
            <a:r>
              <a:rPr lang="nl-NL" sz="2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29 Maar hij zei: Nee, opdat u bij het verzamelen van het onkruid niet misschien tegelijk ook de tarwe zelf uittrekt.</a:t>
            </a:r>
          </a:p>
          <a:p>
            <a:pPr lvl="0"/>
            <a:r>
              <a:rPr lang="nl-NL" sz="2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30 Laat ze allebei samen tot de oogst opgroeien, en in de oogsttijd zal ik tegen de maaiers zeggen: Verzamel eerst het onkruid en bind het in bossen om het te verbranden, maar breng de tarwe bijeen in mijn schuur.</a:t>
            </a:r>
          </a:p>
        </p:txBody>
      </p:sp>
    </p:spTree>
    <p:extLst>
      <p:ext uri="{BB962C8B-B14F-4D97-AF65-F5344CB8AC3E}">
        <p14:creationId xmlns:p14="http://schemas.microsoft.com/office/powerpoint/2010/main" val="2801794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4043" y="315811"/>
            <a:ext cx="11554690" cy="3046988"/>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a:t>
            </a:r>
            <a:r>
              <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rPr>
              <a:t>13</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41 de Zoon des mensen zal Zijn engelen uitzenden, en zij zullen uit Zijn Koninkrijk verzamelen alle struikelblokken, en hen die de wetteloosheid doen,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42 en zij zullen hen in de vurige oven werpen; daar zal gejammer zijn en tandengeknars.</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43 Dan zullen de rechtvaardigen stralen als de zon, in het Koninkrijk van hun Vader. Wie oren heeft om te horen, laat hij horen.</a:t>
            </a:r>
          </a:p>
        </p:txBody>
      </p:sp>
      <p:sp>
        <p:nvSpPr>
          <p:cNvPr id="4" name="Rechthoek 3"/>
          <p:cNvSpPr/>
          <p:nvPr/>
        </p:nvSpPr>
        <p:spPr>
          <a:xfrm>
            <a:off x="234043" y="4550459"/>
            <a:ext cx="11679381" cy="1938992"/>
          </a:xfrm>
          <a:prstGeom prst="rect">
            <a:avLst/>
          </a:prstGeom>
          <a:solidFill>
            <a:schemeClr val="accent5">
              <a:lumMod val="20000"/>
              <a:lumOff val="80000"/>
            </a:schemeClr>
          </a:solidFill>
        </p:spPr>
        <p:txBody>
          <a:bodyPr wrap="square">
            <a:spAutoFit/>
          </a:bodyPr>
          <a:lstStyle/>
          <a:p>
            <a:pPr lvl="0"/>
            <a:r>
              <a:rPr lang="nl-NL" sz="24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29 </a:t>
            </a:r>
            <a:r>
              <a:rPr lang="nl-NL" sz="2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Maar hij zei: Nee, opdat u bij het verzamelen van het onkruid niet misschien tegelijk ook de tarwe zelf uittrekt.</a:t>
            </a:r>
          </a:p>
          <a:p>
            <a:pPr lvl="0"/>
            <a:r>
              <a:rPr lang="nl-NL" sz="2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30 Laat ze allebei samen tot de oogst opgroeien, en in de oogsttijd zal ik tegen de maaiers zeggen: Verzamel eerst het onkruid en bind het in bossen om het te verbranden, maar breng de tarwe bijeen in mijn schuur.</a:t>
            </a:r>
          </a:p>
        </p:txBody>
      </p:sp>
    </p:spTree>
    <p:extLst>
      <p:ext uri="{BB962C8B-B14F-4D97-AF65-F5344CB8AC3E}">
        <p14:creationId xmlns:p14="http://schemas.microsoft.com/office/powerpoint/2010/main" val="3430723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73626" y="567449"/>
            <a:ext cx="11374583" cy="4154984"/>
          </a:xfrm>
          <a:prstGeom prst="rect">
            <a:avLst/>
          </a:prstGeom>
        </p:spPr>
        <p:txBody>
          <a:bodyPr wrap="square">
            <a:spAutoFit/>
          </a:bodyPr>
          <a:lstStyle/>
          <a:p>
            <a:pPr algn="ctr"/>
            <a:r>
              <a:rPr lang="nl-NL" sz="2400" b="1" smtClean="0"/>
              <a:t>1 Korinthe 15</a:t>
            </a:r>
          </a:p>
          <a:p>
            <a:pPr algn="ctr"/>
            <a:r>
              <a:rPr lang="nl-NL" sz="2400" smtClean="0"/>
              <a:t>24 daarna </a:t>
            </a:r>
            <a:r>
              <a:rPr lang="nl-NL" sz="2400"/>
              <a:t>het einde - wanneer Hij het koninkrijk overdraagt aan God, de Vader, wanneer Hij alle overheid en alle autoriteit en macht te niet zal doen.</a:t>
            </a:r>
          </a:p>
          <a:p>
            <a:pPr algn="ctr"/>
            <a:r>
              <a:rPr lang="nl-NL" sz="2400" smtClean="0"/>
              <a:t>25 Want </a:t>
            </a:r>
            <a:r>
              <a:rPr lang="nl-NL" sz="2400"/>
              <a:t>Hij moet heersen, totdat Hij al zijn vijanden onder zijn voeten heeft geplaatst.</a:t>
            </a:r>
          </a:p>
          <a:p>
            <a:pPr algn="ctr"/>
            <a:r>
              <a:rPr lang="nl-NL" sz="2400" smtClean="0"/>
              <a:t>26 De </a:t>
            </a:r>
            <a:r>
              <a:rPr lang="nl-NL" sz="2400"/>
              <a:t>laatste vijand, de dood, wordt buiten werking gesteld,want Hij onderschikt alles onder Zijn voeten.</a:t>
            </a:r>
          </a:p>
          <a:p>
            <a:pPr algn="ctr"/>
            <a:r>
              <a:rPr lang="nl-NL" sz="2400" smtClean="0"/>
              <a:t>27 Maar </a:t>
            </a:r>
            <a:r>
              <a:rPr lang="nl-NL" sz="2400"/>
              <a:t>wanneer Hij zegt, dat alles onderschikt is, is het duidelijk dat het uitgezonderd Hem is, die alles aan Hem onderschikt.</a:t>
            </a:r>
          </a:p>
          <a:p>
            <a:pPr algn="ctr"/>
            <a:r>
              <a:rPr lang="nl-NL" sz="2400" smtClean="0"/>
              <a:t>28 En </a:t>
            </a:r>
            <a:r>
              <a:rPr lang="nl-NL" sz="2400"/>
              <a:t>wanneer alles aan Hem onderschikt zal worden, dán zal ook de Zoon zèlf onderschikt worden aan Hem, die alles aan Hem onderschikt, </a:t>
            </a:r>
            <a:endParaRPr lang="nl-NL" sz="2400" smtClean="0"/>
          </a:p>
          <a:p>
            <a:pPr algn="ctr"/>
            <a:r>
              <a:rPr lang="nl-NL" sz="2400" smtClean="0"/>
              <a:t>opdat </a:t>
            </a:r>
            <a:r>
              <a:rPr lang="nl-NL" sz="2400"/>
              <a:t>God zal zijn: alles in allen.</a:t>
            </a:r>
          </a:p>
        </p:txBody>
      </p:sp>
    </p:spTree>
    <p:extLst>
      <p:ext uri="{BB962C8B-B14F-4D97-AF65-F5344CB8AC3E}">
        <p14:creationId xmlns:p14="http://schemas.microsoft.com/office/powerpoint/2010/main" val="3204132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3416320"/>
          </a:xfrm>
          <a:prstGeom prst="rect">
            <a:avLst/>
          </a:prstGeom>
        </p:spPr>
        <p:txBody>
          <a:bodyPr wrap="square">
            <a:spAutoFit/>
          </a:bodyPr>
          <a:lstStyle/>
          <a:p>
            <a:r>
              <a:rPr lang="nl-NL" sz="24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Gelijkenis van de zaaier:</a:t>
            </a:r>
          </a:p>
          <a:p>
            <a:endPar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13</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 Op die dag verliet Jezus het huis en ging bij de zee zitten.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2 En veel menigten verzamelden zich om Hem heen, zodat Hij in een schip ging zitten; en heel de menigte stond op de oever</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3 En Hij sprak tot hen veel dingen door gelijkenissen. Hij zei: Zie, een zaaier ging eropuit om te zaaien.</a:t>
            </a:r>
          </a:p>
          <a:p>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Afbeelding 4"/>
          <p:cNvPicPr>
            <a:picLocks noChangeAspect="1"/>
          </p:cNvPicPr>
          <p:nvPr/>
        </p:nvPicPr>
        <p:blipFill>
          <a:blip r:embed="rId2"/>
          <a:stretch>
            <a:fillRect/>
          </a:stretch>
        </p:blipFill>
        <p:spPr>
          <a:xfrm>
            <a:off x="7053695" y="3065317"/>
            <a:ext cx="4615295" cy="3461471"/>
          </a:xfrm>
          <a:prstGeom prst="rect">
            <a:avLst/>
          </a:prstGeom>
        </p:spPr>
      </p:pic>
    </p:spTree>
    <p:extLst>
      <p:ext uri="{BB962C8B-B14F-4D97-AF65-F5344CB8AC3E}">
        <p14:creationId xmlns:p14="http://schemas.microsoft.com/office/powerpoint/2010/main" val="3571500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2677656"/>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13</a:t>
            </a: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En toen hij zaaide, viel een deel van het zaad langs de weg; en de vogels kwamen en aten dat op.</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5 Een ander deel viel op steenachtige plaatsen, waar het niet veel aarde had; en het kwam meteen op, doordat het geen diepte van aarde had.</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6 En toen de zon opgegaan was, verschroeide het; en doordat het geen wortel had, verdorde het</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Afbeelding 4"/>
          <p:cNvPicPr>
            <a:picLocks noChangeAspect="1"/>
          </p:cNvPicPr>
          <p:nvPr/>
        </p:nvPicPr>
        <p:blipFill>
          <a:blip r:embed="rId2"/>
          <a:stretch>
            <a:fillRect/>
          </a:stretch>
        </p:blipFill>
        <p:spPr>
          <a:xfrm>
            <a:off x="7752919" y="2935431"/>
            <a:ext cx="3636817" cy="2727614"/>
          </a:xfrm>
          <a:prstGeom prst="rect">
            <a:avLst/>
          </a:prstGeom>
        </p:spPr>
      </p:pic>
      <p:pic>
        <p:nvPicPr>
          <p:cNvPr id="6" name="Afbeelding 5"/>
          <p:cNvPicPr>
            <a:picLocks noChangeAspect="1"/>
          </p:cNvPicPr>
          <p:nvPr/>
        </p:nvPicPr>
        <p:blipFill>
          <a:blip r:embed="rId3"/>
          <a:stretch>
            <a:fillRect/>
          </a:stretch>
        </p:blipFill>
        <p:spPr>
          <a:xfrm>
            <a:off x="280554" y="3647207"/>
            <a:ext cx="3935557" cy="2951668"/>
          </a:xfrm>
          <a:prstGeom prst="rect">
            <a:avLst/>
          </a:prstGeom>
        </p:spPr>
      </p:pic>
    </p:spTree>
    <p:extLst>
      <p:ext uri="{BB962C8B-B14F-4D97-AF65-F5344CB8AC3E}">
        <p14:creationId xmlns:p14="http://schemas.microsoft.com/office/powerpoint/2010/main" val="383334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2308324"/>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13</a:t>
            </a: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7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Een ander deel viel tussen de dorens; en de dorens kwamen op en verstikten het.</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8 En weer een ander deel viel in de goede aarde en gaf vrucht, het ene honderd-, het andere zestig-, en een ander dertigvoudig.</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9 Wie oren heeft om te horen, laat hij horen.</a:t>
            </a:r>
          </a:p>
        </p:txBody>
      </p:sp>
      <p:pic>
        <p:nvPicPr>
          <p:cNvPr id="3" name="Afbeelding 2"/>
          <p:cNvPicPr>
            <a:picLocks noChangeAspect="1"/>
          </p:cNvPicPr>
          <p:nvPr/>
        </p:nvPicPr>
        <p:blipFill>
          <a:blip r:embed="rId2"/>
          <a:stretch>
            <a:fillRect/>
          </a:stretch>
        </p:blipFill>
        <p:spPr>
          <a:xfrm>
            <a:off x="966356" y="2923738"/>
            <a:ext cx="3759780" cy="2819835"/>
          </a:xfrm>
          <a:prstGeom prst="rect">
            <a:avLst/>
          </a:prstGeom>
        </p:spPr>
      </p:pic>
      <p:pic>
        <p:nvPicPr>
          <p:cNvPr id="4" name="Afbeelding 3"/>
          <p:cNvPicPr>
            <a:picLocks noChangeAspect="1"/>
          </p:cNvPicPr>
          <p:nvPr/>
        </p:nvPicPr>
        <p:blipFill>
          <a:blip r:embed="rId3"/>
          <a:stretch>
            <a:fillRect/>
          </a:stretch>
        </p:blipFill>
        <p:spPr>
          <a:xfrm>
            <a:off x="8208819" y="3723838"/>
            <a:ext cx="3715186" cy="2786389"/>
          </a:xfrm>
          <a:prstGeom prst="rect">
            <a:avLst/>
          </a:prstGeom>
        </p:spPr>
      </p:pic>
    </p:spTree>
    <p:extLst>
      <p:ext uri="{BB962C8B-B14F-4D97-AF65-F5344CB8AC3E}">
        <p14:creationId xmlns:p14="http://schemas.microsoft.com/office/powerpoint/2010/main" val="85603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3416320"/>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13</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10 En de discipelen kwamen naar Hem toe en zeiden tegen Hem: Waarom spreekt U tot hen door gelijkenissen?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11 Hij antwoordde en zei tegen hen: Omdat het u gegeven is de geheimenissen van het Koninkrijk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van de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hemelen te kennen, maar aan hen is het niet gegeven.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12 Want wie heeft, aan hem zal gegeven worden, en hij zal overvloedig hebben; maar wie niet heeft, van hem zal afgenomen worden zelfs wat hij heeft</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13578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3785652"/>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13</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13 Daarom spreek Ik tot hen door gelijkenissen, omdat zij niet zien, ook al zien zij, en niet horen, ook al horen zij, en ook niet begrijpen.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14 En in hen wordt de profetie van Jesaja vervuld die zegt: Met het gehoor zult u horen, maar beslist niet begrijpen; en ziende zult u zien, maar beslist niet opmerken.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15 Want het hart van dit volk is vet geworden, en zij hebben met de oren slecht gehoord, en hun ogen hebben zij dichtgedaan, opdat zij niet op enig moment met de ogen zouden zien en met de oren horen en met het hart begrijpen, en zij zich zouden bekeren en Ik hen zou genezen</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85477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2308324"/>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13</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16 Maar uw ogen zijn </a:t>
            </a:r>
            <a:r>
              <a:rPr lang="nl-NL" sz="2400" strike="sngStrike" dirty="0">
                <a:solidFill>
                  <a:srgbClr val="002060"/>
                </a:solidFill>
                <a:latin typeface="Verdana" panose="020B0604030504040204" pitchFamily="34" charset="0"/>
                <a:ea typeface="Verdana" panose="020B0604030504040204" pitchFamily="34" charset="0"/>
                <a:cs typeface="Verdana" panose="020B0604030504040204" pitchFamily="34" charset="0"/>
              </a:rPr>
              <a:t>zalig</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gelukkig omdat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zij zien, en uw oren omdat zij horen.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17 Want voorwaar, Ik zeg u dat veel profeten en rechtvaardigen verlangd hebben te zien wat u ziet, en zij hebben het niet gezien; en te horen wat u hoort, en zij hebben het niet gehoord.</a:t>
            </a:r>
          </a:p>
        </p:txBody>
      </p:sp>
    </p:spTree>
    <p:extLst>
      <p:ext uri="{BB962C8B-B14F-4D97-AF65-F5344CB8AC3E}">
        <p14:creationId xmlns:p14="http://schemas.microsoft.com/office/powerpoint/2010/main" val="710627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1938992"/>
          </a:xfrm>
          <a:prstGeom prst="rect">
            <a:avLst/>
          </a:prstGeom>
        </p:spPr>
        <p:txBody>
          <a:bodyPr wrap="square">
            <a:spAutoFit/>
          </a:bodyPr>
          <a:lstStyle/>
          <a:p>
            <a:r>
              <a:rPr lang="nl-NL" sz="24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Uitleg gelijkenis van de zaaier:</a:t>
            </a:r>
          </a:p>
          <a:p>
            <a:endPar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endPar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13</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18 Luistert ú dan naar de gelijkenis van de zaaier.</a:t>
            </a:r>
          </a:p>
        </p:txBody>
      </p:sp>
    </p:spTree>
    <p:extLst>
      <p:ext uri="{BB962C8B-B14F-4D97-AF65-F5344CB8AC3E}">
        <p14:creationId xmlns:p14="http://schemas.microsoft.com/office/powerpoint/2010/main" val="1603742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4371</TotalTime>
  <Words>3218</Words>
  <Application>Microsoft Office PowerPoint</Application>
  <PresentationFormat>Breedbeeld</PresentationFormat>
  <Paragraphs>145</Paragraphs>
  <Slides>23</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Calibri Light</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Oudijn</cp:lastModifiedBy>
  <cp:revision>150</cp:revision>
  <dcterms:created xsi:type="dcterms:W3CDTF">2017-10-24T20:34:00Z</dcterms:created>
  <dcterms:modified xsi:type="dcterms:W3CDTF">2018-04-22T10:10:18Z</dcterms:modified>
</cp:coreProperties>
</file>