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1"/>
  </p:notesMasterIdLst>
  <p:sldIdLst>
    <p:sldId id="256" r:id="rId3"/>
    <p:sldId id="463" r:id="rId4"/>
    <p:sldId id="438" r:id="rId5"/>
    <p:sldId id="418" r:id="rId6"/>
    <p:sldId id="444" r:id="rId7"/>
    <p:sldId id="445" r:id="rId8"/>
    <p:sldId id="446" r:id="rId9"/>
    <p:sldId id="447" r:id="rId10"/>
    <p:sldId id="448" r:id="rId11"/>
    <p:sldId id="449" r:id="rId12"/>
    <p:sldId id="462" r:id="rId13"/>
    <p:sldId id="465" r:id="rId14"/>
    <p:sldId id="437" r:id="rId15"/>
    <p:sldId id="464" r:id="rId16"/>
    <p:sldId id="439" r:id="rId17"/>
    <p:sldId id="466" r:id="rId18"/>
    <p:sldId id="419" r:id="rId19"/>
    <p:sldId id="476" r:id="rId20"/>
    <p:sldId id="457" r:id="rId21"/>
    <p:sldId id="459" r:id="rId22"/>
    <p:sldId id="460" r:id="rId23"/>
    <p:sldId id="458" r:id="rId24"/>
    <p:sldId id="461" r:id="rId25"/>
    <p:sldId id="420" r:id="rId26"/>
    <p:sldId id="421" r:id="rId27"/>
    <p:sldId id="422" r:id="rId28"/>
    <p:sldId id="440" r:id="rId29"/>
    <p:sldId id="442" r:id="rId30"/>
    <p:sldId id="467" r:id="rId31"/>
    <p:sldId id="428" r:id="rId32"/>
    <p:sldId id="429" r:id="rId33"/>
    <p:sldId id="441" r:id="rId34"/>
    <p:sldId id="431" r:id="rId35"/>
    <p:sldId id="468" r:id="rId36"/>
    <p:sldId id="450" r:id="rId37"/>
    <p:sldId id="435" r:id="rId38"/>
    <p:sldId id="469" r:id="rId39"/>
    <p:sldId id="432" r:id="rId40"/>
    <p:sldId id="451" r:id="rId41"/>
    <p:sldId id="452" r:id="rId42"/>
    <p:sldId id="453" r:id="rId43"/>
    <p:sldId id="470" r:id="rId44"/>
    <p:sldId id="454" r:id="rId45"/>
    <p:sldId id="471" r:id="rId46"/>
    <p:sldId id="455" r:id="rId47"/>
    <p:sldId id="472" r:id="rId48"/>
    <p:sldId id="456" r:id="rId49"/>
    <p:sldId id="473" r:id="rId5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66FFFF"/>
    <a:srgbClr val="FF99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809" autoAdjust="0"/>
    <p:restoredTop sz="84302" autoAdjust="0"/>
  </p:normalViewPr>
  <p:slideViewPr>
    <p:cSldViewPr snapToGrid="0">
      <p:cViewPr varScale="1">
        <p:scale>
          <a:sx n="78" d="100"/>
          <a:sy n="78" d="100"/>
        </p:scale>
        <p:origin x="1014" y="78"/>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127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64A6EF-CB02-48DE-9D12-0F764397CD53}" type="datetimeFigureOut">
              <a:rPr lang="nl-NL" smtClean="0"/>
              <a:t>24-3-2019</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CC728-698F-42B6-9C18-F019068154F8}" type="slidenum">
              <a:rPr lang="nl-NL" smtClean="0"/>
              <a:t>‹nr.›</a:t>
            </a:fld>
            <a:endParaRPr lang="nl-NL" dirty="0"/>
          </a:p>
        </p:txBody>
      </p:sp>
    </p:spTree>
    <p:extLst>
      <p:ext uri="{BB962C8B-B14F-4D97-AF65-F5344CB8AC3E}">
        <p14:creationId xmlns:p14="http://schemas.microsoft.com/office/powerpoint/2010/main" val="613123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a:t>
            </a:fld>
            <a:endParaRPr lang="nl-NL" dirty="0">
              <a:solidFill>
                <a:prstClr val="black"/>
              </a:solidFill>
            </a:endParaRPr>
          </a:p>
        </p:txBody>
      </p:sp>
    </p:spTree>
    <p:extLst>
      <p:ext uri="{BB962C8B-B14F-4D97-AF65-F5344CB8AC3E}">
        <p14:creationId xmlns:p14="http://schemas.microsoft.com/office/powerpoint/2010/main" val="1988227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2BCC728-698F-42B6-9C18-F019068154F8}" type="slidenum">
              <a:rPr lang="nl-NL" smtClean="0"/>
              <a:t>14</a:t>
            </a:fld>
            <a:endParaRPr lang="nl-NL" dirty="0"/>
          </a:p>
        </p:txBody>
      </p:sp>
    </p:spTree>
    <p:extLst>
      <p:ext uri="{BB962C8B-B14F-4D97-AF65-F5344CB8AC3E}">
        <p14:creationId xmlns:p14="http://schemas.microsoft.com/office/powerpoint/2010/main" val="1535549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24-3-2019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1797073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24-3-2019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1198737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24-3-2019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1139607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24-3-2019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691771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24-3-2019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789368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24-3-2019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306511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DCC6EAC-5D6F-4E98-B6F0-1A43805D3C3D}" type="datetimeFigureOut">
              <a:rPr lang="nl-NL" smtClean="0">
                <a:solidFill>
                  <a:prstClr val="black">
                    <a:tint val="75000"/>
                  </a:prstClr>
                </a:solidFill>
              </a:rPr>
              <a:pPr/>
              <a:t>24-3-2019</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278724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DCC6EAC-5D6F-4E98-B6F0-1A43805D3C3D}" type="datetimeFigureOut">
              <a:rPr lang="nl-NL" smtClean="0">
                <a:solidFill>
                  <a:prstClr val="black">
                    <a:tint val="75000"/>
                  </a:prstClr>
                </a:solidFill>
              </a:rPr>
              <a:pPr/>
              <a:t>24-3-2019</a:t>
            </a:fld>
            <a:endParaRPr lang="nl-NL" dirty="0">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dirty="0">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39750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DCC6EAC-5D6F-4E98-B6F0-1A43805D3C3D}" type="datetimeFigureOut">
              <a:rPr lang="nl-NL" smtClean="0">
                <a:solidFill>
                  <a:prstClr val="black">
                    <a:tint val="75000"/>
                  </a:prstClr>
                </a:solidFill>
              </a:rPr>
              <a:pPr/>
              <a:t>24-3-2019</a:t>
            </a:fld>
            <a:endParaRPr lang="nl-NL" dirty="0">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dirty="0">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131827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DCC6EAC-5D6F-4E98-B6F0-1A43805D3C3D}" type="datetimeFigureOut">
              <a:rPr lang="nl-NL" smtClean="0">
                <a:solidFill>
                  <a:prstClr val="black">
                    <a:tint val="75000"/>
                  </a:prstClr>
                </a:solidFill>
              </a:rPr>
              <a:pPr/>
              <a:t>24-3-2019</a:t>
            </a:fld>
            <a:endParaRPr lang="nl-NL" dirty="0">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dirty="0">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307598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solidFill>
                  <a:prstClr val="black">
                    <a:tint val="75000"/>
                  </a:prstClr>
                </a:solidFill>
              </a:rPr>
              <a:pPr/>
              <a:t>24-3-2019</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588636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24-3-2019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3750917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solidFill>
                  <a:prstClr val="black">
                    <a:tint val="75000"/>
                  </a:prstClr>
                </a:solidFill>
              </a:rPr>
              <a:pPr/>
              <a:t>24-3-2019</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4266491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24-3-2019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509866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24-3-2019</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310559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24-3-2019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3420591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DCC6EAC-5D6F-4E98-B6F0-1A43805D3C3D}" type="datetimeFigureOut">
              <a:rPr lang="nl-NL" smtClean="0"/>
              <a:t>24-3-2019</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2445668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DCC6EAC-5D6F-4E98-B6F0-1A43805D3C3D}" type="datetimeFigureOut">
              <a:rPr lang="nl-NL" smtClean="0"/>
              <a:t>24-3-2019</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147191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DCC6EAC-5D6F-4E98-B6F0-1A43805D3C3D}" type="datetimeFigureOut">
              <a:rPr lang="nl-NL" smtClean="0"/>
              <a:t>24-3-2019</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222910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DCC6EAC-5D6F-4E98-B6F0-1A43805D3C3D}" type="datetimeFigureOut">
              <a:rPr lang="nl-NL" smtClean="0"/>
              <a:t>24-3-2019</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2392317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t>24-3-2019</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66137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t>24-3-2019</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1585811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C6EAC-5D6F-4E98-B6F0-1A43805D3C3D}" type="datetimeFigureOut">
              <a:rPr lang="nl-NL" smtClean="0"/>
              <a:t>24-3-2019</a:t>
            </a:fld>
            <a:endParaRPr lang="nl-NL" dirty="0"/>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E0513-1103-40DF-8D47-98214F913C71}" type="slidenum">
              <a:rPr lang="nl-NL" smtClean="0"/>
              <a:t>‹nr.›</a:t>
            </a:fld>
            <a:endParaRPr lang="nl-NL" dirty="0"/>
          </a:p>
        </p:txBody>
      </p:sp>
    </p:spTree>
    <p:extLst>
      <p:ext uri="{BB962C8B-B14F-4D97-AF65-F5344CB8AC3E}">
        <p14:creationId xmlns:p14="http://schemas.microsoft.com/office/powerpoint/2010/main" val="454236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C6EAC-5D6F-4E98-B6F0-1A43805D3C3D}" type="datetimeFigureOut">
              <a:rPr lang="nl-NL" smtClean="0">
                <a:solidFill>
                  <a:prstClr val="black">
                    <a:tint val="75000"/>
                  </a:prstClr>
                </a:solidFill>
              </a:rPr>
              <a:pPr/>
              <a:t>24-3-2019</a:t>
            </a:fld>
            <a:endParaRPr lang="nl-NL" dirty="0">
              <a:solidFill>
                <a:prstClr val="black">
                  <a:tint val="75000"/>
                </a:prstClr>
              </a:solidFill>
            </a:endParaRPr>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solidFill>
                <a:prstClr val="black">
                  <a:tint val="75000"/>
                </a:prstClr>
              </a:solidFill>
            </a:endParaRP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4610373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87166" y="5925744"/>
            <a:ext cx="2975134" cy="707886"/>
          </a:xfrm>
          <a:prstGeom prst="rect">
            <a:avLst/>
          </a:prstGeom>
          <a:noFill/>
          <a:ln w="3175">
            <a:solidFill>
              <a:schemeClr val="tx1"/>
            </a:solidFill>
          </a:ln>
        </p:spPr>
        <p:txBody>
          <a:bodyPr wrap="square" rtlCol="0">
            <a:spAutoFit/>
          </a:bodyPr>
          <a:lstStyle/>
          <a:p>
            <a:r>
              <a:rPr lang="nl-NL" sz="2000" dirty="0" smtClean="0">
                <a:solidFill>
                  <a:prstClr val="black"/>
                </a:solidFill>
                <a:latin typeface="Verdana" pitchFamily="34" charset="0"/>
                <a:ea typeface="Verdana" pitchFamily="34" charset="0"/>
                <a:cs typeface="Verdana" pitchFamily="34" charset="0"/>
              </a:rPr>
              <a:t>24 maart 2019</a:t>
            </a:r>
            <a:endParaRPr lang="nl-NL" sz="2000" dirty="0">
              <a:solidFill>
                <a:prstClr val="black"/>
              </a:solidFill>
              <a:latin typeface="Verdana" pitchFamily="34" charset="0"/>
              <a:ea typeface="Verdana" pitchFamily="34" charset="0"/>
              <a:cs typeface="Verdana" pitchFamily="34" charset="0"/>
            </a:endParaRPr>
          </a:p>
          <a:p>
            <a:pPr algn="ctr"/>
            <a:r>
              <a:rPr lang="nl-NL" sz="2000" dirty="0" smtClean="0">
                <a:solidFill>
                  <a:prstClr val="black"/>
                </a:solidFill>
                <a:latin typeface="Verdana" pitchFamily="34" charset="0"/>
                <a:ea typeface="Verdana" pitchFamily="34" charset="0"/>
                <a:cs typeface="Verdana" pitchFamily="34" charset="0"/>
              </a:rPr>
              <a:t>Hendrik Ido Ambacht</a:t>
            </a:r>
            <a:endParaRPr lang="nl-NL" sz="2000" dirty="0">
              <a:solidFill>
                <a:prstClr val="black"/>
              </a:solidFill>
              <a:latin typeface="Verdana" pitchFamily="34" charset="0"/>
              <a:ea typeface="Verdana" pitchFamily="34" charset="0"/>
              <a:cs typeface="Verdana" pitchFamily="34" charset="0"/>
            </a:endParaRPr>
          </a:p>
        </p:txBody>
      </p:sp>
      <p:sp>
        <p:nvSpPr>
          <p:cNvPr id="2" name="Tekstvak 1"/>
          <p:cNvSpPr txBox="1"/>
          <p:nvPr/>
        </p:nvSpPr>
        <p:spPr>
          <a:xfrm>
            <a:off x="0" y="488969"/>
            <a:ext cx="11984181" cy="707886"/>
          </a:xfrm>
          <a:prstGeom prst="rect">
            <a:avLst/>
          </a:prstGeom>
          <a:noFill/>
        </p:spPr>
        <p:txBody>
          <a:bodyPr wrap="square" rtlCol="0">
            <a:spAutoFit/>
          </a:bodyPr>
          <a:lstStyle/>
          <a:p>
            <a:pPr algn="ctr"/>
            <a:r>
              <a:rPr lang="nl-NL" sz="4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twee koninkrijken</a:t>
            </a:r>
            <a:endParaRPr lang="nl-NL" sz="40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Afbeelding 2"/>
          <p:cNvPicPr>
            <a:picLocks noChangeAspect="1"/>
          </p:cNvPicPr>
          <p:nvPr/>
        </p:nvPicPr>
        <p:blipFill>
          <a:blip r:embed="rId3"/>
          <a:stretch>
            <a:fillRect/>
          </a:stretch>
        </p:blipFill>
        <p:spPr>
          <a:xfrm>
            <a:off x="3810000" y="1714500"/>
            <a:ext cx="4572000" cy="3429000"/>
          </a:xfrm>
          <a:prstGeom prst="rect">
            <a:avLst/>
          </a:prstGeom>
        </p:spPr>
      </p:pic>
    </p:spTree>
    <p:extLst>
      <p:ext uri="{BB962C8B-B14F-4D97-AF65-F5344CB8AC3E}">
        <p14:creationId xmlns:p14="http://schemas.microsoft.com/office/powerpoint/2010/main" val="965847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45431" y="823573"/>
            <a:ext cx="11470105" cy="1785104"/>
          </a:xfrm>
          <a:prstGeom prst="rect">
            <a:avLst/>
          </a:prstGeom>
        </p:spPr>
        <p:txBody>
          <a:bodyPr wrap="square">
            <a:spAutoFit/>
          </a:bodyPr>
          <a:lstStyle/>
          <a:p>
            <a:pPr algn="ctr"/>
            <a:r>
              <a:rPr lang="nl-NL" sz="2200" b="1" dirty="0" smtClean="0"/>
              <a:t>Romeinen 11</a:t>
            </a:r>
          </a:p>
          <a:p>
            <a:pPr algn="ctr"/>
            <a:r>
              <a:rPr lang="nl-NL" sz="2200" dirty="0" smtClean="0"/>
              <a:t>25 </a:t>
            </a:r>
            <a:r>
              <a:rPr lang="nl-NL" sz="2200" dirty="0"/>
              <a:t>Want ik wil niet, broeders, dat </a:t>
            </a:r>
            <a:r>
              <a:rPr lang="nl-NL" sz="2200" dirty="0" smtClean="0"/>
              <a:t>jullie onwetend zijn </a:t>
            </a:r>
            <a:r>
              <a:rPr lang="nl-NL" sz="2200" dirty="0"/>
              <a:t>van dit geheimenis </a:t>
            </a:r>
            <a:endParaRPr lang="nl-NL" sz="2200" dirty="0" smtClean="0"/>
          </a:p>
          <a:p>
            <a:pPr algn="ctr"/>
            <a:r>
              <a:rPr lang="nl-NL" sz="2200" dirty="0" smtClean="0"/>
              <a:t>(</a:t>
            </a:r>
            <a:r>
              <a:rPr lang="nl-NL" sz="2200" dirty="0"/>
              <a:t>opdat u niet wijs zou zijn in eigen oog), </a:t>
            </a:r>
            <a:endParaRPr lang="nl-NL" sz="2200" dirty="0" smtClean="0"/>
          </a:p>
          <a:p>
            <a:pPr algn="ctr"/>
            <a:r>
              <a:rPr lang="nl-NL" sz="2200" dirty="0" smtClean="0"/>
              <a:t>dat </a:t>
            </a:r>
            <a:r>
              <a:rPr lang="nl-NL" sz="2200" dirty="0"/>
              <a:t>er voor een deel verharding over Israël is gekomen, </a:t>
            </a:r>
            <a:endParaRPr lang="nl-NL" sz="2200" dirty="0" smtClean="0"/>
          </a:p>
          <a:p>
            <a:pPr algn="ctr"/>
            <a:r>
              <a:rPr lang="nl-NL" sz="2200" dirty="0" smtClean="0"/>
              <a:t>totdat </a:t>
            </a:r>
            <a:r>
              <a:rPr lang="nl-NL" sz="2200" dirty="0"/>
              <a:t>de volheid van de </a:t>
            </a:r>
            <a:r>
              <a:rPr lang="nl-NL" sz="2200" dirty="0" smtClean="0"/>
              <a:t>natiën </a:t>
            </a:r>
            <a:r>
              <a:rPr lang="nl-NL" sz="2200" dirty="0"/>
              <a:t>is binnengegaan.</a:t>
            </a:r>
            <a:endParaRPr lang="en-US" sz="2200" dirty="0"/>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523" y="5107099"/>
            <a:ext cx="7554715" cy="1375805"/>
          </a:xfrm>
          <a:prstGeom prst="rect">
            <a:avLst/>
          </a:prstGeom>
        </p:spPr>
      </p:pic>
    </p:spTree>
    <p:extLst>
      <p:ext uri="{BB962C8B-B14F-4D97-AF65-F5344CB8AC3E}">
        <p14:creationId xmlns:p14="http://schemas.microsoft.com/office/powerpoint/2010/main" val="293376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45431" y="823573"/>
            <a:ext cx="11470105" cy="1785104"/>
          </a:xfrm>
          <a:prstGeom prst="rect">
            <a:avLst/>
          </a:prstGeom>
        </p:spPr>
        <p:txBody>
          <a:bodyPr wrap="square">
            <a:spAutoFit/>
          </a:bodyPr>
          <a:lstStyle/>
          <a:p>
            <a:pPr algn="ctr"/>
            <a:r>
              <a:rPr lang="nl-NL" sz="2200" b="1" dirty="0" smtClean="0"/>
              <a:t>Romeinen 11</a:t>
            </a:r>
          </a:p>
          <a:p>
            <a:pPr algn="ctr"/>
            <a:r>
              <a:rPr lang="nl-NL" sz="2200" dirty="0" smtClean="0"/>
              <a:t>25 </a:t>
            </a:r>
            <a:r>
              <a:rPr lang="nl-NL" sz="2200" dirty="0"/>
              <a:t>Want ik wil niet, broeders, dat </a:t>
            </a:r>
            <a:r>
              <a:rPr lang="nl-NL" sz="2200" dirty="0" smtClean="0"/>
              <a:t>jullie onwetend zijn </a:t>
            </a:r>
            <a:r>
              <a:rPr lang="nl-NL" sz="2200" dirty="0"/>
              <a:t>van dit geheimenis </a:t>
            </a:r>
            <a:endParaRPr lang="nl-NL" sz="2200" dirty="0" smtClean="0"/>
          </a:p>
          <a:p>
            <a:pPr algn="ctr"/>
            <a:r>
              <a:rPr lang="nl-NL" sz="2200" dirty="0" smtClean="0"/>
              <a:t>(</a:t>
            </a:r>
            <a:r>
              <a:rPr lang="nl-NL" sz="2200" dirty="0"/>
              <a:t>opdat u niet wijs zou zijn in eigen oog), </a:t>
            </a:r>
            <a:endParaRPr lang="nl-NL" sz="2200" dirty="0" smtClean="0"/>
          </a:p>
          <a:p>
            <a:pPr algn="ctr"/>
            <a:r>
              <a:rPr lang="nl-NL" sz="2200" dirty="0" smtClean="0"/>
              <a:t>dat </a:t>
            </a:r>
            <a:r>
              <a:rPr lang="nl-NL" sz="2200" dirty="0"/>
              <a:t>er voor een deel verharding over Israël is gekomen, </a:t>
            </a:r>
            <a:endParaRPr lang="nl-NL" sz="2200" dirty="0" smtClean="0"/>
          </a:p>
          <a:p>
            <a:pPr algn="ctr"/>
            <a:r>
              <a:rPr lang="nl-NL" sz="2200" dirty="0" smtClean="0"/>
              <a:t>totdat </a:t>
            </a:r>
            <a:r>
              <a:rPr lang="nl-NL" sz="2200" dirty="0"/>
              <a:t>de volheid van de </a:t>
            </a:r>
            <a:r>
              <a:rPr lang="nl-NL" sz="2200" dirty="0" smtClean="0"/>
              <a:t>natiën </a:t>
            </a:r>
            <a:r>
              <a:rPr lang="nl-NL" sz="2200" dirty="0"/>
              <a:t>is binnengegaan.</a:t>
            </a:r>
            <a:endParaRPr lang="en-US" sz="2200"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978" y="3319574"/>
            <a:ext cx="5981494" cy="3385751"/>
          </a:xfrm>
          <a:prstGeom prst="rect">
            <a:avLst/>
          </a:prstGeom>
        </p:spPr>
      </p:pic>
    </p:spTree>
    <p:extLst>
      <p:ext uri="{BB962C8B-B14F-4D97-AF65-F5344CB8AC3E}">
        <p14:creationId xmlns:p14="http://schemas.microsoft.com/office/powerpoint/2010/main" val="24558708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223320" y="2966361"/>
            <a:ext cx="10614454" cy="1015663"/>
          </a:xfrm>
          <a:prstGeom prst="rect">
            <a:avLst/>
          </a:prstGeom>
          <a:noFill/>
        </p:spPr>
        <p:txBody>
          <a:bodyPr wrap="square" rtlCol="0">
            <a:spAutoFit/>
          </a:bodyPr>
          <a:lstStyle/>
          <a:p>
            <a:r>
              <a:rPr lang="nl-NL"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a:t>
            </a:r>
            <a:r>
              <a:rPr lang="nl-NL"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et beloofde land (boek Jozua)</a:t>
            </a:r>
            <a:endParaRPr lang="nl-NL"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5300984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stretch>
            <a:fillRect/>
          </a:stretch>
        </p:blipFill>
        <p:spPr>
          <a:xfrm>
            <a:off x="7684168" y="-871"/>
            <a:ext cx="4507832" cy="6858871"/>
          </a:xfrm>
          <a:prstGeom prst="rect">
            <a:avLst/>
          </a:prstGeom>
        </p:spPr>
      </p:pic>
      <p:sp>
        <p:nvSpPr>
          <p:cNvPr id="4" name="Rechthoek 3"/>
          <p:cNvSpPr/>
          <p:nvPr/>
        </p:nvSpPr>
        <p:spPr>
          <a:xfrm>
            <a:off x="1598331" y="677019"/>
            <a:ext cx="4715820" cy="5262979"/>
          </a:xfrm>
          <a:prstGeom prst="rect">
            <a:avLst/>
          </a:prstGeom>
          <a:ln w="12700">
            <a:solidFill>
              <a:schemeClr val="tx1"/>
            </a:solidFill>
          </a:ln>
        </p:spPr>
        <p:txBody>
          <a:bodyPr wrap="square">
            <a:spAutoFit/>
          </a:bodyPr>
          <a:lstStyle/>
          <a:p>
            <a:pPr marL="342900" indent="-342900">
              <a:buFont typeface="+mj-lt"/>
              <a:buAutoNum type="arabicPeriod"/>
            </a:pPr>
            <a:r>
              <a:rPr lang="nl-NL" sz="2400" dirty="0"/>
              <a:t>Ruben</a:t>
            </a:r>
          </a:p>
          <a:p>
            <a:r>
              <a:rPr lang="nl-NL" sz="2400" dirty="0"/>
              <a:t>2. Simeon</a:t>
            </a:r>
          </a:p>
          <a:p>
            <a:r>
              <a:rPr lang="nl-NL" sz="2400" dirty="0"/>
              <a:t>3. </a:t>
            </a:r>
            <a:r>
              <a:rPr lang="nl-NL" sz="2400" b="1" dirty="0">
                <a:solidFill>
                  <a:srgbClr val="0070C0"/>
                </a:solidFill>
              </a:rPr>
              <a:t>Levi</a:t>
            </a:r>
          </a:p>
          <a:p>
            <a:r>
              <a:rPr lang="nl-NL" sz="2400" dirty="0"/>
              <a:t>4. </a:t>
            </a:r>
            <a:r>
              <a:rPr lang="nl-NL" sz="2400" b="1" dirty="0" err="1">
                <a:solidFill>
                  <a:srgbClr val="FF0000"/>
                </a:solidFill>
              </a:rPr>
              <a:t>Juda</a:t>
            </a:r>
            <a:endParaRPr lang="nl-NL" sz="2400" b="1" dirty="0">
              <a:solidFill>
                <a:srgbClr val="FF0000"/>
              </a:solidFill>
            </a:endParaRPr>
          </a:p>
          <a:p>
            <a:r>
              <a:rPr lang="nl-NL" sz="2400" dirty="0"/>
              <a:t>5. </a:t>
            </a:r>
            <a:r>
              <a:rPr lang="nl-NL" sz="2400" dirty="0" smtClean="0"/>
              <a:t>Dan</a:t>
            </a:r>
          </a:p>
          <a:p>
            <a:r>
              <a:rPr lang="nl-NL" sz="2400" dirty="0" smtClean="0"/>
              <a:t>6. Naftali</a:t>
            </a:r>
          </a:p>
          <a:p>
            <a:r>
              <a:rPr lang="nl-NL" sz="2400" dirty="0"/>
              <a:t>7</a:t>
            </a:r>
            <a:r>
              <a:rPr lang="nl-NL" sz="2400" dirty="0" smtClean="0"/>
              <a:t>. </a:t>
            </a:r>
            <a:r>
              <a:rPr lang="nl-NL" sz="2400" dirty="0" err="1" smtClean="0"/>
              <a:t>Gad</a:t>
            </a:r>
            <a:endParaRPr lang="nl-NL" sz="2400" dirty="0"/>
          </a:p>
          <a:p>
            <a:r>
              <a:rPr lang="nl-NL" sz="2400" dirty="0"/>
              <a:t>8</a:t>
            </a:r>
            <a:r>
              <a:rPr lang="nl-NL" sz="2400" dirty="0" smtClean="0"/>
              <a:t>. </a:t>
            </a:r>
            <a:r>
              <a:rPr lang="nl-NL" sz="2400" dirty="0" err="1" smtClean="0"/>
              <a:t>Aser</a:t>
            </a:r>
            <a:r>
              <a:rPr lang="nl-NL" sz="2400" dirty="0" smtClean="0"/>
              <a:t> </a:t>
            </a:r>
          </a:p>
          <a:p>
            <a:r>
              <a:rPr lang="nl-NL" sz="2400" dirty="0" smtClean="0"/>
              <a:t>9. </a:t>
            </a:r>
            <a:r>
              <a:rPr lang="nl-NL" sz="2400" dirty="0" err="1" smtClean="0"/>
              <a:t>Issakar</a:t>
            </a:r>
            <a:endParaRPr lang="nl-NL" sz="2400" dirty="0" smtClean="0"/>
          </a:p>
          <a:p>
            <a:r>
              <a:rPr lang="nl-NL" sz="2400" dirty="0" smtClean="0"/>
              <a:t>10. </a:t>
            </a:r>
            <a:r>
              <a:rPr lang="nl-NL" sz="2400" dirty="0" err="1"/>
              <a:t>Zebulon</a:t>
            </a:r>
            <a:r>
              <a:rPr lang="nl-NL" sz="2400" dirty="0"/>
              <a:t> </a:t>
            </a:r>
          </a:p>
          <a:p>
            <a:r>
              <a:rPr lang="nl-NL" sz="2400" dirty="0" smtClean="0"/>
              <a:t>11. </a:t>
            </a:r>
            <a:r>
              <a:rPr lang="nl-NL" sz="2400" b="1" dirty="0" smtClean="0">
                <a:solidFill>
                  <a:srgbClr val="FF0000"/>
                </a:solidFill>
              </a:rPr>
              <a:t>Jozef</a:t>
            </a:r>
            <a:r>
              <a:rPr lang="nl-NL" sz="2400" dirty="0" smtClean="0">
                <a:solidFill>
                  <a:srgbClr val="FF0000"/>
                </a:solidFill>
              </a:rPr>
              <a:t> </a:t>
            </a:r>
            <a:r>
              <a:rPr lang="nl-NL" sz="2400" dirty="0"/>
              <a:t>	</a:t>
            </a:r>
            <a:r>
              <a:rPr lang="nl-NL" sz="2400" dirty="0" smtClean="0">
                <a:sym typeface="Wingdings" panose="05000000000000000000" pitchFamily="2" charset="2"/>
              </a:rPr>
              <a:t> 	- </a:t>
            </a:r>
            <a:r>
              <a:rPr lang="nl-NL" sz="2400" dirty="0">
                <a:sym typeface="Wingdings" panose="05000000000000000000" pitchFamily="2" charset="2"/>
              </a:rPr>
              <a:t>Manasse</a:t>
            </a:r>
          </a:p>
          <a:p>
            <a:r>
              <a:rPr lang="nl-NL" sz="2400" dirty="0">
                <a:sym typeface="Wingdings" panose="05000000000000000000" pitchFamily="2" charset="2"/>
              </a:rPr>
              <a:t>		</a:t>
            </a:r>
            <a:r>
              <a:rPr lang="nl-NL" sz="2400" dirty="0" smtClean="0">
                <a:sym typeface="Wingdings" panose="05000000000000000000" pitchFamily="2" charset="2"/>
              </a:rPr>
              <a:t>	- </a:t>
            </a:r>
            <a:r>
              <a:rPr lang="nl-NL" sz="2400" b="1" dirty="0">
                <a:solidFill>
                  <a:srgbClr val="FF0000"/>
                </a:solidFill>
                <a:sym typeface="Wingdings" panose="05000000000000000000" pitchFamily="2" charset="2"/>
              </a:rPr>
              <a:t>Efraïm</a:t>
            </a:r>
            <a:r>
              <a:rPr lang="nl-NL" sz="2400" dirty="0">
                <a:sym typeface="Wingdings" panose="05000000000000000000" pitchFamily="2" charset="2"/>
              </a:rPr>
              <a:t>	</a:t>
            </a:r>
            <a:endParaRPr lang="nl-NL" sz="2400" dirty="0"/>
          </a:p>
          <a:p>
            <a:r>
              <a:rPr lang="nl-NL" sz="2400" dirty="0"/>
              <a:t>12. Benjamin</a:t>
            </a:r>
          </a:p>
        </p:txBody>
      </p:sp>
    </p:spTree>
    <p:extLst>
      <p:ext uri="{BB962C8B-B14F-4D97-AF65-F5344CB8AC3E}">
        <p14:creationId xmlns:p14="http://schemas.microsoft.com/office/powerpoint/2010/main" val="19079087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928553" y="3003430"/>
            <a:ext cx="7055707" cy="1015663"/>
          </a:xfrm>
          <a:prstGeom prst="rect">
            <a:avLst/>
          </a:prstGeom>
          <a:noFill/>
        </p:spPr>
        <p:txBody>
          <a:bodyPr wrap="square" rtlCol="0">
            <a:spAutoFit/>
          </a:bodyPr>
          <a:lstStyle/>
          <a:p>
            <a:r>
              <a:rPr lang="nl-NL"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a:t>
            </a:r>
            <a:r>
              <a:rPr lang="nl-NL"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et koninkrijk Israël</a:t>
            </a:r>
            <a:endParaRPr lang="nl-NL"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6420716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6609346" y="0"/>
            <a:ext cx="4506283" cy="6858000"/>
          </a:xfrm>
          <a:prstGeom prst="rect">
            <a:avLst/>
          </a:prstGeom>
        </p:spPr>
      </p:pic>
      <p:sp>
        <p:nvSpPr>
          <p:cNvPr id="3" name="Tekstvak 2"/>
          <p:cNvSpPr txBox="1"/>
          <p:nvPr/>
        </p:nvSpPr>
        <p:spPr>
          <a:xfrm>
            <a:off x="705852" y="786063"/>
            <a:ext cx="5358064" cy="553998"/>
          </a:xfrm>
          <a:prstGeom prst="rect">
            <a:avLst/>
          </a:prstGeom>
          <a:noFill/>
        </p:spPr>
        <p:txBody>
          <a:bodyPr wrap="square" rtlCol="0">
            <a:spAutoFit/>
          </a:bodyPr>
          <a:lstStyle/>
          <a:p>
            <a:r>
              <a:rPr lang="nl-NL" sz="3000" dirty="0" smtClean="0"/>
              <a:t>Israël ten tijde van koning David</a:t>
            </a:r>
            <a:endParaRPr lang="en-US" sz="3000" dirty="0"/>
          </a:p>
        </p:txBody>
      </p:sp>
    </p:spTree>
    <p:extLst>
      <p:ext uri="{BB962C8B-B14F-4D97-AF65-F5344CB8AC3E}">
        <p14:creationId xmlns:p14="http://schemas.microsoft.com/office/powerpoint/2010/main" val="23734258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939114" y="2830437"/>
            <a:ext cx="10676238" cy="1015663"/>
          </a:xfrm>
          <a:prstGeom prst="rect">
            <a:avLst/>
          </a:prstGeom>
          <a:noFill/>
        </p:spPr>
        <p:txBody>
          <a:bodyPr wrap="square" rtlCol="0">
            <a:spAutoFit/>
          </a:bodyPr>
          <a:lstStyle/>
          <a:p>
            <a:r>
              <a:rPr lang="nl-NL"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r>
              <a:rPr lang="nl-NL"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 belofte aan David en Salomo</a:t>
            </a:r>
            <a:endParaRPr lang="nl-NL"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9559651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77133" y="665947"/>
            <a:ext cx="11152834" cy="2800767"/>
          </a:xfrm>
          <a:prstGeom prst="rect">
            <a:avLst/>
          </a:prstGeom>
        </p:spPr>
        <p:txBody>
          <a:bodyPr wrap="square">
            <a:spAutoFit/>
          </a:bodyPr>
          <a:lstStyle/>
          <a:p>
            <a:r>
              <a:rPr lang="nl-NL" sz="2200" b="1" dirty="0" smtClean="0">
                <a:solidFill>
                  <a:srgbClr val="002060"/>
                </a:solidFill>
              </a:rPr>
              <a:t>1 Koningen 9</a:t>
            </a:r>
          </a:p>
          <a:p>
            <a:endParaRPr lang="nl-NL" sz="2200" b="1" dirty="0" smtClean="0">
              <a:solidFill>
                <a:srgbClr val="002060"/>
              </a:solidFill>
            </a:endParaRPr>
          </a:p>
          <a:p>
            <a:r>
              <a:rPr lang="nl-NL" sz="2200" dirty="0">
                <a:solidFill>
                  <a:srgbClr val="002060"/>
                </a:solidFill>
              </a:rPr>
              <a:t>4 En u, wanneer u voor Mijn aangezicht wandelt, zoals uw vader David met een volkomen hart en in oprechtheid gewandeld heeft, door te handelen overeenkomstig alles wat Ik u geboden heb, en u Mijn verordeningen en bepalingen in acht neemt,</a:t>
            </a:r>
          </a:p>
          <a:p>
            <a:r>
              <a:rPr lang="nl-NL" sz="2200" dirty="0">
                <a:solidFill>
                  <a:srgbClr val="002060"/>
                </a:solidFill>
              </a:rPr>
              <a:t>5 dan zal Ik de troon van uw koningschap over Israël </a:t>
            </a:r>
            <a:r>
              <a:rPr lang="nl-NL" sz="2200" dirty="0" smtClean="0">
                <a:solidFill>
                  <a:srgbClr val="002060"/>
                </a:solidFill>
              </a:rPr>
              <a:t>tot de </a:t>
            </a:r>
            <a:r>
              <a:rPr lang="nl-NL" sz="2200" dirty="0" err="1" smtClean="0">
                <a:solidFill>
                  <a:srgbClr val="002060"/>
                </a:solidFill>
              </a:rPr>
              <a:t>aeon</a:t>
            </a:r>
            <a:r>
              <a:rPr lang="nl-NL" sz="2200" dirty="0" smtClean="0">
                <a:solidFill>
                  <a:srgbClr val="002060"/>
                </a:solidFill>
              </a:rPr>
              <a:t> bevestigen</a:t>
            </a:r>
            <a:r>
              <a:rPr lang="nl-NL" sz="2200" dirty="0">
                <a:solidFill>
                  <a:srgbClr val="002060"/>
                </a:solidFill>
              </a:rPr>
              <a:t>, zoals Ik met betrekking tot uw vader David gesproken heb: Het zal u niet ontbreken aan een man op de troon van Israël.</a:t>
            </a:r>
          </a:p>
        </p:txBody>
      </p:sp>
    </p:spTree>
    <p:extLst>
      <p:ext uri="{BB962C8B-B14F-4D97-AF65-F5344CB8AC3E}">
        <p14:creationId xmlns:p14="http://schemas.microsoft.com/office/powerpoint/2010/main" val="2252246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150974" y="2397951"/>
            <a:ext cx="6104238" cy="1938992"/>
          </a:xfrm>
          <a:prstGeom prst="rect">
            <a:avLst/>
          </a:prstGeom>
          <a:noFill/>
        </p:spPr>
        <p:txBody>
          <a:bodyPr wrap="square" rtlCol="0">
            <a:spAutoFit/>
          </a:bodyPr>
          <a:lstStyle/>
          <a:p>
            <a:r>
              <a:rPr lang="nl-NL"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Israël verdeeld in </a:t>
            </a:r>
          </a:p>
          <a:p>
            <a:r>
              <a:rPr lang="nl-NL"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twee koninkrijken</a:t>
            </a:r>
            <a:endParaRPr lang="nl-NL"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41316103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77133" y="665947"/>
            <a:ext cx="11152834" cy="4832092"/>
          </a:xfrm>
          <a:prstGeom prst="rect">
            <a:avLst/>
          </a:prstGeom>
        </p:spPr>
        <p:txBody>
          <a:bodyPr wrap="square">
            <a:spAutoFit/>
          </a:bodyPr>
          <a:lstStyle/>
          <a:p>
            <a:r>
              <a:rPr lang="nl-NL" sz="2200" b="1" dirty="0" smtClean="0">
                <a:solidFill>
                  <a:srgbClr val="002060"/>
                </a:solidFill>
              </a:rPr>
              <a:t>1 Koningen 11</a:t>
            </a:r>
          </a:p>
          <a:p>
            <a:endParaRPr lang="nl-NL" sz="2200" b="1" dirty="0" smtClean="0">
              <a:solidFill>
                <a:srgbClr val="002060"/>
              </a:solidFill>
            </a:endParaRPr>
          </a:p>
          <a:p>
            <a:r>
              <a:rPr lang="nl-NL" sz="2200" dirty="0">
                <a:solidFill>
                  <a:srgbClr val="002060"/>
                </a:solidFill>
              </a:rPr>
              <a:t>1 Koning Salomo had veel uitheemse vrouwen lief, en dat naast de dochter van de farao: </a:t>
            </a:r>
            <a:r>
              <a:rPr lang="nl-NL" sz="2200" dirty="0" err="1">
                <a:solidFill>
                  <a:srgbClr val="002060"/>
                </a:solidFill>
              </a:rPr>
              <a:t>Moabitische</a:t>
            </a:r>
            <a:r>
              <a:rPr lang="nl-NL" sz="2200" dirty="0">
                <a:solidFill>
                  <a:srgbClr val="002060"/>
                </a:solidFill>
              </a:rPr>
              <a:t>, </a:t>
            </a:r>
            <a:r>
              <a:rPr lang="nl-NL" sz="2200" dirty="0" err="1">
                <a:solidFill>
                  <a:srgbClr val="002060"/>
                </a:solidFill>
              </a:rPr>
              <a:t>Ammonitische</a:t>
            </a:r>
            <a:r>
              <a:rPr lang="nl-NL" sz="2200" dirty="0">
                <a:solidFill>
                  <a:srgbClr val="002060"/>
                </a:solidFill>
              </a:rPr>
              <a:t>, </a:t>
            </a:r>
            <a:r>
              <a:rPr lang="nl-NL" sz="2200" dirty="0" err="1">
                <a:solidFill>
                  <a:srgbClr val="002060"/>
                </a:solidFill>
              </a:rPr>
              <a:t>Edomitische</a:t>
            </a:r>
            <a:r>
              <a:rPr lang="nl-NL" sz="2200" dirty="0">
                <a:solidFill>
                  <a:srgbClr val="002060"/>
                </a:solidFill>
              </a:rPr>
              <a:t>, </a:t>
            </a:r>
            <a:r>
              <a:rPr lang="nl-NL" sz="2200" dirty="0" err="1">
                <a:solidFill>
                  <a:srgbClr val="002060"/>
                </a:solidFill>
              </a:rPr>
              <a:t>Sidonische</a:t>
            </a:r>
            <a:r>
              <a:rPr lang="nl-NL" sz="2200" dirty="0">
                <a:solidFill>
                  <a:srgbClr val="002060"/>
                </a:solidFill>
              </a:rPr>
              <a:t>, en </a:t>
            </a:r>
            <a:r>
              <a:rPr lang="nl-NL" sz="2200" dirty="0" err="1">
                <a:solidFill>
                  <a:srgbClr val="002060"/>
                </a:solidFill>
              </a:rPr>
              <a:t>Hethitische</a:t>
            </a:r>
            <a:r>
              <a:rPr lang="nl-NL" sz="2200" dirty="0">
                <a:solidFill>
                  <a:srgbClr val="002060"/>
                </a:solidFill>
              </a:rPr>
              <a:t> vrouwen,</a:t>
            </a:r>
          </a:p>
          <a:p>
            <a:r>
              <a:rPr lang="nl-NL" sz="2200" dirty="0">
                <a:solidFill>
                  <a:srgbClr val="002060"/>
                </a:solidFill>
              </a:rPr>
              <a:t>2 uit de volken waarvan </a:t>
            </a:r>
            <a:r>
              <a:rPr lang="nl-NL" sz="2200" dirty="0" smtClean="0">
                <a:solidFill>
                  <a:srgbClr val="002060"/>
                </a:solidFill>
              </a:rPr>
              <a:t>YAHWEH </a:t>
            </a:r>
            <a:r>
              <a:rPr lang="nl-NL" sz="2200" dirty="0">
                <a:solidFill>
                  <a:srgbClr val="002060"/>
                </a:solidFill>
              </a:rPr>
              <a:t>tegen de Israëlieten had gezegd: U mag niet naar hen toe gaan en zij mogen niet bij u komen. Zij zouden ongetwijfeld uw hart doen afwijken, achter hun goden aan. Aan hen hechtte Salomo zich in liefde.</a:t>
            </a:r>
          </a:p>
          <a:p>
            <a:r>
              <a:rPr lang="nl-NL" sz="2200" dirty="0" smtClean="0">
                <a:solidFill>
                  <a:srgbClr val="002060"/>
                </a:solidFill>
              </a:rPr>
              <a:t>(…)</a:t>
            </a:r>
            <a:endParaRPr lang="nl-NL" sz="2200" dirty="0">
              <a:solidFill>
                <a:srgbClr val="002060"/>
              </a:solidFill>
            </a:endParaRPr>
          </a:p>
          <a:p>
            <a:r>
              <a:rPr lang="nl-NL" sz="2200" dirty="0">
                <a:solidFill>
                  <a:srgbClr val="002060"/>
                </a:solidFill>
              </a:rPr>
              <a:t>4 Het was in de tijd van </a:t>
            </a:r>
            <a:r>
              <a:rPr lang="nl-NL" sz="2200" dirty="0" err="1">
                <a:solidFill>
                  <a:srgbClr val="002060"/>
                </a:solidFill>
              </a:rPr>
              <a:t>Salomo's</a:t>
            </a:r>
            <a:r>
              <a:rPr lang="nl-NL" sz="2200" dirty="0">
                <a:solidFill>
                  <a:srgbClr val="002060"/>
                </a:solidFill>
              </a:rPr>
              <a:t> ouderdom dat zijn vrouwen zijn hart deden afwijken, achter andere goden aan, zodat zijn hart niet volkomen was met </a:t>
            </a:r>
            <a:r>
              <a:rPr lang="nl-NL" sz="2200" dirty="0" smtClean="0">
                <a:solidFill>
                  <a:srgbClr val="002060"/>
                </a:solidFill>
              </a:rPr>
              <a:t>YAHWEH, </a:t>
            </a:r>
            <a:r>
              <a:rPr lang="nl-NL" sz="2200" dirty="0">
                <a:solidFill>
                  <a:srgbClr val="002060"/>
                </a:solidFill>
              </a:rPr>
              <a:t>zijn God, zoals het hart van zijn vader David,</a:t>
            </a:r>
          </a:p>
          <a:p>
            <a:r>
              <a:rPr lang="nl-NL" sz="2200" dirty="0" smtClean="0">
                <a:solidFill>
                  <a:srgbClr val="002060"/>
                </a:solidFill>
              </a:rPr>
              <a:t>(…)</a:t>
            </a:r>
            <a:endParaRPr lang="nl-NL" sz="2200" dirty="0">
              <a:solidFill>
                <a:srgbClr val="002060"/>
              </a:solidFill>
            </a:endParaRPr>
          </a:p>
          <a:p>
            <a:r>
              <a:rPr lang="nl-NL" sz="2200" dirty="0">
                <a:solidFill>
                  <a:srgbClr val="002060"/>
                </a:solidFill>
              </a:rPr>
              <a:t>6 Zo deed Salomo wat slecht was in de ogen van </a:t>
            </a:r>
            <a:r>
              <a:rPr lang="nl-NL" sz="2200" dirty="0" smtClean="0">
                <a:solidFill>
                  <a:srgbClr val="002060"/>
                </a:solidFill>
              </a:rPr>
              <a:t>YAHWEH: </a:t>
            </a:r>
            <a:r>
              <a:rPr lang="nl-NL" sz="2200" dirty="0">
                <a:solidFill>
                  <a:srgbClr val="002060"/>
                </a:solidFill>
              </a:rPr>
              <a:t>hij volhardde er niet in </a:t>
            </a:r>
            <a:r>
              <a:rPr lang="nl-NL" sz="2200" dirty="0" smtClean="0">
                <a:solidFill>
                  <a:srgbClr val="002060"/>
                </a:solidFill>
              </a:rPr>
              <a:t>YAHWEH </a:t>
            </a:r>
            <a:r>
              <a:rPr lang="nl-NL" sz="2200" dirty="0">
                <a:solidFill>
                  <a:srgbClr val="002060"/>
                </a:solidFill>
              </a:rPr>
              <a:t>na te volgen, zoals zijn vader David</a:t>
            </a:r>
            <a:r>
              <a:rPr lang="nl-NL" sz="2200" dirty="0" smtClean="0">
                <a:solidFill>
                  <a:srgbClr val="002060"/>
                </a:solidFill>
              </a:rPr>
              <a:t>.</a:t>
            </a:r>
            <a:endParaRPr lang="nl-NL" sz="2200" dirty="0">
              <a:solidFill>
                <a:srgbClr val="002060"/>
              </a:solidFill>
            </a:endParaRPr>
          </a:p>
        </p:txBody>
      </p:sp>
    </p:spTree>
    <p:extLst>
      <p:ext uri="{BB962C8B-B14F-4D97-AF65-F5344CB8AC3E}">
        <p14:creationId xmlns:p14="http://schemas.microsoft.com/office/powerpoint/2010/main" val="723921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5102603" y="2669799"/>
            <a:ext cx="4498597" cy="1015663"/>
          </a:xfrm>
          <a:prstGeom prst="rect">
            <a:avLst/>
          </a:prstGeom>
          <a:noFill/>
        </p:spPr>
        <p:txBody>
          <a:bodyPr wrap="square" rtlCol="0">
            <a:spAutoFit/>
          </a:bodyPr>
          <a:lstStyle/>
          <a:p>
            <a:r>
              <a:rPr lang="nl-NL"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Genesis</a:t>
            </a:r>
            <a:endParaRPr lang="nl-NL"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4205863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77133" y="665947"/>
            <a:ext cx="11152834" cy="3477875"/>
          </a:xfrm>
          <a:prstGeom prst="rect">
            <a:avLst/>
          </a:prstGeom>
        </p:spPr>
        <p:txBody>
          <a:bodyPr wrap="square">
            <a:spAutoFit/>
          </a:bodyPr>
          <a:lstStyle/>
          <a:p>
            <a:r>
              <a:rPr lang="nl-NL" sz="2200" b="1" dirty="0" smtClean="0">
                <a:solidFill>
                  <a:srgbClr val="002060"/>
                </a:solidFill>
              </a:rPr>
              <a:t>1 Koningen 11</a:t>
            </a:r>
          </a:p>
          <a:p>
            <a:endParaRPr lang="nl-NL" sz="2200" b="1" dirty="0" smtClean="0">
              <a:solidFill>
                <a:srgbClr val="002060"/>
              </a:solidFill>
            </a:endParaRPr>
          </a:p>
          <a:p>
            <a:r>
              <a:rPr lang="nl-NL" sz="2200" dirty="0" smtClean="0">
                <a:solidFill>
                  <a:srgbClr val="002060"/>
                </a:solidFill>
              </a:rPr>
              <a:t>(…)</a:t>
            </a:r>
          </a:p>
          <a:p>
            <a:r>
              <a:rPr lang="nl-NL" sz="2200" dirty="0" smtClean="0">
                <a:solidFill>
                  <a:srgbClr val="002060"/>
                </a:solidFill>
              </a:rPr>
              <a:t>9 </a:t>
            </a:r>
            <a:r>
              <a:rPr lang="nl-NL" sz="2200" dirty="0">
                <a:solidFill>
                  <a:srgbClr val="002060"/>
                </a:solidFill>
              </a:rPr>
              <a:t>Daarom werd </a:t>
            </a:r>
            <a:r>
              <a:rPr lang="nl-NL" sz="2200" dirty="0" smtClean="0">
                <a:solidFill>
                  <a:srgbClr val="002060"/>
                </a:solidFill>
              </a:rPr>
              <a:t>YAHWEH </a:t>
            </a:r>
            <a:r>
              <a:rPr lang="nl-NL" sz="2200" dirty="0">
                <a:solidFill>
                  <a:srgbClr val="002060"/>
                </a:solidFill>
              </a:rPr>
              <a:t>toornig op Salomo, omdat zijn hart van </a:t>
            </a:r>
            <a:r>
              <a:rPr lang="nl-NL" sz="2200" dirty="0" smtClean="0">
                <a:solidFill>
                  <a:srgbClr val="002060"/>
                </a:solidFill>
              </a:rPr>
              <a:t>YAHWEH, </a:t>
            </a:r>
            <a:r>
              <a:rPr lang="nl-NL" sz="2200" dirty="0">
                <a:solidFill>
                  <a:srgbClr val="002060"/>
                </a:solidFill>
              </a:rPr>
              <a:t>de God van Israël, Die hem tweemaal was verschenen, was afgeweken.</a:t>
            </a:r>
          </a:p>
          <a:p>
            <a:r>
              <a:rPr lang="nl-NL" sz="2200" dirty="0">
                <a:solidFill>
                  <a:srgbClr val="002060"/>
                </a:solidFill>
              </a:rPr>
              <a:t>10 Hij had hem aangaande deze zaak geboden dat hij niet achter andere goden aan zou gaan, maar hij hield zich niet aan wat </a:t>
            </a:r>
            <a:r>
              <a:rPr lang="nl-NL" sz="2200" dirty="0" smtClean="0">
                <a:solidFill>
                  <a:srgbClr val="002060"/>
                </a:solidFill>
              </a:rPr>
              <a:t>YAHWEH </a:t>
            </a:r>
            <a:r>
              <a:rPr lang="nl-NL" sz="2200" dirty="0">
                <a:solidFill>
                  <a:srgbClr val="002060"/>
                </a:solidFill>
              </a:rPr>
              <a:t>geboden had.</a:t>
            </a:r>
          </a:p>
          <a:p>
            <a:r>
              <a:rPr lang="nl-NL" sz="2200" dirty="0">
                <a:solidFill>
                  <a:srgbClr val="002060"/>
                </a:solidFill>
              </a:rPr>
              <a:t>11 Daarom zei </a:t>
            </a:r>
            <a:r>
              <a:rPr lang="nl-NL" sz="2200" dirty="0" smtClean="0">
                <a:solidFill>
                  <a:srgbClr val="002060"/>
                </a:solidFill>
              </a:rPr>
              <a:t>YAHWEH </a:t>
            </a:r>
            <a:r>
              <a:rPr lang="nl-NL" sz="2200" dirty="0">
                <a:solidFill>
                  <a:srgbClr val="002060"/>
                </a:solidFill>
              </a:rPr>
              <a:t>tegen Salomo: Omdat het bij u gebeurd is dat u Mijn verbond en verordeningen, die Ik u geboden heb, niet in acht hebt genomen, zal Ik het koninkrijk zeker van u losscheuren en het aan uw dienaar geven</a:t>
            </a:r>
            <a:r>
              <a:rPr lang="nl-NL" sz="2200" dirty="0" smtClean="0">
                <a:solidFill>
                  <a:srgbClr val="002060"/>
                </a:solidFill>
              </a:rPr>
              <a:t>.</a:t>
            </a:r>
            <a:endParaRPr lang="nl-NL" sz="2200" dirty="0">
              <a:solidFill>
                <a:srgbClr val="002060"/>
              </a:solidFill>
            </a:endParaRPr>
          </a:p>
        </p:txBody>
      </p:sp>
    </p:spTree>
    <p:extLst>
      <p:ext uri="{BB962C8B-B14F-4D97-AF65-F5344CB8AC3E}">
        <p14:creationId xmlns:p14="http://schemas.microsoft.com/office/powerpoint/2010/main" val="8744770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77133" y="665947"/>
            <a:ext cx="11152834" cy="2462213"/>
          </a:xfrm>
          <a:prstGeom prst="rect">
            <a:avLst/>
          </a:prstGeom>
        </p:spPr>
        <p:txBody>
          <a:bodyPr wrap="square">
            <a:spAutoFit/>
          </a:bodyPr>
          <a:lstStyle/>
          <a:p>
            <a:r>
              <a:rPr lang="nl-NL" sz="2200" b="1" dirty="0" smtClean="0">
                <a:solidFill>
                  <a:srgbClr val="002060"/>
                </a:solidFill>
              </a:rPr>
              <a:t>1 Koningen 11</a:t>
            </a:r>
          </a:p>
          <a:p>
            <a:endParaRPr lang="nl-NL" sz="2200" b="1" dirty="0" smtClean="0">
              <a:solidFill>
                <a:srgbClr val="002060"/>
              </a:solidFill>
            </a:endParaRPr>
          </a:p>
          <a:p>
            <a:r>
              <a:rPr lang="nl-NL" sz="2200" dirty="0" smtClean="0">
                <a:solidFill>
                  <a:srgbClr val="002060"/>
                </a:solidFill>
              </a:rPr>
              <a:t>(…)</a:t>
            </a:r>
          </a:p>
          <a:p>
            <a:r>
              <a:rPr lang="nl-NL" sz="2200" dirty="0" smtClean="0">
                <a:solidFill>
                  <a:srgbClr val="002060"/>
                </a:solidFill>
              </a:rPr>
              <a:t>12 </a:t>
            </a:r>
            <a:r>
              <a:rPr lang="nl-NL" sz="2200" dirty="0">
                <a:solidFill>
                  <a:srgbClr val="002060"/>
                </a:solidFill>
              </a:rPr>
              <a:t>In uw dagen zal ik dat echter niet doen, omwille van uw vader David. Ik zal het uit de hand van uw zoon losscheuren.</a:t>
            </a:r>
          </a:p>
          <a:p>
            <a:r>
              <a:rPr lang="nl-NL" sz="2200" dirty="0">
                <a:solidFill>
                  <a:srgbClr val="002060"/>
                </a:solidFill>
              </a:rPr>
              <a:t>13 Alleen, Ik zal niet het hele koninkrijk van u losscheuren: één stam zal Ik aan uw zoon geven, omwille van Mijn dienaar David en omwille van Jeruzalem, dat Ik verkozen heb.</a:t>
            </a:r>
          </a:p>
        </p:txBody>
      </p:sp>
    </p:spTree>
    <p:extLst>
      <p:ext uri="{BB962C8B-B14F-4D97-AF65-F5344CB8AC3E}">
        <p14:creationId xmlns:p14="http://schemas.microsoft.com/office/powerpoint/2010/main" val="9596795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77133" y="665947"/>
            <a:ext cx="11152834" cy="2800767"/>
          </a:xfrm>
          <a:prstGeom prst="rect">
            <a:avLst/>
          </a:prstGeom>
        </p:spPr>
        <p:txBody>
          <a:bodyPr wrap="square">
            <a:spAutoFit/>
          </a:bodyPr>
          <a:lstStyle/>
          <a:p>
            <a:r>
              <a:rPr lang="nl-NL" sz="2200" b="1" dirty="0" smtClean="0">
                <a:solidFill>
                  <a:srgbClr val="002060"/>
                </a:solidFill>
              </a:rPr>
              <a:t>1 Koningen 11</a:t>
            </a:r>
          </a:p>
          <a:p>
            <a:endParaRPr lang="nl-NL" sz="2200" b="1" dirty="0" smtClean="0">
              <a:solidFill>
                <a:srgbClr val="002060"/>
              </a:solidFill>
            </a:endParaRPr>
          </a:p>
          <a:p>
            <a:r>
              <a:rPr lang="nl-NL" sz="2200" dirty="0" smtClean="0">
                <a:solidFill>
                  <a:srgbClr val="002060"/>
                </a:solidFill>
              </a:rPr>
              <a:t>(…)</a:t>
            </a:r>
          </a:p>
          <a:p>
            <a:r>
              <a:rPr lang="nl-NL" sz="2200" dirty="0" smtClean="0">
                <a:solidFill>
                  <a:srgbClr val="002060"/>
                </a:solidFill>
              </a:rPr>
              <a:t>28 </a:t>
            </a:r>
            <a:r>
              <a:rPr lang="nl-NL" sz="2200" dirty="0">
                <a:solidFill>
                  <a:srgbClr val="002060"/>
                </a:solidFill>
              </a:rPr>
              <a:t>Nu was de man </a:t>
            </a:r>
            <a:r>
              <a:rPr lang="nl-NL" sz="2200" dirty="0" err="1">
                <a:solidFill>
                  <a:srgbClr val="002060"/>
                </a:solidFill>
              </a:rPr>
              <a:t>Jerobeam</a:t>
            </a:r>
            <a:r>
              <a:rPr lang="nl-NL" sz="2200" dirty="0">
                <a:solidFill>
                  <a:srgbClr val="002060"/>
                </a:solidFill>
              </a:rPr>
              <a:t> een harde werker. Toen Salomo zag hoe deze jongeman het werk verrichtte, stelde hij hem aan over de hele lichting werklieden van het huis van Jozef.</a:t>
            </a:r>
          </a:p>
          <a:p>
            <a:r>
              <a:rPr lang="nl-NL" sz="2200" dirty="0" smtClean="0">
                <a:solidFill>
                  <a:srgbClr val="002060"/>
                </a:solidFill>
              </a:rPr>
              <a:t>29 </a:t>
            </a:r>
            <a:r>
              <a:rPr lang="nl-NL" sz="2200" dirty="0">
                <a:solidFill>
                  <a:srgbClr val="002060"/>
                </a:solidFill>
              </a:rPr>
              <a:t>Het gebeurde in die tijd, toen </a:t>
            </a:r>
            <a:r>
              <a:rPr lang="nl-NL" sz="2200" dirty="0" err="1">
                <a:solidFill>
                  <a:srgbClr val="002060"/>
                </a:solidFill>
              </a:rPr>
              <a:t>Jerobeam</a:t>
            </a:r>
            <a:r>
              <a:rPr lang="nl-NL" sz="2200" dirty="0">
                <a:solidFill>
                  <a:srgbClr val="002060"/>
                </a:solidFill>
              </a:rPr>
              <a:t> uit Jeruzalem vertrok, dat de profeet </a:t>
            </a:r>
            <a:r>
              <a:rPr lang="nl-NL" sz="2200" dirty="0" err="1">
                <a:solidFill>
                  <a:srgbClr val="002060"/>
                </a:solidFill>
              </a:rPr>
              <a:t>Ahia</a:t>
            </a:r>
            <a:r>
              <a:rPr lang="nl-NL" sz="2200" dirty="0">
                <a:solidFill>
                  <a:srgbClr val="002060"/>
                </a:solidFill>
              </a:rPr>
              <a:t> uit Silo hem onderweg aantrof. Deze had zich in een nieuw kleed gehuld en zij beiden waren alleen in het open veld</a:t>
            </a:r>
            <a:r>
              <a:rPr lang="nl-NL" sz="2200" dirty="0" smtClean="0">
                <a:solidFill>
                  <a:srgbClr val="002060"/>
                </a:solidFill>
              </a:rPr>
              <a:t>.</a:t>
            </a:r>
            <a:endParaRPr lang="nl-NL" sz="2200" dirty="0">
              <a:solidFill>
                <a:srgbClr val="002060"/>
              </a:solidFill>
            </a:endParaRPr>
          </a:p>
        </p:txBody>
      </p:sp>
    </p:spTree>
    <p:extLst>
      <p:ext uri="{BB962C8B-B14F-4D97-AF65-F5344CB8AC3E}">
        <p14:creationId xmlns:p14="http://schemas.microsoft.com/office/powerpoint/2010/main" val="8607827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77133" y="665947"/>
            <a:ext cx="11152834" cy="2123658"/>
          </a:xfrm>
          <a:prstGeom prst="rect">
            <a:avLst/>
          </a:prstGeom>
        </p:spPr>
        <p:txBody>
          <a:bodyPr wrap="square">
            <a:spAutoFit/>
          </a:bodyPr>
          <a:lstStyle/>
          <a:p>
            <a:r>
              <a:rPr lang="nl-NL" sz="2200" b="1" dirty="0" smtClean="0">
                <a:solidFill>
                  <a:srgbClr val="002060"/>
                </a:solidFill>
              </a:rPr>
              <a:t>1 Koningen 11</a:t>
            </a:r>
          </a:p>
          <a:p>
            <a:endParaRPr lang="nl-NL" sz="2200" b="1" dirty="0" smtClean="0">
              <a:solidFill>
                <a:srgbClr val="002060"/>
              </a:solidFill>
            </a:endParaRPr>
          </a:p>
          <a:p>
            <a:r>
              <a:rPr lang="nl-NL" sz="2200" dirty="0" smtClean="0">
                <a:solidFill>
                  <a:srgbClr val="002060"/>
                </a:solidFill>
              </a:rPr>
              <a:t>30 </a:t>
            </a:r>
            <a:r>
              <a:rPr lang="nl-NL" sz="2200" dirty="0">
                <a:solidFill>
                  <a:srgbClr val="002060"/>
                </a:solidFill>
              </a:rPr>
              <a:t>Toen pakte </a:t>
            </a:r>
            <a:r>
              <a:rPr lang="nl-NL" sz="2200" dirty="0" err="1">
                <a:solidFill>
                  <a:srgbClr val="002060"/>
                </a:solidFill>
              </a:rPr>
              <a:t>Ahia</a:t>
            </a:r>
            <a:r>
              <a:rPr lang="nl-NL" sz="2200" dirty="0">
                <a:solidFill>
                  <a:srgbClr val="002060"/>
                </a:solidFill>
              </a:rPr>
              <a:t> het nieuwe kleed dat hij aanhad, en scheurde het in twaalf stukken.</a:t>
            </a:r>
          </a:p>
          <a:p>
            <a:r>
              <a:rPr lang="nl-NL" sz="2200" dirty="0">
                <a:solidFill>
                  <a:srgbClr val="002060"/>
                </a:solidFill>
              </a:rPr>
              <a:t>31 Hij zei tegen </a:t>
            </a:r>
            <a:r>
              <a:rPr lang="nl-NL" sz="2200" dirty="0" err="1">
                <a:solidFill>
                  <a:srgbClr val="002060"/>
                </a:solidFill>
              </a:rPr>
              <a:t>Jerobeam</a:t>
            </a:r>
            <a:r>
              <a:rPr lang="nl-NL" sz="2200" dirty="0">
                <a:solidFill>
                  <a:srgbClr val="002060"/>
                </a:solidFill>
              </a:rPr>
              <a:t>: Neem er tien stukken van voor uzelf. Want zo zegt </a:t>
            </a:r>
            <a:r>
              <a:rPr lang="nl-NL" sz="2200" dirty="0" smtClean="0">
                <a:solidFill>
                  <a:srgbClr val="002060"/>
                </a:solidFill>
              </a:rPr>
              <a:t>YAHWEH, </a:t>
            </a:r>
            <a:r>
              <a:rPr lang="nl-NL" sz="2200" dirty="0">
                <a:solidFill>
                  <a:srgbClr val="002060"/>
                </a:solidFill>
              </a:rPr>
              <a:t>de God van Israël: Zie, Ik ga het koninkrijk uit de hand van Salomo losscheuren en Ik zal u tien stammen geven</a:t>
            </a:r>
            <a:r>
              <a:rPr lang="nl-NL" sz="2200" dirty="0" smtClean="0">
                <a:solidFill>
                  <a:srgbClr val="002060"/>
                </a:solidFill>
              </a:rPr>
              <a:t>.</a:t>
            </a:r>
            <a:endParaRPr lang="nl-NL" sz="2200" dirty="0">
              <a:solidFill>
                <a:srgbClr val="002060"/>
              </a:solidFill>
            </a:endParaRPr>
          </a:p>
        </p:txBody>
      </p:sp>
    </p:spTree>
    <p:extLst>
      <p:ext uri="{BB962C8B-B14F-4D97-AF65-F5344CB8AC3E}">
        <p14:creationId xmlns:p14="http://schemas.microsoft.com/office/powerpoint/2010/main" val="37319838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77133" y="665947"/>
            <a:ext cx="11152834" cy="2800767"/>
          </a:xfrm>
          <a:prstGeom prst="rect">
            <a:avLst/>
          </a:prstGeom>
        </p:spPr>
        <p:txBody>
          <a:bodyPr wrap="square">
            <a:spAutoFit/>
          </a:bodyPr>
          <a:lstStyle/>
          <a:p>
            <a:r>
              <a:rPr lang="nl-NL" sz="2200" b="1" dirty="0" smtClean="0">
                <a:solidFill>
                  <a:srgbClr val="002060"/>
                </a:solidFill>
              </a:rPr>
              <a:t>1 Koningen 11</a:t>
            </a:r>
          </a:p>
          <a:p>
            <a:endParaRPr lang="nl-NL" sz="2200" b="1" dirty="0" smtClean="0">
              <a:solidFill>
                <a:srgbClr val="002060"/>
              </a:solidFill>
            </a:endParaRPr>
          </a:p>
          <a:p>
            <a:r>
              <a:rPr lang="nl-NL" sz="2200" dirty="0" smtClean="0">
                <a:solidFill>
                  <a:srgbClr val="002060"/>
                </a:solidFill>
              </a:rPr>
              <a:t>32 </a:t>
            </a:r>
            <a:r>
              <a:rPr lang="nl-NL" sz="2200" dirty="0">
                <a:solidFill>
                  <a:srgbClr val="002060"/>
                </a:solidFill>
              </a:rPr>
              <a:t>Maar één stam zal voor hem zijn, omwille van Mijn dienaar David en omwille van Jeruzalem, de stad die Ik uit alle stammen van Israël heb verkozen,</a:t>
            </a:r>
          </a:p>
          <a:p>
            <a:r>
              <a:rPr lang="nl-NL" sz="2200" dirty="0">
                <a:solidFill>
                  <a:srgbClr val="002060"/>
                </a:solidFill>
              </a:rPr>
              <a:t>33 omdat zij Mij hebben verlaten en zich neergebogen hebben voor </a:t>
            </a:r>
            <a:r>
              <a:rPr lang="nl-NL" sz="2200" dirty="0" err="1">
                <a:solidFill>
                  <a:srgbClr val="002060"/>
                </a:solidFill>
              </a:rPr>
              <a:t>Astarte</a:t>
            </a:r>
            <a:r>
              <a:rPr lang="nl-NL" sz="2200" dirty="0">
                <a:solidFill>
                  <a:srgbClr val="002060"/>
                </a:solidFill>
              </a:rPr>
              <a:t>, de god van de </a:t>
            </a:r>
            <a:r>
              <a:rPr lang="nl-NL" sz="2200" dirty="0" err="1">
                <a:solidFill>
                  <a:srgbClr val="002060"/>
                </a:solidFill>
              </a:rPr>
              <a:t>Sidoniërs</a:t>
            </a:r>
            <a:r>
              <a:rPr lang="nl-NL" sz="2200" dirty="0">
                <a:solidFill>
                  <a:srgbClr val="002060"/>
                </a:solidFill>
              </a:rPr>
              <a:t>, voor </a:t>
            </a:r>
            <a:r>
              <a:rPr lang="nl-NL" sz="2200" dirty="0" err="1">
                <a:solidFill>
                  <a:srgbClr val="002060"/>
                </a:solidFill>
              </a:rPr>
              <a:t>Kamos</a:t>
            </a:r>
            <a:r>
              <a:rPr lang="nl-NL" sz="2200" dirty="0">
                <a:solidFill>
                  <a:srgbClr val="002060"/>
                </a:solidFill>
              </a:rPr>
              <a:t>, de god van de Moabieten, en voor </a:t>
            </a:r>
            <a:r>
              <a:rPr lang="nl-NL" sz="2200" dirty="0" err="1">
                <a:solidFill>
                  <a:srgbClr val="002060"/>
                </a:solidFill>
              </a:rPr>
              <a:t>Milkom</a:t>
            </a:r>
            <a:r>
              <a:rPr lang="nl-NL" sz="2200" dirty="0">
                <a:solidFill>
                  <a:srgbClr val="002060"/>
                </a:solidFill>
              </a:rPr>
              <a:t>, de god van de Ammonieten, en niet in Mijn wegen gegaan zijn door te doen wat juist is in Mijn ogen en Mijn verordeningen en bepalingen te houden, zoals zijn vader David</a:t>
            </a:r>
            <a:r>
              <a:rPr lang="nl-NL" sz="2200" dirty="0" smtClean="0">
                <a:solidFill>
                  <a:srgbClr val="002060"/>
                </a:solidFill>
              </a:rPr>
              <a:t>.</a:t>
            </a:r>
            <a:endParaRPr lang="nl-NL" sz="2200" dirty="0">
              <a:solidFill>
                <a:srgbClr val="002060"/>
              </a:solidFill>
            </a:endParaRPr>
          </a:p>
        </p:txBody>
      </p:sp>
    </p:spTree>
    <p:extLst>
      <p:ext uri="{BB962C8B-B14F-4D97-AF65-F5344CB8AC3E}">
        <p14:creationId xmlns:p14="http://schemas.microsoft.com/office/powerpoint/2010/main" val="42234347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77133" y="665947"/>
            <a:ext cx="11152834" cy="3477875"/>
          </a:xfrm>
          <a:prstGeom prst="rect">
            <a:avLst/>
          </a:prstGeom>
        </p:spPr>
        <p:txBody>
          <a:bodyPr wrap="square">
            <a:spAutoFit/>
          </a:bodyPr>
          <a:lstStyle/>
          <a:p>
            <a:r>
              <a:rPr lang="nl-NL" sz="2200" b="1" dirty="0" smtClean="0">
                <a:solidFill>
                  <a:srgbClr val="002060"/>
                </a:solidFill>
              </a:rPr>
              <a:t>1 Koningen 11</a:t>
            </a:r>
          </a:p>
          <a:p>
            <a:endParaRPr lang="nl-NL" sz="2200" b="1" dirty="0" smtClean="0">
              <a:solidFill>
                <a:srgbClr val="002060"/>
              </a:solidFill>
            </a:endParaRPr>
          </a:p>
          <a:p>
            <a:r>
              <a:rPr lang="nl-NL" sz="2200" dirty="0" smtClean="0">
                <a:solidFill>
                  <a:srgbClr val="002060"/>
                </a:solidFill>
              </a:rPr>
              <a:t>34 </a:t>
            </a:r>
            <a:r>
              <a:rPr lang="nl-NL" sz="2200" dirty="0">
                <a:solidFill>
                  <a:srgbClr val="002060"/>
                </a:solidFill>
              </a:rPr>
              <a:t>Uit zijn hand zal Ik dit hele koninkrijk echter niet nemen, maar Ik zal hem voor al de dagen van zijn leven tot vorst maken, omwille van Mijn dienaar David, die Ik heb verkozen en die Mijn geboden en verordeningen in acht heeft genomen.</a:t>
            </a:r>
          </a:p>
          <a:p>
            <a:r>
              <a:rPr lang="nl-NL" sz="2200" dirty="0">
                <a:solidFill>
                  <a:srgbClr val="002060"/>
                </a:solidFill>
              </a:rPr>
              <a:t>35 Maar uit de hand van zijn zoon zal Ik het koningschap nemen en Ik zal u daarvan tien stammen geven.</a:t>
            </a:r>
          </a:p>
          <a:p>
            <a:r>
              <a:rPr lang="nl-NL" sz="2200" dirty="0">
                <a:solidFill>
                  <a:srgbClr val="002060"/>
                </a:solidFill>
              </a:rPr>
              <a:t>36 En aan zijn zoon zal Ik één stam geven, zodat Mijn dienaar David alle dagen een lamp voor Mijn aangezicht zal hebben in Jeruzalem, de stad die Ik voor Mij heb verkozen om Mijn Naam daar te vestigen</a:t>
            </a:r>
            <a:r>
              <a:rPr lang="nl-NL" sz="2200" dirty="0" smtClean="0">
                <a:solidFill>
                  <a:srgbClr val="002060"/>
                </a:solidFill>
              </a:rPr>
              <a:t>.</a:t>
            </a:r>
            <a:endParaRPr lang="nl-NL" sz="2200" dirty="0">
              <a:solidFill>
                <a:srgbClr val="002060"/>
              </a:solidFill>
            </a:endParaRPr>
          </a:p>
        </p:txBody>
      </p:sp>
    </p:spTree>
    <p:extLst>
      <p:ext uri="{BB962C8B-B14F-4D97-AF65-F5344CB8AC3E}">
        <p14:creationId xmlns:p14="http://schemas.microsoft.com/office/powerpoint/2010/main" val="35316757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77133" y="665947"/>
            <a:ext cx="11152834" cy="4493538"/>
          </a:xfrm>
          <a:prstGeom prst="rect">
            <a:avLst/>
          </a:prstGeom>
        </p:spPr>
        <p:txBody>
          <a:bodyPr wrap="square">
            <a:spAutoFit/>
          </a:bodyPr>
          <a:lstStyle/>
          <a:p>
            <a:r>
              <a:rPr lang="nl-NL" sz="2200" b="1" dirty="0" smtClean="0">
                <a:solidFill>
                  <a:srgbClr val="002060"/>
                </a:solidFill>
              </a:rPr>
              <a:t>1 Koningen 11</a:t>
            </a:r>
          </a:p>
          <a:p>
            <a:endParaRPr lang="nl-NL" sz="2200" b="1" dirty="0" smtClean="0">
              <a:solidFill>
                <a:srgbClr val="002060"/>
              </a:solidFill>
            </a:endParaRPr>
          </a:p>
          <a:p>
            <a:r>
              <a:rPr lang="nl-NL" sz="2200" dirty="0" smtClean="0">
                <a:solidFill>
                  <a:srgbClr val="002060"/>
                </a:solidFill>
              </a:rPr>
              <a:t>37 </a:t>
            </a:r>
            <a:r>
              <a:rPr lang="nl-NL" sz="2200" dirty="0">
                <a:solidFill>
                  <a:srgbClr val="002060"/>
                </a:solidFill>
              </a:rPr>
              <a:t>Maar u zal Ik nemen om te regeren over al wat uw ziel verlangen zal, en u zult koning zijn over Israël.</a:t>
            </a:r>
          </a:p>
          <a:p>
            <a:r>
              <a:rPr lang="nl-NL" sz="2200" dirty="0">
                <a:solidFill>
                  <a:srgbClr val="002060"/>
                </a:solidFill>
              </a:rPr>
              <a:t>38 En het zal gebeuren, als u luistert naar alles wat Ik u gebied en in Mijn wegen gaat en doet wat juist is in Mijn ogen door Mijn verordeningen en Mijn geboden in acht te nemen, zoals Mijn dienaar David gedaan heeft, dat Ik met u zal zijn en voor u een blijvend koningshuis zal bouwen, zoals Ik dat voor David gebouwd heb, en Ik zal u Israël geven.</a:t>
            </a:r>
          </a:p>
          <a:p>
            <a:r>
              <a:rPr lang="nl-NL" sz="2200" dirty="0">
                <a:solidFill>
                  <a:srgbClr val="002060"/>
                </a:solidFill>
              </a:rPr>
              <a:t>39 Ik zal hiertoe het </a:t>
            </a:r>
            <a:r>
              <a:rPr lang="nl-NL" sz="2200" dirty="0" smtClean="0">
                <a:solidFill>
                  <a:srgbClr val="002060"/>
                </a:solidFill>
              </a:rPr>
              <a:t>zaad </a:t>
            </a:r>
            <a:r>
              <a:rPr lang="nl-NL" sz="2200" dirty="0">
                <a:solidFill>
                  <a:srgbClr val="002060"/>
                </a:solidFill>
              </a:rPr>
              <a:t>van David vernederen, maar niet voor alle dagen.</a:t>
            </a:r>
          </a:p>
          <a:p>
            <a:r>
              <a:rPr lang="nl-NL" sz="2200" dirty="0">
                <a:solidFill>
                  <a:srgbClr val="002060"/>
                </a:solidFill>
              </a:rPr>
              <a:t>40 Salomo wilde </a:t>
            </a:r>
            <a:r>
              <a:rPr lang="nl-NL" sz="2200" dirty="0" err="1">
                <a:solidFill>
                  <a:srgbClr val="002060"/>
                </a:solidFill>
              </a:rPr>
              <a:t>Jerobeam</a:t>
            </a:r>
            <a:r>
              <a:rPr lang="nl-NL" sz="2200" dirty="0">
                <a:solidFill>
                  <a:srgbClr val="002060"/>
                </a:solidFill>
              </a:rPr>
              <a:t> doden, maar </a:t>
            </a:r>
            <a:r>
              <a:rPr lang="nl-NL" sz="2200" dirty="0" err="1">
                <a:solidFill>
                  <a:srgbClr val="002060"/>
                </a:solidFill>
              </a:rPr>
              <a:t>Jerobeam</a:t>
            </a:r>
            <a:r>
              <a:rPr lang="nl-NL" sz="2200" dirty="0">
                <a:solidFill>
                  <a:srgbClr val="002060"/>
                </a:solidFill>
              </a:rPr>
              <a:t> stond op en vluchtte naar Egypte, naar Sisak, de koning van Egypte, en hij bleef in Egypte totdat Salomo stierf</a:t>
            </a:r>
            <a:r>
              <a:rPr lang="nl-NL" sz="2200" dirty="0" smtClean="0">
                <a:solidFill>
                  <a:srgbClr val="002060"/>
                </a:solidFill>
              </a:rPr>
              <a:t>.</a:t>
            </a:r>
          </a:p>
          <a:p>
            <a:r>
              <a:rPr lang="nl-NL" sz="2200" dirty="0" smtClean="0">
                <a:solidFill>
                  <a:srgbClr val="002060"/>
                </a:solidFill>
              </a:rPr>
              <a:t>(…)</a:t>
            </a:r>
          </a:p>
          <a:p>
            <a:r>
              <a:rPr lang="nl-NL" sz="2200" dirty="0" smtClean="0">
                <a:solidFill>
                  <a:srgbClr val="002060"/>
                </a:solidFill>
              </a:rPr>
              <a:t>43 ……. en </a:t>
            </a:r>
            <a:r>
              <a:rPr lang="nl-NL" sz="2200" dirty="0" err="1" smtClean="0">
                <a:solidFill>
                  <a:srgbClr val="002060"/>
                </a:solidFill>
              </a:rPr>
              <a:t>Rehabeam</a:t>
            </a:r>
            <a:r>
              <a:rPr lang="nl-NL" sz="2200" dirty="0" smtClean="0">
                <a:solidFill>
                  <a:srgbClr val="002060"/>
                </a:solidFill>
              </a:rPr>
              <a:t>, zijn zoon, werd koning in zijn plaats.</a:t>
            </a:r>
            <a:endParaRPr lang="nl-NL" sz="2200" dirty="0">
              <a:solidFill>
                <a:srgbClr val="002060"/>
              </a:solidFill>
            </a:endParaRPr>
          </a:p>
        </p:txBody>
      </p:sp>
    </p:spTree>
    <p:extLst>
      <p:ext uri="{BB962C8B-B14F-4D97-AF65-F5344CB8AC3E}">
        <p14:creationId xmlns:p14="http://schemas.microsoft.com/office/powerpoint/2010/main" val="16725097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3240505" y="23048"/>
            <a:ext cx="5730313" cy="6834951"/>
          </a:xfrm>
          <a:prstGeom prst="rect">
            <a:avLst/>
          </a:prstGeom>
        </p:spPr>
      </p:pic>
    </p:spTree>
    <p:extLst>
      <p:ext uri="{BB962C8B-B14F-4D97-AF65-F5344CB8AC3E}">
        <p14:creationId xmlns:p14="http://schemas.microsoft.com/office/powerpoint/2010/main" val="15812533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8327132" y="5382805"/>
            <a:ext cx="1726065" cy="707886"/>
          </a:xfrm>
          <a:prstGeom prst="rect">
            <a:avLst/>
          </a:prstGeom>
          <a:noFill/>
          <a:ln w="28575">
            <a:solidFill>
              <a:schemeClr val="tx1"/>
            </a:solidFill>
          </a:ln>
        </p:spPr>
        <p:txBody>
          <a:bodyPr wrap="square" rtlCol="0">
            <a:spAutoFit/>
          </a:bodyPr>
          <a:lstStyle/>
          <a:p>
            <a:r>
              <a:rPr lang="nl-NL" sz="2000" dirty="0"/>
              <a:t>2 stammenrijk</a:t>
            </a:r>
          </a:p>
          <a:p>
            <a:r>
              <a:rPr lang="nl-NL" sz="2000" dirty="0" err="1"/>
              <a:t>Juda</a:t>
            </a:r>
            <a:r>
              <a:rPr lang="nl-NL" sz="2000" dirty="0"/>
              <a:t> </a:t>
            </a:r>
          </a:p>
        </p:txBody>
      </p:sp>
      <p:sp>
        <p:nvSpPr>
          <p:cNvPr id="6" name="Tekstvak 5"/>
          <p:cNvSpPr txBox="1"/>
          <p:nvPr/>
        </p:nvSpPr>
        <p:spPr>
          <a:xfrm>
            <a:off x="5010583" y="911323"/>
            <a:ext cx="1872208" cy="1015663"/>
          </a:xfrm>
          <a:prstGeom prst="rect">
            <a:avLst/>
          </a:prstGeom>
          <a:noFill/>
          <a:ln w="28575">
            <a:solidFill>
              <a:schemeClr val="tx1"/>
            </a:solidFill>
          </a:ln>
        </p:spPr>
        <p:txBody>
          <a:bodyPr wrap="square" rtlCol="0">
            <a:spAutoFit/>
          </a:bodyPr>
          <a:lstStyle/>
          <a:p>
            <a:r>
              <a:rPr lang="nl-NL" sz="2000" dirty="0"/>
              <a:t>10 stammenrijk</a:t>
            </a:r>
          </a:p>
          <a:p>
            <a:r>
              <a:rPr lang="nl-NL" sz="2000" dirty="0"/>
              <a:t>Israël</a:t>
            </a:r>
          </a:p>
          <a:p>
            <a:r>
              <a:rPr lang="nl-NL" sz="2000" dirty="0"/>
              <a:t>Efraïm</a:t>
            </a:r>
          </a:p>
        </p:txBody>
      </p:sp>
      <p:pic>
        <p:nvPicPr>
          <p:cNvPr id="1027" name="Picture 3" descr="\\storage.erasmusmc.nl\m\MyDocs\635005\My Documents\Desktop\Kingdoms_of_Israel_and_Judah_map_830-nl_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105" y="764705"/>
            <a:ext cx="3701704" cy="441143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Rechte verbindingslijn met pijl 7"/>
          <p:cNvCxnSpPr/>
          <p:nvPr/>
        </p:nvCxnSpPr>
        <p:spPr>
          <a:xfrm>
            <a:off x="6653152" y="1614858"/>
            <a:ext cx="1673980" cy="29174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p:cNvCxnSpPr/>
          <p:nvPr/>
        </p:nvCxnSpPr>
        <p:spPr>
          <a:xfrm flipH="1" flipV="1">
            <a:off x="8431043" y="3365235"/>
            <a:ext cx="671393" cy="212116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hthoek 8"/>
          <p:cNvSpPr/>
          <p:nvPr/>
        </p:nvSpPr>
        <p:spPr>
          <a:xfrm>
            <a:off x="362892" y="764705"/>
            <a:ext cx="4209108" cy="5262979"/>
          </a:xfrm>
          <a:prstGeom prst="rect">
            <a:avLst/>
          </a:prstGeom>
          <a:ln w="12700">
            <a:solidFill>
              <a:schemeClr val="tx1"/>
            </a:solidFill>
          </a:ln>
        </p:spPr>
        <p:txBody>
          <a:bodyPr wrap="square">
            <a:spAutoFit/>
          </a:bodyPr>
          <a:lstStyle/>
          <a:p>
            <a:pPr marL="342900" indent="-342900">
              <a:buFont typeface="+mj-lt"/>
              <a:buAutoNum type="arabicPeriod"/>
            </a:pPr>
            <a:r>
              <a:rPr lang="nl-NL" sz="2400" dirty="0"/>
              <a:t>Ruben</a:t>
            </a:r>
          </a:p>
          <a:p>
            <a:r>
              <a:rPr lang="nl-NL" sz="2400" dirty="0"/>
              <a:t>2. Simeon</a:t>
            </a:r>
          </a:p>
          <a:p>
            <a:r>
              <a:rPr lang="nl-NL" sz="2400" dirty="0"/>
              <a:t>3. </a:t>
            </a:r>
            <a:r>
              <a:rPr lang="nl-NL" sz="2400" b="1" dirty="0">
                <a:solidFill>
                  <a:srgbClr val="0070C0"/>
                </a:solidFill>
              </a:rPr>
              <a:t>Levi</a:t>
            </a:r>
          </a:p>
          <a:p>
            <a:r>
              <a:rPr lang="nl-NL" sz="2400" dirty="0"/>
              <a:t>4. </a:t>
            </a:r>
            <a:r>
              <a:rPr lang="nl-NL" sz="2400" b="1" dirty="0" err="1">
                <a:solidFill>
                  <a:srgbClr val="FF0000"/>
                </a:solidFill>
              </a:rPr>
              <a:t>Juda</a:t>
            </a:r>
            <a:endParaRPr lang="nl-NL" sz="2400" b="1" dirty="0">
              <a:solidFill>
                <a:srgbClr val="FF0000"/>
              </a:solidFill>
            </a:endParaRPr>
          </a:p>
          <a:p>
            <a:r>
              <a:rPr lang="nl-NL" sz="2400" dirty="0"/>
              <a:t>5. </a:t>
            </a:r>
            <a:r>
              <a:rPr lang="nl-NL" sz="2400" dirty="0" smtClean="0"/>
              <a:t>Dan</a:t>
            </a:r>
          </a:p>
          <a:p>
            <a:r>
              <a:rPr lang="nl-NL" sz="2400" dirty="0" smtClean="0"/>
              <a:t>6. Naftali</a:t>
            </a:r>
          </a:p>
          <a:p>
            <a:r>
              <a:rPr lang="nl-NL" sz="2400" dirty="0"/>
              <a:t>7</a:t>
            </a:r>
            <a:r>
              <a:rPr lang="nl-NL" sz="2400" dirty="0" smtClean="0"/>
              <a:t>. </a:t>
            </a:r>
            <a:r>
              <a:rPr lang="nl-NL" sz="2400" dirty="0" err="1" smtClean="0"/>
              <a:t>Gad</a:t>
            </a:r>
            <a:endParaRPr lang="nl-NL" sz="2400" dirty="0"/>
          </a:p>
          <a:p>
            <a:r>
              <a:rPr lang="nl-NL" sz="2400" dirty="0"/>
              <a:t>8</a:t>
            </a:r>
            <a:r>
              <a:rPr lang="nl-NL" sz="2400" dirty="0" smtClean="0"/>
              <a:t>. </a:t>
            </a:r>
            <a:r>
              <a:rPr lang="nl-NL" sz="2400" dirty="0" err="1" smtClean="0"/>
              <a:t>Aser</a:t>
            </a:r>
            <a:r>
              <a:rPr lang="nl-NL" sz="2400" dirty="0" smtClean="0"/>
              <a:t> </a:t>
            </a:r>
          </a:p>
          <a:p>
            <a:r>
              <a:rPr lang="nl-NL" sz="2400" dirty="0" smtClean="0"/>
              <a:t>9. </a:t>
            </a:r>
            <a:r>
              <a:rPr lang="nl-NL" sz="2400" dirty="0" err="1" smtClean="0"/>
              <a:t>Issakar</a:t>
            </a:r>
            <a:endParaRPr lang="nl-NL" sz="2400" dirty="0" smtClean="0"/>
          </a:p>
          <a:p>
            <a:r>
              <a:rPr lang="nl-NL" sz="2400" dirty="0" smtClean="0"/>
              <a:t>10. </a:t>
            </a:r>
            <a:r>
              <a:rPr lang="nl-NL" sz="2400" dirty="0" err="1"/>
              <a:t>Zebulon</a:t>
            </a:r>
            <a:r>
              <a:rPr lang="nl-NL" sz="2400" dirty="0"/>
              <a:t> </a:t>
            </a:r>
          </a:p>
          <a:p>
            <a:r>
              <a:rPr lang="nl-NL" sz="2400" dirty="0" smtClean="0"/>
              <a:t>11. </a:t>
            </a:r>
            <a:r>
              <a:rPr lang="nl-NL" sz="2400" b="1" dirty="0" smtClean="0">
                <a:solidFill>
                  <a:srgbClr val="FF0000"/>
                </a:solidFill>
              </a:rPr>
              <a:t>Jozef</a:t>
            </a:r>
            <a:r>
              <a:rPr lang="nl-NL" sz="2400" dirty="0" smtClean="0">
                <a:solidFill>
                  <a:srgbClr val="FF0000"/>
                </a:solidFill>
              </a:rPr>
              <a:t> </a:t>
            </a:r>
            <a:r>
              <a:rPr lang="nl-NL" sz="2400" dirty="0"/>
              <a:t>	</a:t>
            </a:r>
            <a:r>
              <a:rPr lang="nl-NL" sz="2400" dirty="0" smtClean="0">
                <a:sym typeface="Wingdings" panose="05000000000000000000" pitchFamily="2" charset="2"/>
              </a:rPr>
              <a:t> 	- </a:t>
            </a:r>
            <a:r>
              <a:rPr lang="nl-NL" sz="2400" dirty="0">
                <a:sym typeface="Wingdings" panose="05000000000000000000" pitchFamily="2" charset="2"/>
              </a:rPr>
              <a:t>Manasse</a:t>
            </a:r>
          </a:p>
          <a:p>
            <a:r>
              <a:rPr lang="nl-NL" sz="2400" dirty="0">
                <a:sym typeface="Wingdings" panose="05000000000000000000" pitchFamily="2" charset="2"/>
              </a:rPr>
              <a:t>		</a:t>
            </a:r>
            <a:r>
              <a:rPr lang="nl-NL" sz="2400" dirty="0" smtClean="0">
                <a:sym typeface="Wingdings" panose="05000000000000000000" pitchFamily="2" charset="2"/>
              </a:rPr>
              <a:t>	- </a:t>
            </a:r>
            <a:r>
              <a:rPr lang="nl-NL" sz="2400" b="1" dirty="0">
                <a:solidFill>
                  <a:srgbClr val="FF0000"/>
                </a:solidFill>
                <a:sym typeface="Wingdings" panose="05000000000000000000" pitchFamily="2" charset="2"/>
              </a:rPr>
              <a:t>Efraïm</a:t>
            </a:r>
            <a:r>
              <a:rPr lang="nl-NL" sz="2400" dirty="0">
                <a:sym typeface="Wingdings" panose="05000000000000000000" pitchFamily="2" charset="2"/>
              </a:rPr>
              <a:t>	</a:t>
            </a:r>
            <a:endParaRPr lang="nl-NL" sz="2400" dirty="0"/>
          </a:p>
          <a:p>
            <a:r>
              <a:rPr lang="nl-NL" sz="2400" dirty="0"/>
              <a:t>12. Benjamin</a:t>
            </a:r>
          </a:p>
        </p:txBody>
      </p:sp>
    </p:spTree>
    <p:extLst>
      <p:ext uri="{BB962C8B-B14F-4D97-AF65-F5344CB8AC3E}">
        <p14:creationId xmlns:p14="http://schemas.microsoft.com/office/powerpoint/2010/main" val="26914981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939114" y="2830437"/>
            <a:ext cx="10676238" cy="1015663"/>
          </a:xfrm>
          <a:prstGeom prst="rect">
            <a:avLst/>
          </a:prstGeom>
          <a:noFill/>
        </p:spPr>
        <p:txBody>
          <a:bodyPr wrap="square" rtlCol="0">
            <a:spAutoFit/>
          </a:bodyPr>
          <a:lstStyle/>
          <a:p>
            <a:r>
              <a:rPr lang="nl-NL"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a:t>
            </a:r>
            <a:r>
              <a:rPr lang="nl-NL"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inde van het koninkrijk Israël</a:t>
            </a:r>
            <a:endParaRPr lang="nl-NL"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449380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Afbeelding 26"/>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6422"/>
                    </a14:imgEffect>
                    <a14:imgEffect>
                      <a14:saturation sat="50000"/>
                    </a14:imgEffect>
                  </a14:imgLayer>
                </a14:imgProps>
              </a:ext>
            </a:extLst>
          </a:blip>
          <a:stretch>
            <a:fillRect/>
          </a:stretch>
        </p:blipFill>
        <p:spPr>
          <a:xfrm>
            <a:off x="7229111" y="515691"/>
            <a:ext cx="4715820" cy="4893647"/>
          </a:xfrm>
          <a:prstGeom prst="rect">
            <a:avLst/>
          </a:prstGeom>
        </p:spPr>
      </p:pic>
      <p:sp>
        <p:nvSpPr>
          <p:cNvPr id="4" name="Tekstvak 3"/>
          <p:cNvSpPr txBox="1"/>
          <p:nvPr/>
        </p:nvSpPr>
        <p:spPr>
          <a:xfrm>
            <a:off x="296779" y="2695074"/>
            <a:ext cx="1548064" cy="461665"/>
          </a:xfrm>
          <a:prstGeom prst="rect">
            <a:avLst/>
          </a:prstGeom>
          <a:noFill/>
        </p:spPr>
        <p:txBody>
          <a:bodyPr wrap="square" rtlCol="0">
            <a:spAutoFit/>
          </a:bodyPr>
          <a:lstStyle/>
          <a:p>
            <a:r>
              <a:rPr lang="nl-NL" sz="2400" dirty="0" smtClean="0">
                <a:solidFill>
                  <a:srgbClr val="002060"/>
                </a:solidFill>
              </a:rPr>
              <a:t>Abraham</a:t>
            </a:r>
            <a:endParaRPr lang="en-US" sz="2400" dirty="0">
              <a:solidFill>
                <a:srgbClr val="002060"/>
              </a:solidFill>
            </a:endParaRPr>
          </a:p>
        </p:txBody>
      </p:sp>
      <p:cxnSp>
        <p:nvCxnSpPr>
          <p:cNvPr id="6" name="Rechte verbindingslijn met pijl 5"/>
          <p:cNvCxnSpPr/>
          <p:nvPr/>
        </p:nvCxnSpPr>
        <p:spPr>
          <a:xfrm flipV="1">
            <a:off x="1740569" y="2330294"/>
            <a:ext cx="866274" cy="513347"/>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 name="Rechte verbindingslijn met pijl 7"/>
          <p:cNvCxnSpPr/>
          <p:nvPr/>
        </p:nvCxnSpPr>
        <p:spPr>
          <a:xfrm>
            <a:off x="1788696" y="3026031"/>
            <a:ext cx="874294" cy="36478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2687054" y="2114850"/>
            <a:ext cx="1283368" cy="461665"/>
          </a:xfrm>
          <a:prstGeom prst="rect">
            <a:avLst/>
          </a:prstGeom>
          <a:noFill/>
        </p:spPr>
        <p:txBody>
          <a:bodyPr wrap="square" rtlCol="0">
            <a:spAutoFit/>
          </a:bodyPr>
          <a:lstStyle/>
          <a:p>
            <a:r>
              <a:rPr lang="nl-NL" sz="2400" dirty="0" smtClean="0">
                <a:solidFill>
                  <a:srgbClr val="002060"/>
                </a:solidFill>
              </a:rPr>
              <a:t>Ismaël</a:t>
            </a:r>
            <a:endParaRPr lang="en-US" sz="2400" dirty="0">
              <a:solidFill>
                <a:srgbClr val="002060"/>
              </a:solidFill>
            </a:endParaRPr>
          </a:p>
        </p:txBody>
      </p:sp>
      <p:sp>
        <p:nvSpPr>
          <p:cNvPr id="11" name="Tekstvak 10"/>
          <p:cNvSpPr txBox="1"/>
          <p:nvPr/>
        </p:nvSpPr>
        <p:spPr>
          <a:xfrm>
            <a:off x="2687054" y="3208421"/>
            <a:ext cx="1283368" cy="461665"/>
          </a:xfrm>
          <a:prstGeom prst="rect">
            <a:avLst/>
          </a:prstGeom>
          <a:noFill/>
        </p:spPr>
        <p:txBody>
          <a:bodyPr wrap="square" rtlCol="0">
            <a:spAutoFit/>
          </a:bodyPr>
          <a:lstStyle/>
          <a:p>
            <a:r>
              <a:rPr lang="nl-NL" sz="2400" dirty="0" smtClean="0">
                <a:solidFill>
                  <a:srgbClr val="002060"/>
                </a:solidFill>
              </a:rPr>
              <a:t>Izak</a:t>
            </a:r>
            <a:endParaRPr lang="en-US" sz="2400" dirty="0">
              <a:solidFill>
                <a:srgbClr val="002060"/>
              </a:solidFill>
            </a:endParaRPr>
          </a:p>
        </p:txBody>
      </p:sp>
      <p:cxnSp>
        <p:nvCxnSpPr>
          <p:cNvPr id="12" name="Rechte verbindingslijn met pijl 11"/>
          <p:cNvCxnSpPr/>
          <p:nvPr/>
        </p:nvCxnSpPr>
        <p:spPr>
          <a:xfrm flipV="1">
            <a:off x="3328738" y="2962832"/>
            <a:ext cx="721895" cy="461033"/>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6" name="Tekstvak 15"/>
          <p:cNvSpPr txBox="1"/>
          <p:nvPr/>
        </p:nvSpPr>
        <p:spPr>
          <a:xfrm>
            <a:off x="4098758" y="2731683"/>
            <a:ext cx="1283368" cy="461665"/>
          </a:xfrm>
          <a:prstGeom prst="rect">
            <a:avLst/>
          </a:prstGeom>
          <a:noFill/>
        </p:spPr>
        <p:txBody>
          <a:bodyPr wrap="square" rtlCol="0">
            <a:spAutoFit/>
          </a:bodyPr>
          <a:lstStyle/>
          <a:p>
            <a:r>
              <a:rPr lang="nl-NL" sz="2400" dirty="0" smtClean="0">
                <a:solidFill>
                  <a:srgbClr val="002060"/>
                </a:solidFill>
              </a:rPr>
              <a:t>Ezau</a:t>
            </a:r>
            <a:endParaRPr lang="en-US" sz="2400" dirty="0">
              <a:solidFill>
                <a:srgbClr val="002060"/>
              </a:solidFill>
            </a:endParaRPr>
          </a:p>
        </p:txBody>
      </p:sp>
      <p:cxnSp>
        <p:nvCxnSpPr>
          <p:cNvPr id="19" name="Rechte verbindingslijn met pijl 18"/>
          <p:cNvCxnSpPr/>
          <p:nvPr/>
        </p:nvCxnSpPr>
        <p:spPr>
          <a:xfrm>
            <a:off x="3328738" y="3595370"/>
            <a:ext cx="770020" cy="30863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3" name="Tekstvak 22"/>
          <p:cNvSpPr txBox="1"/>
          <p:nvPr/>
        </p:nvSpPr>
        <p:spPr>
          <a:xfrm>
            <a:off x="4098758" y="3694684"/>
            <a:ext cx="1283368" cy="461665"/>
          </a:xfrm>
          <a:prstGeom prst="rect">
            <a:avLst/>
          </a:prstGeom>
          <a:noFill/>
        </p:spPr>
        <p:txBody>
          <a:bodyPr wrap="square" rtlCol="0">
            <a:spAutoFit/>
          </a:bodyPr>
          <a:lstStyle/>
          <a:p>
            <a:r>
              <a:rPr lang="nl-NL" sz="2400" dirty="0" smtClean="0">
                <a:solidFill>
                  <a:srgbClr val="002060"/>
                </a:solidFill>
              </a:rPr>
              <a:t>Jakob</a:t>
            </a:r>
            <a:endParaRPr lang="en-US" sz="2400" dirty="0">
              <a:solidFill>
                <a:srgbClr val="002060"/>
              </a:solidFill>
            </a:endParaRPr>
          </a:p>
        </p:txBody>
      </p:sp>
      <p:cxnSp>
        <p:nvCxnSpPr>
          <p:cNvPr id="24" name="Rechte verbindingslijn met pijl 23"/>
          <p:cNvCxnSpPr/>
          <p:nvPr/>
        </p:nvCxnSpPr>
        <p:spPr>
          <a:xfrm flipV="1">
            <a:off x="5077998" y="3904001"/>
            <a:ext cx="1735487" cy="5927"/>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 name="Tekstvak 2"/>
          <p:cNvSpPr txBox="1"/>
          <p:nvPr/>
        </p:nvSpPr>
        <p:spPr>
          <a:xfrm>
            <a:off x="9136094" y="4156349"/>
            <a:ext cx="2808837" cy="830997"/>
          </a:xfrm>
          <a:prstGeom prst="rect">
            <a:avLst/>
          </a:prstGeom>
          <a:noFill/>
        </p:spPr>
        <p:txBody>
          <a:bodyPr wrap="square" rtlCol="0">
            <a:spAutoFit/>
          </a:bodyPr>
          <a:lstStyle/>
          <a:p>
            <a:r>
              <a:rPr lang="nl-NL" sz="2400" dirty="0">
                <a:sym typeface="Wingdings" panose="05000000000000000000" pitchFamily="2" charset="2"/>
              </a:rPr>
              <a:t> 	- Manasse</a:t>
            </a:r>
          </a:p>
          <a:p>
            <a:r>
              <a:rPr lang="nl-NL" sz="2400" dirty="0">
                <a:sym typeface="Wingdings" panose="05000000000000000000" pitchFamily="2" charset="2"/>
              </a:rPr>
              <a:t>	</a:t>
            </a:r>
            <a:r>
              <a:rPr lang="nl-NL" sz="2400" dirty="0" smtClean="0">
                <a:sym typeface="Wingdings" panose="05000000000000000000" pitchFamily="2" charset="2"/>
              </a:rPr>
              <a:t>- </a:t>
            </a:r>
            <a:r>
              <a:rPr lang="nl-NL" sz="2400" b="1" dirty="0">
                <a:solidFill>
                  <a:srgbClr val="FF0000"/>
                </a:solidFill>
                <a:sym typeface="Wingdings" panose="05000000000000000000" pitchFamily="2" charset="2"/>
              </a:rPr>
              <a:t>Efraïm</a:t>
            </a:r>
            <a:endParaRPr lang="en-US" sz="2400" dirty="0"/>
          </a:p>
        </p:txBody>
      </p:sp>
      <p:sp>
        <p:nvSpPr>
          <p:cNvPr id="15" name="Rechthoek 14"/>
          <p:cNvSpPr/>
          <p:nvPr/>
        </p:nvSpPr>
        <p:spPr>
          <a:xfrm>
            <a:off x="7229111" y="515691"/>
            <a:ext cx="4715820" cy="4893647"/>
          </a:xfrm>
          <a:prstGeom prst="rect">
            <a:avLst/>
          </a:prstGeom>
          <a:ln w="12700">
            <a:solidFill>
              <a:schemeClr val="tx1"/>
            </a:solidFill>
          </a:ln>
        </p:spPr>
        <p:txBody>
          <a:bodyPr wrap="square">
            <a:spAutoFit/>
          </a:bodyPr>
          <a:lstStyle/>
          <a:p>
            <a:pPr marL="342900" indent="-342900">
              <a:buFont typeface="+mj-lt"/>
              <a:buAutoNum type="arabicPeriod"/>
            </a:pPr>
            <a:r>
              <a:rPr lang="nl-NL" sz="2400" dirty="0"/>
              <a:t>Ruben</a:t>
            </a:r>
          </a:p>
          <a:p>
            <a:r>
              <a:rPr lang="nl-NL" sz="2400" dirty="0"/>
              <a:t>2. Simeon</a:t>
            </a:r>
          </a:p>
          <a:p>
            <a:r>
              <a:rPr lang="nl-NL" sz="2400" dirty="0"/>
              <a:t>3. </a:t>
            </a:r>
            <a:r>
              <a:rPr lang="nl-NL" sz="2400" b="1" dirty="0">
                <a:solidFill>
                  <a:srgbClr val="0070C0"/>
                </a:solidFill>
              </a:rPr>
              <a:t>Levi</a:t>
            </a:r>
          </a:p>
          <a:p>
            <a:r>
              <a:rPr lang="nl-NL" sz="2400" dirty="0"/>
              <a:t>4. </a:t>
            </a:r>
            <a:r>
              <a:rPr lang="nl-NL" sz="2400" b="1" dirty="0" err="1">
                <a:solidFill>
                  <a:srgbClr val="FF0000"/>
                </a:solidFill>
              </a:rPr>
              <a:t>Juda</a:t>
            </a:r>
            <a:endParaRPr lang="nl-NL" sz="2400" b="1" dirty="0">
              <a:solidFill>
                <a:srgbClr val="FF0000"/>
              </a:solidFill>
            </a:endParaRPr>
          </a:p>
          <a:p>
            <a:r>
              <a:rPr lang="nl-NL" sz="2400" dirty="0"/>
              <a:t>5. </a:t>
            </a:r>
            <a:r>
              <a:rPr lang="nl-NL" sz="2400" dirty="0" smtClean="0"/>
              <a:t>Dan</a:t>
            </a:r>
          </a:p>
          <a:p>
            <a:r>
              <a:rPr lang="nl-NL" sz="2400" dirty="0" smtClean="0"/>
              <a:t>6. Naftali</a:t>
            </a:r>
          </a:p>
          <a:p>
            <a:r>
              <a:rPr lang="nl-NL" sz="2400" dirty="0"/>
              <a:t>7</a:t>
            </a:r>
            <a:r>
              <a:rPr lang="nl-NL" sz="2400" dirty="0" smtClean="0"/>
              <a:t>. </a:t>
            </a:r>
            <a:r>
              <a:rPr lang="nl-NL" sz="2400" dirty="0" err="1" smtClean="0"/>
              <a:t>Gad</a:t>
            </a:r>
            <a:endParaRPr lang="nl-NL" sz="2400" dirty="0"/>
          </a:p>
          <a:p>
            <a:r>
              <a:rPr lang="nl-NL" sz="2400" dirty="0"/>
              <a:t>8</a:t>
            </a:r>
            <a:r>
              <a:rPr lang="nl-NL" sz="2400" dirty="0" smtClean="0"/>
              <a:t>. </a:t>
            </a:r>
            <a:r>
              <a:rPr lang="nl-NL" sz="2400" dirty="0" err="1" smtClean="0"/>
              <a:t>Aser</a:t>
            </a:r>
            <a:r>
              <a:rPr lang="nl-NL" sz="2400" dirty="0" smtClean="0"/>
              <a:t> </a:t>
            </a:r>
          </a:p>
          <a:p>
            <a:r>
              <a:rPr lang="nl-NL" sz="2400" dirty="0" smtClean="0"/>
              <a:t>9. </a:t>
            </a:r>
            <a:r>
              <a:rPr lang="nl-NL" sz="2400" dirty="0" err="1" smtClean="0"/>
              <a:t>Issakar</a:t>
            </a:r>
            <a:endParaRPr lang="nl-NL" sz="2400" dirty="0" smtClean="0"/>
          </a:p>
          <a:p>
            <a:r>
              <a:rPr lang="nl-NL" sz="2400" dirty="0" smtClean="0"/>
              <a:t>10. </a:t>
            </a:r>
            <a:r>
              <a:rPr lang="nl-NL" sz="2400" dirty="0" err="1"/>
              <a:t>Zebulon</a:t>
            </a:r>
            <a:r>
              <a:rPr lang="nl-NL" sz="2400" dirty="0"/>
              <a:t> </a:t>
            </a:r>
          </a:p>
          <a:p>
            <a:r>
              <a:rPr lang="nl-NL" sz="2400" dirty="0" smtClean="0"/>
              <a:t>11. </a:t>
            </a:r>
            <a:r>
              <a:rPr lang="nl-NL" sz="2400" b="1" dirty="0" smtClean="0">
                <a:solidFill>
                  <a:srgbClr val="FF0000"/>
                </a:solidFill>
              </a:rPr>
              <a:t>Jozef</a:t>
            </a:r>
            <a:r>
              <a:rPr lang="nl-NL" sz="2400" dirty="0" smtClean="0">
                <a:solidFill>
                  <a:srgbClr val="FF0000"/>
                </a:solidFill>
              </a:rPr>
              <a:t> </a:t>
            </a:r>
            <a:r>
              <a:rPr lang="nl-NL" sz="2400" dirty="0"/>
              <a:t>	</a:t>
            </a:r>
            <a:endParaRPr lang="nl-NL" sz="2400" dirty="0">
              <a:sym typeface="Wingdings" panose="05000000000000000000" pitchFamily="2" charset="2"/>
            </a:endParaRPr>
          </a:p>
          <a:p>
            <a:r>
              <a:rPr lang="nl-NL" sz="2400" dirty="0">
                <a:sym typeface="Wingdings" panose="05000000000000000000" pitchFamily="2" charset="2"/>
              </a:rPr>
              <a:t>	</a:t>
            </a:r>
            <a:endParaRPr lang="nl-NL" sz="2400" dirty="0"/>
          </a:p>
          <a:p>
            <a:r>
              <a:rPr lang="nl-NL" sz="2400" dirty="0"/>
              <a:t>12. Benjamin</a:t>
            </a:r>
          </a:p>
        </p:txBody>
      </p:sp>
    </p:spTree>
    <p:extLst>
      <p:ext uri="{BB962C8B-B14F-4D97-AF65-F5344CB8AC3E}">
        <p14:creationId xmlns:p14="http://schemas.microsoft.com/office/powerpoint/2010/main" val="426923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6" grpId="0"/>
      <p:bldP spid="23" grpId="0"/>
      <p:bldP spid="3" grpId="0"/>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77132" y="665947"/>
            <a:ext cx="11291017" cy="4493538"/>
          </a:xfrm>
          <a:prstGeom prst="rect">
            <a:avLst/>
          </a:prstGeom>
        </p:spPr>
        <p:txBody>
          <a:bodyPr wrap="square">
            <a:spAutoFit/>
          </a:bodyPr>
          <a:lstStyle/>
          <a:p>
            <a:r>
              <a:rPr lang="nl-NL" sz="2200" b="1" dirty="0">
                <a:solidFill>
                  <a:srgbClr val="002060"/>
                </a:solidFill>
              </a:rPr>
              <a:t>2</a:t>
            </a:r>
            <a:r>
              <a:rPr lang="nl-NL" sz="2200" b="1" dirty="0" smtClean="0">
                <a:solidFill>
                  <a:srgbClr val="002060"/>
                </a:solidFill>
              </a:rPr>
              <a:t> Koningen 17</a:t>
            </a:r>
          </a:p>
          <a:p>
            <a:endParaRPr lang="nl-NL" sz="2200" b="1" dirty="0" smtClean="0">
              <a:solidFill>
                <a:srgbClr val="002060"/>
              </a:solidFill>
            </a:endParaRPr>
          </a:p>
          <a:p>
            <a:r>
              <a:rPr lang="nl-NL" sz="2200" b="1" dirty="0">
                <a:solidFill>
                  <a:srgbClr val="002060"/>
                </a:solidFill>
              </a:rPr>
              <a:t>Hosea de laatste koning van Israël</a:t>
            </a:r>
          </a:p>
          <a:p>
            <a:r>
              <a:rPr lang="nl-NL" sz="2200" dirty="0">
                <a:solidFill>
                  <a:srgbClr val="002060"/>
                </a:solidFill>
              </a:rPr>
              <a:t>1 In het twaalfde jaar van </a:t>
            </a:r>
            <a:r>
              <a:rPr lang="nl-NL" sz="2200" dirty="0" err="1">
                <a:solidFill>
                  <a:srgbClr val="002060"/>
                </a:solidFill>
              </a:rPr>
              <a:t>Achaz</a:t>
            </a:r>
            <a:r>
              <a:rPr lang="nl-NL" sz="2200" dirty="0">
                <a:solidFill>
                  <a:srgbClr val="002060"/>
                </a:solidFill>
              </a:rPr>
              <a:t>, de koning van Juda, werd Hosea, de zoon van Ela, koning over Israël in Samaria en hij regeerde negen jaar.</a:t>
            </a:r>
          </a:p>
          <a:p>
            <a:r>
              <a:rPr lang="nl-NL" sz="2200" dirty="0">
                <a:solidFill>
                  <a:srgbClr val="002060"/>
                </a:solidFill>
              </a:rPr>
              <a:t>2 Hij deed wat slecht was in de ogen van </a:t>
            </a:r>
            <a:r>
              <a:rPr lang="nl-NL" sz="2200" dirty="0" smtClean="0">
                <a:solidFill>
                  <a:srgbClr val="002060"/>
                </a:solidFill>
              </a:rPr>
              <a:t>YAHWEH, </a:t>
            </a:r>
            <a:r>
              <a:rPr lang="nl-NL" sz="2200" dirty="0">
                <a:solidFill>
                  <a:srgbClr val="002060"/>
                </a:solidFill>
              </a:rPr>
              <a:t>alleen niet zoals de koningen van Israël die er vóór hem geweest waren.</a:t>
            </a:r>
          </a:p>
          <a:p>
            <a:r>
              <a:rPr lang="nl-NL" sz="2200" dirty="0">
                <a:solidFill>
                  <a:srgbClr val="002060"/>
                </a:solidFill>
              </a:rPr>
              <a:t>3 Tegen hem trok </a:t>
            </a:r>
            <a:r>
              <a:rPr lang="nl-NL" sz="2200" dirty="0" err="1">
                <a:solidFill>
                  <a:srgbClr val="002060"/>
                </a:solidFill>
              </a:rPr>
              <a:t>Salmaneser</a:t>
            </a:r>
            <a:r>
              <a:rPr lang="nl-NL" sz="2200" dirty="0">
                <a:solidFill>
                  <a:srgbClr val="002060"/>
                </a:solidFill>
              </a:rPr>
              <a:t> op, de koning van Assyrië; Hosea werd zijn dienaar en droeg schatting aan hem af.</a:t>
            </a:r>
          </a:p>
          <a:p>
            <a:r>
              <a:rPr lang="nl-NL" sz="2200" dirty="0">
                <a:solidFill>
                  <a:srgbClr val="002060"/>
                </a:solidFill>
              </a:rPr>
              <a:t>4 Maar toen de koning van Assyrië een samenzwering bij Hosea ontdekte, namelijk dat deze boden gestuurd had naar </a:t>
            </a:r>
            <a:r>
              <a:rPr lang="nl-NL" sz="2200" dirty="0" err="1">
                <a:solidFill>
                  <a:srgbClr val="002060"/>
                </a:solidFill>
              </a:rPr>
              <a:t>So</a:t>
            </a:r>
            <a:r>
              <a:rPr lang="nl-NL" sz="2200" dirty="0">
                <a:solidFill>
                  <a:srgbClr val="002060"/>
                </a:solidFill>
              </a:rPr>
              <a:t>, de koning van Egypte, en dat hij de schatting aan de koning van Assyrië niet als tevoren van jaar tot jaar afdroeg, nam de koning van Assyrië hem gevangen en sloot hij hem op in de gevangenis</a:t>
            </a:r>
            <a:r>
              <a:rPr lang="nl-NL" sz="2200" dirty="0" smtClean="0">
                <a:solidFill>
                  <a:srgbClr val="002060"/>
                </a:solidFill>
              </a:rPr>
              <a:t>.</a:t>
            </a:r>
            <a:endParaRPr lang="nl-NL" sz="2200" dirty="0">
              <a:solidFill>
                <a:srgbClr val="002060"/>
              </a:solidFill>
            </a:endParaRPr>
          </a:p>
        </p:txBody>
      </p:sp>
    </p:spTree>
    <p:extLst>
      <p:ext uri="{BB962C8B-B14F-4D97-AF65-F5344CB8AC3E}">
        <p14:creationId xmlns:p14="http://schemas.microsoft.com/office/powerpoint/2010/main" val="18194092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77132" y="665947"/>
            <a:ext cx="11291017" cy="5847755"/>
          </a:xfrm>
          <a:prstGeom prst="rect">
            <a:avLst/>
          </a:prstGeom>
        </p:spPr>
        <p:txBody>
          <a:bodyPr wrap="square">
            <a:spAutoFit/>
          </a:bodyPr>
          <a:lstStyle/>
          <a:p>
            <a:r>
              <a:rPr lang="nl-NL" sz="2200" b="1" dirty="0">
                <a:solidFill>
                  <a:srgbClr val="002060"/>
                </a:solidFill>
              </a:rPr>
              <a:t>2</a:t>
            </a:r>
            <a:r>
              <a:rPr lang="nl-NL" sz="2200" b="1" dirty="0" smtClean="0">
                <a:solidFill>
                  <a:srgbClr val="002060"/>
                </a:solidFill>
              </a:rPr>
              <a:t> Koningen 17</a:t>
            </a:r>
          </a:p>
          <a:p>
            <a:endParaRPr lang="nl-NL" sz="2200" b="1" dirty="0" smtClean="0">
              <a:solidFill>
                <a:srgbClr val="002060"/>
              </a:solidFill>
            </a:endParaRPr>
          </a:p>
          <a:p>
            <a:r>
              <a:rPr lang="nl-NL" sz="2200" dirty="0" smtClean="0">
                <a:solidFill>
                  <a:srgbClr val="002060"/>
                </a:solidFill>
              </a:rPr>
              <a:t>5 </a:t>
            </a:r>
            <a:r>
              <a:rPr lang="nl-NL" sz="2200" dirty="0">
                <a:solidFill>
                  <a:srgbClr val="002060"/>
                </a:solidFill>
              </a:rPr>
              <a:t>Vervolgens trok de koning van Assyrië het hele land door. Hij trok ook op naar Samaria en belegerde het drie jaar lang.</a:t>
            </a:r>
          </a:p>
          <a:p>
            <a:endParaRPr lang="nl-NL" sz="2200" b="1" dirty="0" smtClean="0">
              <a:solidFill>
                <a:srgbClr val="002060"/>
              </a:solidFill>
            </a:endParaRPr>
          </a:p>
          <a:p>
            <a:r>
              <a:rPr lang="nl-NL" sz="2200" b="1" dirty="0" smtClean="0">
                <a:solidFill>
                  <a:srgbClr val="002060"/>
                </a:solidFill>
              </a:rPr>
              <a:t>Samaria ingenomen</a:t>
            </a:r>
          </a:p>
          <a:p>
            <a:r>
              <a:rPr lang="nl-NL" sz="2200" dirty="0" smtClean="0">
                <a:solidFill>
                  <a:srgbClr val="002060"/>
                </a:solidFill>
              </a:rPr>
              <a:t>6 </a:t>
            </a:r>
            <a:r>
              <a:rPr lang="nl-NL" sz="2200" dirty="0">
                <a:solidFill>
                  <a:srgbClr val="002060"/>
                </a:solidFill>
              </a:rPr>
              <a:t>In het negende jaar van Hosea nam de koning van Assyrië Samaria in en voerde Israël weg naar Assyrië. Hij liet hen wonen in </a:t>
            </a:r>
            <a:r>
              <a:rPr lang="nl-NL" sz="2200" dirty="0" err="1">
                <a:solidFill>
                  <a:srgbClr val="002060"/>
                </a:solidFill>
              </a:rPr>
              <a:t>Halah</a:t>
            </a:r>
            <a:r>
              <a:rPr lang="nl-NL" sz="2200" dirty="0">
                <a:solidFill>
                  <a:srgbClr val="002060"/>
                </a:solidFill>
              </a:rPr>
              <a:t> en in </a:t>
            </a:r>
            <a:r>
              <a:rPr lang="nl-NL" sz="2200" dirty="0" err="1">
                <a:solidFill>
                  <a:srgbClr val="002060"/>
                </a:solidFill>
              </a:rPr>
              <a:t>Habor</a:t>
            </a:r>
            <a:r>
              <a:rPr lang="nl-NL" sz="2200" dirty="0">
                <a:solidFill>
                  <a:srgbClr val="002060"/>
                </a:solidFill>
              </a:rPr>
              <a:t>, aan de rivier </a:t>
            </a:r>
            <a:r>
              <a:rPr lang="nl-NL" sz="2200" dirty="0" err="1">
                <a:solidFill>
                  <a:srgbClr val="002060"/>
                </a:solidFill>
              </a:rPr>
              <a:t>Gozan</a:t>
            </a:r>
            <a:r>
              <a:rPr lang="nl-NL" sz="2200" dirty="0">
                <a:solidFill>
                  <a:srgbClr val="002060"/>
                </a:solidFill>
              </a:rPr>
              <a:t> en in de steden van </a:t>
            </a:r>
            <a:r>
              <a:rPr lang="nl-NL" sz="2200" dirty="0" err="1">
                <a:solidFill>
                  <a:srgbClr val="002060"/>
                </a:solidFill>
              </a:rPr>
              <a:t>Medië</a:t>
            </a:r>
            <a:r>
              <a:rPr lang="nl-NL" sz="2200" dirty="0">
                <a:solidFill>
                  <a:srgbClr val="002060"/>
                </a:solidFill>
              </a:rPr>
              <a:t>.</a:t>
            </a:r>
          </a:p>
          <a:p>
            <a:r>
              <a:rPr lang="nl-NL" sz="2200" dirty="0">
                <a:solidFill>
                  <a:srgbClr val="002060"/>
                </a:solidFill>
              </a:rPr>
              <a:t>7 Dit gebeurde omdat de Israëlieten gezondigd hadden tegen </a:t>
            </a:r>
            <a:r>
              <a:rPr lang="nl-NL" sz="2200" dirty="0" smtClean="0">
                <a:solidFill>
                  <a:srgbClr val="002060"/>
                </a:solidFill>
              </a:rPr>
              <a:t>YAHWEH, </a:t>
            </a:r>
            <a:r>
              <a:rPr lang="nl-NL" sz="2200" dirty="0">
                <a:solidFill>
                  <a:srgbClr val="002060"/>
                </a:solidFill>
              </a:rPr>
              <a:t>hun God, Die hen uit het land Egypte geleid had, onder de hand van de farao vandaan, de koning van Egypte. Zij hadden andere goden vereerd,</a:t>
            </a:r>
          </a:p>
          <a:p>
            <a:r>
              <a:rPr lang="nl-NL" sz="2200" dirty="0">
                <a:solidFill>
                  <a:srgbClr val="002060"/>
                </a:solidFill>
              </a:rPr>
              <a:t>8 en hadden gewandeld overeenkomstig de verordeningen van de heidenvolken die </a:t>
            </a:r>
            <a:r>
              <a:rPr lang="nl-NL" sz="2200" dirty="0" smtClean="0">
                <a:solidFill>
                  <a:srgbClr val="002060"/>
                </a:solidFill>
              </a:rPr>
              <a:t>YAHWEH </a:t>
            </a:r>
            <a:r>
              <a:rPr lang="nl-NL" sz="2200" dirty="0">
                <a:solidFill>
                  <a:srgbClr val="002060"/>
                </a:solidFill>
              </a:rPr>
              <a:t>van voor de ogen van de Israëlieten verdreven had; de koningen van Israël hadden die uitgevaardigd.</a:t>
            </a:r>
          </a:p>
          <a:p>
            <a:r>
              <a:rPr lang="nl-NL" sz="2200" dirty="0">
                <a:solidFill>
                  <a:srgbClr val="002060"/>
                </a:solidFill>
              </a:rPr>
              <a:t>9 De Israëlieten hadden dingen bedacht die niet juist zijn tegenover </a:t>
            </a:r>
            <a:r>
              <a:rPr lang="nl-NL" sz="2200" dirty="0" smtClean="0">
                <a:solidFill>
                  <a:srgbClr val="002060"/>
                </a:solidFill>
              </a:rPr>
              <a:t>YAHWEH, </a:t>
            </a:r>
            <a:r>
              <a:rPr lang="nl-NL" sz="2200" dirty="0">
                <a:solidFill>
                  <a:srgbClr val="002060"/>
                </a:solidFill>
              </a:rPr>
              <a:t>hun God; zij hadden in al hun steden offerhoogten voor zich gebouwd, van de wachttoren af tot de versterkte steden toe</a:t>
            </a:r>
            <a:r>
              <a:rPr lang="nl-NL" sz="2200" dirty="0" smtClean="0">
                <a:solidFill>
                  <a:srgbClr val="002060"/>
                </a:solidFill>
              </a:rPr>
              <a:t>.</a:t>
            </a:r>
          </a:p>
          <a:p>
            <a:r>
              <a:rPr lang="nl-NL" sz="2200" dirty="0" smtClean="0">
                <a:solidFill>
                  <a:srgbClr val="002060"/>
                </a:solidFill>
              </a:rPr>
              <a:t>(…)</a:t>
            </a:r>
            <a:endParaRPr lang="nl-NL" sz="2200" dirty="0">
              <a:solidFill>
                <a:srgbClr val="002060"/>
              </a:solidFill>
            </a:endParaRPr>
          </a:p>
        </p:txBody>
      </p:sp>
    </p:spTree>
    <p:extLst>
      <p:ext uri="{BB962C8B-B14F-4D97-AF65-F5344CB8AC3E}">
        <p14:creationId xmlns:p14="http://schemas.microsoft.com/office/powerpoint/2010/main" val="30373051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1230970" y="-297"/>
            <a:ext cx="9730059" cy="6858594"/>
          </a:xfrm>
          <a:prstGeom prst="rect">
            <a:avLst/>
          </a:prstGeom>
        </p:spPr>
      </p:pic>
    </p:spTree>
    <p:extLst>
      <p:ext uri="{BB962C8B-B14F-4D97-AF65-F5344CB8AC3E}">
        <p14:creationId xmlns:p14="http://schemas.microsoft.com/office/powerpoint/2010/main" val="15657040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77132" y="665947"/>
            <a:ext cx="11291017" cy="3816429"/>
          </a:xfrm>
          <a:prstGeom prst="rect">
            <a:avLst/>
          </a:prstGeom>
        </p:spPr>
        <p:txBody>
          <a:bodyPr wrap="square">
            <a:spAutoFit/>
          </a:bodyPr>
          <a:lstStyle/>
          <a:p>
            <a:r>
              <a:rPr lang="nl-NL" sz="2200" b="1" dirty="0">
                <a:solidFill>
                  <a:srgbClr val="002060"/>
                </a:solidFill>
              </a:rPr>
              <a:t>2</a:t>
            </a:r>
            <a:r>
              <a:rPr lang="nl-NL" sz="2200" b="1" dirty="0" smtClean="0">
                <a:solidFill>
                  <a:srgbClr val="002060"/>
                </a:solidFill>
              </a:rPr>
              <a:t> Koningen 17</a:t>
            </a:r>
          </a:p>
          <a:p>
            <a:endParaRPr lang="nl-NL" sz="2200" b="1" dirty="0" smtClean="0">
              <a:solidFill>
                <a:srgbClr val="002060"/>
              </a:solidFill>
            </a:endParaRPr>
          </a:p>
          <a:p>
            <a:r>
              <a:rPr lang="nl-NL" sz="2200" dirty="0" smtClean="0">
                <a:solidFill>
                  <a:srgbClr val="002060"/>
                </a:solidFill>
              </a:rPr>
              <a:t>21 </a:t>
            </a:r>
            <a:r>
              <a:rPr lang="nl-NL" sz="2200" dirty="0">
                <a:solidFill>
                  <a:srgbClr val="002060"/>
                </a:solidFill>
              </a:rPr>
              <a:t>Hij scheurde Israël namelijk los van het huis van David, en zij maakten </a:t>
            </a:r>
            <a:r>
              <a:rPr lang="nl-NL" sz="2200" dirty="0" err="1">
                <a:solidFill>
                  <a:srgbClr val="002060"/>
                </a:solidFill>
              </a:rPr>
              <a:t>Jerobeam</a:t>
            </a:r>
            <a:r>
              <a:rPr lang="nl-NL" sz="2200" dirty="0">
                <a:solidFill>
                  <a:srgbClr val="002060"/>
                </a:solidFill>
              </a:rPr>
              <a:t>, de zoon van </a:t>
            </a:r>
            <a:r>
              <a:rPr lang="nl-NL" sz="2200" dirty="0" err="1">
                <a:solidFill>
                  <a:srgbClr val="002060"/>
                </a:solidFill>
              </a:rPr>
              <a:t>Nebat</a:t>
            </a:r>
            <a:r>
              <a:rPr lang="nl-NL" sz="2200" dirty="0">
                <a:solidFill>
                  <a:srgbClr val="002060"/>
                </a:solidFill>
              </a:rPr>
              <a:t>, koning. </a:t>
            </a:r>
            <a:r>
              <a:rPr lang="nl-NL" sz="2200" dirty="0" err="1">
                <a:solidFill>
                  <a:srgbClr val="002060"/>
                </a:solidFill>
              </a:rPr>
              <a:t>Jerobeam</a:t>
            </a:r>
            <a:r>
              <a:rPr lang="nl-NL" sz="2200" dirty="0">
                <a:solidFill>
                  <a:srgbClr val="002060"/>
                </a:solidFill>
              </a:rPr>
              <a:t> dreef Israël van achter </a:t>
            </a:r>
            <a:r>
              <a:rPr lang="nl-NL" sz="2200" dirty="0" smtClean="0">
                <a:solidFill>
                  <a:srgbClr val="002060"/>
                </a:solidFill>
              </a:rPr>
              <a:t>YAHWEH </a:t>
            </a:r>
            <a:r>
              <a:rPr lang="nl-NL" sz="2200" dirty="0">
                <a:solidFill>
                  <a:srgbClr val="002060"/>
                </a:solidFill>
              </a:rPr>
              <a:t>vandaan en deed hen een grote zonde bedrijven.</a:t>
            </a:r>
          </a:p>
          <a:p>
            <a:r>
              <a:rPr lang="nl-NL" sz="2200" dirty="0">
                <a:solidFill>
                  <a:srgbClr val="002060"/>
                </a:solidFill>
              </a:rPr>
              <a:t>22 De Israëlieten wandelden overeenkomstig alle zonden van </a:t>
            </a:r>
            <a:r>
              <a:rPr lang="nl-NL" sz="2200" dirty="0" err="1">
                <a:solidFill>
                  <a:srgbClr val="002060"/>
                </a:solidFill>
              </a:rPr>
              <a:t>Jerobeam</a:t>
            </a:r>
            <a:r>
              <a:rPr lang="nl-NL" sz="2200" dirty="0">
                <a:solidFill>
                  <a:srgbClr val="002060"/>
                </a:solidFill>
              </a:rPr>
              <a:t>, die hij gedaan had; zij weken daar niet van af,</a:t>
            </a:r>
          </a:p>
          <a:p>
            <a:r>
              <a:rPr lang="nl-NL" sz="2200" dirty="0">
                <a:solidFill>
                  <a:srgbClr val="002060"/>
                </a:solidFill>
              </a:rPr>
              <a:t>23 totdat </a:t>
            </a:r>
            <a:r>
              <a:rPr lang="nl-NL" sz="2200" dirty="0" smtClean="0">
                <a:solidFill>
                  <a:srgbClr val="002060"/>
                </a:solidFill>
              </a:rPr>
              <a:t>YAHWEH </a:t>
            </a:r>
            <a:r>
              <a:rPr lang="nl-NL" sz="2200" dirty="0">
                <a:solidFill>
                  <a:srgbClr val="002060"/>
                </a:solidFill>
              </a:rPr>
              <a:t>Israël van Zijn aangezicht wegdeed, zoals Hij gesproken had door de dienst van al Zijn dienaren, de profeten. Zo werd Israël in ballingschap uit zijn land weggevoerd naar Assyrië, tot op deze dag</a:t>
            </a:r>
            <a:r>
              <a:rPr lang="nl-NL" sz="2200" dirty="0" smtClean="0">
                <a:solidFill>
                  <a:srgbClr val="002060"/>
                </a:solidFill>
              </a:rPr>
              <a:t>.</a:t>
            </a:r>
          </a:p>
          <a:p>
            <a:r>
              <a:rPr lang="nl-NL" sz="2200" dirty="0" smtClean="0">
                <a:solidFill>
                  <a:srgbClr val="002060"/>
                </a:solidFill>
              </a:rPr>
              <a:t>(…)</a:t>
            </a:r>
            <a:endParaRPr lang="nl-NL" sz="2200" dirty="0">
              <a:solidFill>
                <a:srgbClr val="002060"/>
              </a:solidFill>
            </a:endParaRPr>
          </a:p>
        </p:txBody>
      </p:sp>
    </p:spTree>
    <p:extLst>
      <p:ext uri="{BB962C8B-B14F-4D97-AF65-F5344CB8AC3E}">
        <p14:creationId xmlns:p14="http://schemas.microsoft.com/office/powerpoint/2010/main" val="17702912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163330" y="2781010"/>
            <a:ext cx="5647037" cy="1015663"/>
          </a:xfrm>
          <a:prstGeom prst="rect">
            <a:avLst/>
          </a:prstGeom>
          <a:noFill/>
        </p:spPr>
        <p:txBody>
          <a:bodyPr wrap="square" rtlCol="0">
            <a:spAutoFit/>
          </a:bodyPr>
          <a:lstStyle/>
          <a:p>
            <a:r>
              <a:rPr lang="nl-NL"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r>
              <a:rPr lang="nl-NL"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 Samaritanen</a:t>
            </a:r>
            <a:endParaRPr lang="nl-NL"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0213834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77132" y="665947"/>
            <a:ext cx="11291017" cy="5847755"/>
          </a:xfrm>
          <a:prstGeom prst="rect">
            <a:avLst/>
          </a:prstGeom>
        </p:spPr>
        <p:txBody>
          <a:bodyPr wrap="square">
            <a:spAutoFit/>
          </a:bodyPr>
          <a:lstStyle/>
          <a:p>
            <a:r>
              <a:rPr lang="nl-NL" sz="2200" b="1" dirty="0">
                <a:solidFill>
                  <a:srgbClr val="002060"/>
                </a:solidFill>
              </a:rPr>
              <a:t>2</a:t>
            </a:r>
            <a:r>
              <a:rPr lang="nl-NL" sz="2200" b="1" dirty="0" smtClean="0">
                <a:solidFill>
                  <a:srgbClr val="002060"/>
                </a:solidFill>
              </a:rPr>
              <a:t> Koningen 17</a:t>
            </a:r>
          </a:p>
          <a:p>
            <a:endParaRPr lang="nl-NL" sz="2200" b="1" dirty="0" smtClean="0">
              <a:solidFill>
                <a:srgbClr val="002060"/>
              </a:solidFill>
            </a:endParaRPr>
          </a:p>
          <a:p>
            <a:r>
              <a:rPr lang="nl-NL" sz="2200" b="1" dirty="0">
                <a:solidFill>
                  <a:srgbClr val="002060"/>
                </a:solidFill>
              </a:rPr>
              <a:t>De Samaritanen</a:t>
            </a:r>
          </a:p>
          <a:p>
            <a:r>
              <a:rPr lang="nl-NL" sz="2200" dirty="0">
                <a:solidFill>
                  <a:srgbClr val="002060"/>
                </a:solidFill>
              </a:rPr>
              <a:t>24 De koning van Assyrië bracht mensen uit Babel, uit </a:t>
            </a:r>
            <a:r>
              <a:rPr lang="nl-NL" sz="2200" dirty="0" err="1">
                <a:solidFill>
                  <a:srgbClr val="002060"/>
                </a:solidFill>
              </a:rPr>
              <a:t>Chuta</a:t>
            </a:r>
            <a:r>
              <a:rPr lang="nl-NL" sz="2200" dirty="0">
                <a:solidFill>
                  <a:srgbClr val="002060"/>
                </a:solidFill>
              </a:rPr>
              <a:t>, uit </a:t>
            </a:r>
            <a:r>
              <a:rPr lang="nl-NL" sz="2200" dirty="0" err="1">
                <a:solidFill>
                  <a:srgbClr val="002060"/>
                </a:solidFill>
              </a:rPr>
              <a:t>Avva</a:t>
            </a:r>
            <a:r>
              <a:rPr lang="nl-NL" sz="2200" dirty="0">
                <a:solidFill>
                  <a:srgbClr val="002060"/>
                </a:solidFill>
              </a:rPr>
              <a:t>, uit </a:t>
            </a:r>
            <a:r>
              <a:rPr lang="nl-NL" sz="2200" dirty="0" err="1">
                <a:solidFill>
                  <a:srgbClr val="002060"/>
                </a:solidFill>
              </a:rPr>
              <a:t>Hamath</a:t>
            </a:r>
            <a:r>
              <a:rPr lang="nl-NL" sz="2200" dirty="0">
                <a:solidFill>
                  <a:srgbClr val="002060"/>
                </a:solidFill>
              </a:rPr>
              <a:t> en </a:t>
            </a:r>
            <a:r>
              <a:rPr lang="nl-NL" sz="2200" dirty="0" err="1">
                <a:solidFill>
                  <a:srgbClr val="002060"/>
                </a:solidFill>
              </a:rPr>
              <a:t>Sefarvaïm</a:t>
            </a:r>
            <a:r>
              <a:rPr lang="nl-NL" sz="2200" dirty="0">
                <a:solidFill>
                  <a:srgbClr val="002060"/>
                </a:solidFill>
              </a:rPr>
              <a:t>, en liet hen in de steden van Samaria wonen, in plaats van de Israëlieten. Zij namen Samaria in bezit en woonden in zijn steden.</a:t>
            </a:r>
          </a:p>
          <a:p>
            <a:r>
              <a:rPr lang="nl-NL" sz="2200" dirty="0">
                <a:solidFill>
                  <a:srgbClr val="002060"/>
                </a:solidFill>
              </a:rPr>
              <a:t>25 En het gebeurde in de begintijd dat zij daar woonden, dat zij </a:t>
            </a:r>
            <a:r>
              <a:rPr lang="nl-NL" sz="2200" dirty="0" smtClean="0">
                <a:solidFill>
                  <a:srgbClr val="002060"/>
                </a:solidFill>
              </a:rPr>
              <a:t>YAHWEH </a:t>
            </a:r>
            <a:r>
              <a:rPr lang="nl-NL" sz="2200" dirty="0">
                <a:solidFill>
                  <a:srgbClr val="002060"/>
                </a:solidFill>
              </a:rPr>
              <a:t>niet vreesden. Daarom zond </a:t>
            </a:r>
            <a:r>
              <a:rPr lang="nl-NL" sz="2200" dirty="0" smtClean="0">
                <a:solidFill>
                  <a:srgbClr val="002060"/>
                </a:solidFill>
              </a:rPr>
              <a:t>YAHWEH </a:t>
            </a:r>
            <a:r>
              <a:rPr lang="nl-NL" sz="2200" dirty="0">
                <a:solidFill>
                  <a:srgbClr val="002060"/>
                </a:solidFill>
              </a:rPr>
              <a:t>leeuwen onder hen, die enigen van hen doodden.</a:t>
            </a:r>
          </a:p>
          <a:p>
            <a:r>
              <a:rPr lang="nl-NL" sz="2200" dirty="0">
                <a:solidFill>
                  <a:srgbClr val="002060"/>
                </a:solidFill>
              </a:rPr>
              <a:t>26 Daarom zeiden zij tegen de koning van Assyrië: De volken die u liet wegvoeren en in de steden van Samaria hebt laten wonen, kennen de wijze niet waarop de God van het land gediend moet worden; daarom heeft Hij leeuwen onder hen gezonden, en zie, die doden hen, omdat zij de wijze niet kennen waarop de God van het land gediend moet worden.</a:t>
            </a:r>
          </a:p>
          <a:p>
            <a:r>
              <a:rPr lang="nl-NL" sz="2200" dirty="0">
                <a:solidFill>
                  <a:srgbClr val="002060"/>
                </a:solidFill>
              </a:rPr>
              <a:t>27 Toen gebood de koning van Assyrië: Breng een van de priesters die u daarvandaan weggevoerd hebt, daarnaartoe om er te gaan wonen, zodat hij hun de wijze kan leren waarop de God van het land gediend moet worden.</a:t>
            </a:r>
          </a:p>
          <a:p>
            <a:r>
              <a:rPr lang="nl-NL" sz="2200" dirty="0">
                <a:solidFill>
                  <a:srgbClr val="002060"/>
                </a:solidFill>
              </a:rPr>
              <a:t>28 Toen kwam een van de priesters die men uit Samaria weggevoerd had, en deze ging in Bethel wonen. Hij leerde hun hoe zij </a:t>
            </a:r>
            <a:r>
              <a:rPr lang="nl-NL" sz="2200" dirty="0" smtClean="0">
                <a:solidFill>
                  <a:srgbClr val="002060"/>
                </a:solidFill>
              </a:rPr>
              <a:t>YAHWEH </a:t>
            </a:r>
            <a:r>
              <a:rPr lang="nl-NL" sz="2200" dirty="0">
                <a:solidFill>
                  <a:srgbClr val="002060"/>
                </a:solidFill>
              </a:rPr>
              <a:t>moesten vrezen..</a:t>
            </a:r>
          </a:p>
        </p:txBody>
      </p:sp>
    </p:spTree>
    <p:extLst>
      <p:ext uri="{BB962C8B-B14F-4D97-AF65-F5344CB8AC3E}">
        <p14:creationId xmlns:p14="http://schemas.microsoft.com/office/powerpoint/2010/main" val="9388623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2277980" y="347204"/>
            <a:ext cx="7552144" cy="6232831"/>
          </a:xfrm>
          <a:prstGeom prst="rect">
            <a:avLst/>
          </a:prstGeom>
        </p:spPr>
      </p:pic>
    </p:spTree>
    <p:extLst>
      <p:ext uri="{BB962C8B-B14F-4D97-AF65-F5344CB8AC3E}">
        <p14:creationId xmlns:p14="http://schemas.microsoft.com/office/powerpoint/2010/main" val="27166842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855309" y="2830437"/>
            <a:ext cx="3978875" cy="1015663"/>
          </a:xfrm>
          <a:prstGeom prst="rect">
            <a:avLst/>
          </a:prstGeom>
          <a:noFill/>
        </p:spPr>
        <p:txBody>
          <a:bodyPr wrap="square" rtlCol="0">
            <a:spAutoFit/>
          </a:bodyPr>
          <a:lstStyle/>
          <a:p>
            <a:r>
              <a:rPr lang="nl-NL"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Johannes 4</a:t>
            </a:r>
            <a:endParaRPr lang="nl-NL"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7416348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77132" y="665947"/>
            <a:ext cx="11291017" cy="4154984"/>
          </a:xfrm>
          <a:prstGeom prst="rect">
            <a:avLst/>
          </a:prstGeom>
        </p:spPr>
        <p:txBody>
          <a:bodyPr wrap="square">
            <a:spAutoFit/>
          </a:bodyPr>
          <a:lstStyle/>
          <a:p>
            <a:r>
              <a:rPr lang="nl-NL" sz="2200" b="1" dirty="0" smtClean="0">
                <a:solidFill>
                  <a:srgbClr val="002060"/>
                </a:solidFill>
              </a:rPr>
              <a:t>Johannes 4</a:t>
            </a:r>
            <a:br>
              <a:rPr lang="nl-NL" sz="2200" b="1" dirty="0" smtClean="0">
                <a:solidFill>
                  <a:srgbClr val="002060"/>
                </a:solidFill>
              </a:rPr>
            </a:br>
            <a:endParaRPr lang="nl-NL" sz="2200" b="1" dirty="0" smtClean="0">
              <a:solidFill>
                <a:srgbClr val="002060"/>
              </a:solidFill>
            </a:endParaRPr>
          </a:p>
          <a:p>
            <a:r>
              <a:rPr lang="nl-NL" sz="2200" dirty="0">
                <a:solidFill>
                  <a:srgbClr val="002060"/>
                </a:solidFill>
              </a:rPr>
              <a:t>1 Toen nu </a:t>
            </a:r>
            <a:r>
              <a:rPr lang="nl-NL" sz="2200" dirty="0" smtClean="0">
                <a:solidFill>
                  <a:srgbClr val="002060"/>
                </a:solidFill>
              </a:rPr>
              <a:t>de Heer </a:t>
            </a:r>
            <a:r>
              <a:rPr lang="nl-NL" sz="2200" dirty="0" smtClean="0">
                <a:solidFill>
                  <a:srgbClr val="002060"/>
                </a:solidFill>
              </a:rPr>
              <a:t>merkte </a:t>
            </a:r>
            <a:r>
              <a:rPr lang="nl-NL" sz="2200" dirty="0">
                <a:solidFill>
                  <a:srgbClr val="002060"/>
                </a:solidFill>
              </a:rPr>
              <a:t>dat de Farizeeën gehoord hadden dat Jezus meer discipelen maakte en doopte dan Johannes</a:t>
            </a:r>
          </a:p>
          <a:p>
            <a:r>
              <a:rPr lang="nl-NL" sz="2200" dirty="0">
                <a:solidFill>
                  <a:srgbClr val="002060"/>
                </a:solidFill>
              </a:rPr>
              <a:t>2 </a:t>
            </a:r>
            <a:r>
              <a:rPr lang="nl-NL" sz="2200" dirty="0" smtClean="0">
                <a:solidFill>
                  <a:srgbClr val="002060"/>
                </a:solidFill>
              </a:rPr>
              <a:t>(hoewel </a:t>
            </a:r>
            <a:r>
              <a:rPr lang="nl-NL" sz="2200" dirty="0">
                <a:solidFill>
                  <a:srgbClr val="002060"/>
                </a:solidFill>
              </a:rPr>
              <a:t>Jezus Zelf niet doopte, maar Zijn </a:t>
            </a:r>
            <a:r>
              <a:rPr lang="nl-NL" sz="2200" dirty="0" smtClean="0">
                <a:solidFill>
                  <a:srgbClr val="002060"/>
                </a:solidFill>
              </a:rPr>
              <a:t>discipelen)</a:t>
            </a:r>
            <a:endParaRPr lang="nl-NL" sz="2200" dirty="0">
              <a:solidFill>
                <a:srgbClr val="002060"/>
              </a:solidFill>
            </a:endParaRPr>
          </a:p>
          <a:p>
            <a:r>
              <a:rPr lang="nl-NL" sz="2200" dirty="0">
                <a:solidFill>
                  <a:srgbClr val="002060"/>
                </a:solidFill>
              </a:rPr>
              <a:t>3 verliet Hij Judea en vertrok Hij weer naar Galilea.</a:t>
            </a:r>
          </a:p>
          <a:p>
            <a:r>
              <a:rPr lang="nl-NL" sz="2200" dirty="0">
                <a:solidFill>
                  <a:srgbClr val="002060"/>
                </a:solidFill>
              </a:rPr>
              <a:t>4 En Hij moest door Samaria gaan.</a:t>
            </a:r>
          </a:p>
          <a:p>
            <a:r>
              <a:rPr lang="nl-NL" sz="2200" dirty="0">
                <a:solidFill>
                  <a:srgbClr val="002060"/>
                </a:solidFill>
              </a:rPr>
              <a:t>5 Hij kwam dan bij een stad in Samaria, </a:t>
            </a:r>
            <a:r>
              <a:rPr lang="nl-NL" sz="2200" dirty="0" err="1">
                <a:solidFill>
                  <a:srgbClr val="002060"/>
                </a:solidFill>
              </a:rPr>
              <a:t>Sichar</a:t>
            </a:r>
            <a:r>
              <a:rPr lang="nl-NL" sz="2200" dirty="0">
                <a:solidFill>
                  <a:srgbClr val="002060"/>
                </a:solidFill>
              </a:rPr>
              <a:t> genoemd, dicht bij het stuk grond dat Jakob zijn zoon Jozef gegeven had.</a:t>
            </a:r>
          </a:p>
          <a:p>
            <a:r>
              <a:rPr lang="nl-NL" sz="2200" dirty="0">
                <a:solidFill>
                  <a:srgbClr val="002060"/>
                </a:solidFill>
              </a:rPr>
              <a:t>6 En daar was de bron van Jakob. Jezus nu ging, vermoeid van de reis, bij de bron zitten. Het was ongeveer het zesde uur.</a:t>
            </a:r>
          </a:p>
          <a:p>
            <a:r>
              <a:rPr lang="nl-NL" sz="2200" dirty="0">
                <a:solidFill>
                  <a:srgbClr val="002060"/>
                </a:solidFill>
              </a:rPr>
              <a:t>7 Er kwam een vrouw uit Samaria om water te </a:t>
            </a:r>
            <a:r>
              <a:rPr lang="nl-NL" sz="2200" dirty="0" smtClean="0">
                <a:solidFill>
                  <a:srgbClr val="002060"/>
                </a:solidFill>
              </a:rPr>
              <a:t>putten (…)</a:t>
            </a:r>
          </a:p>
        </p:txBody>
      </p:sp>
    </p:spTree>
    <p:extLst>
      <p:ext uri="{BB962C8B-B14F-4D97-AF65-F5344CB8AC3E}">
        <p14:creationId xmlns:p14="http://schemas.microsoft.com/office/powerpoint/2010/main" val="317868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77132" y="665947"/>
            <a:ext cx="11291017" cy="1785104"/>
          </a:xfrm>
          <a:prstGeom prst="rect">
            <a:avLst/>
          </a:prstGeom>
        </p:spPr>
        <p:txBody>
          <a:bodyPr wrap="square">
            <a:spAutoFit/>
          </a:bodyPr>
          <a:lstStyle/>
          <a:p>
            <a:r>
              <a:rPr lang="nl-NL" sz="2200" b="1" dirty="0" smtClean="0">
                <a:solidFill>
                  <a:srgbClr val="002060"/>
                </a:solidFill>
              </a:rPr>
              <a:t>Johannes 4</a:t>
            </a:r>
          </a:p>
          <a:p>
            <a:endParaRPr lang="nl-NL" sz="2200" b="1" dirty="0" smtClean="0">
              <a:solidFill>
                <a:srgbClr val="002060"/>
              </a:solidFill>
            </a:endParaRPr>
          </a:p>
          <a:p>
            <a:r>
              <a:rPr lang="nl-NL" sz="2200" dirty="0">
                <a:solidFill>
                  <a:srgbClr val="002060"/>
                </a:solidFill>
              </a:rPr>
              <a:t>28 De vrouw nu liet haar waterkruik staan en ging weg naar de stad en zei tegen de mensen:</a:t>
            </a:r>
          </a:p>
          <a:p>
            <a:r>
              <a:rPr lang="nl-NL" sz="2200" dirty="0">
                <a:solidFill>
                  <a:srgbClr val="002060"/>
                </a:solidFill>
              </a:rPr>
              <a:t>29 Kom, zie Iemand Die mij alles gezegd heeft wat ik gedaan heb; zou Híj niet de Christus zijn?</a:t>
            </a:r>
          </a:p>
          <a:p>
            <a:r>
              <a:rPr lang="nl-NL" sz="2200" dirty="0">
                <a:solidFill>
                  <a:srgbClr val="002060"/>
                </a:solidFill>
              </a:rPr>
              <a:t>30 Zij dan gingen de stad uit en kwamen naar Hem toe.</a:t>
            </a:r>
            <a:endParaRPr lang="nl-NL" sz="2200" dirty="0" smtClean="0">
              <a:solidFill>
                <a:srgbClr val="002060"/>
              </a:solidFill>
            </a:endParaRPr>
          </a:p>
        </p:txBody>
      </p:sp>
    </p:spTree>
    <p:extLst>
      <p:ext uri="{BB962C8B-B14F-4D97-AF65-F5344CB8AC3E}">
        <p14:creationId xmlns:p14="http://schemas.microsoft.com/office/powerpoint/2010/main" val="234197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77133" y="665947"/>
            <a:ext cx="11152834" cy="3139321"/>
          </a:xfrm>
          <a:prstGeom prst="rect">
            <a:avLst/>
          </a:prstGeom>
        </p:spPr>
        <p:txBody>
          <a:bodyPr wrap="square">
            <a:spAutoFit/>
          </a:bodyPr>
          <a:lstStyle/>
          <a:p>
            <a:r>
              <a:rPr lang="nl-NL" sz="2200" b="1" dirty="0" smtClean="0">
                <a:solidFill>
                  <a:srgbClr val="002060"/>
                </a:solidFill>
              </a:rPr>
              <a:t>Genesis 48</a:t>
            </a:r>
          </a:p>
          <a:p>
            <a:endParaRPr lang="nl-NL" sz="2200" b="1" dirty="0" smtClean="0">
              <a:solidFill>
                <a:srgbClr val="002060"/>
              </a:solidFill>
            </a:endParaRPr>
          </a:p>
          <a:p>
            <a:r>
              <a:rPr lang="nl-NL" sz="2200" b="1" dirty="0">
                <a:solidFill>
                  <a:srgbClr val="002060"/>
                </a:solidFill>
              </a:rPr>
              <a:t>Jakob zegent de zonen van Jozef</a:t>
            </a:r>
          </a:p>
          <a:p>
            <a:r>
              <a:rPr lang="nl-NL" sz="2200" dirty="0">
                <a:solidFill>
                  <a:srgbClr val="002060"/>
                </a:solidFill>
              </a:rPr>
              <a:t>1 Na deze dingen gebeurde het dat men tegen Jozef zei: Zie, uw vader is ziek! Toen nam hij zijn twee zonen, Manasse en Efraïm, met zich mee.</a:t>
            </a:r>
          </a:p>
          <a:p>
            <a:r>
              <a:rPr lang="nl-NL" sz="2200" dirty="0">
                <a:solidFill>
                  <a:srgbClr val="002060"/>
                </a:solidFill>
              </a:rPr>
              <a:t>2 Men vertelde </a:t>
            </a:r>
            <a:r>
              <a:rPr lang="nl-NL" sz="2200" dirty="0">
                <a:solidFill>
                  <a:srgbClr val="002060"/>
                </a:solidFill>
                <a:effectLst>
                  <a:outerShdw blurRad="38100" dist="38100" dir="2700000" algn="tl">
                    <a:srgbClr val="000000">
                      <a:alpha val="43137"/>
                    </a:srgbClr>
                  </a:outerShdw>
                </a:effectLst>
              </a:rPr>
              <a:t>Jakob</a:t>
            </a:r>
            <a:r>
              <a:rPr lang="nl-NL" sz="2200" dirty="0">
                <a:solidFill>
                  <a:srgbClr val="002060"/>
                </a:solidFill>
              </a:rPr>
              <a:t>: Zie, uw zoon Jozef komt naar u toe. </a:t>
            </a:r>
            <a:r>
              <a:rPr lang="nl-NL" sz="2200" dirty="0">
                <a:solidFill>
                  <a:srgbClr val="002060"/>
                </a:solidFill>
                <a:effectLst>
                  <a:outerShdw blurRad="38100" dist="38100" dir="2700000" algn="tl">
                    <a:srgbClr val="000000">
                      <a:alpha val="43137"/>
                    </a:srgbClr>
                  </a:outerShdw>
                </a:effectLst>
              </a:rPr>
              <a:t>Israël</a:t>
            </a:r>
            <a:r>
              <a:rPr lang="nl-NL" sz="2200" dirty="0">
                <a:solidFill>
                  <a:srgbClr val="002060"/>
                </a:solidFill>
              </a:rPr>
              <a:t> verzamelde toen zijn krachten en ging op het bed zitten.</a:t>
            </a:r>
          </a:p>
          <a:p>
            <a:r>
              <a:rPr lang="nl-NL" sz="2200" dirty="0">
                <a:solidFill>
                  <a:srgbClr val="002060"/>
                </a:solidFill>
              </a:rPr>
              <a:t>3 Daarna zei </a:t>
            </a:r>
            <a:r>
              <a:rPr lang="nl-NL" sz="2200" dirty="0">
                <a:solidFill>
                  <a:srgbClr val="002060"/>
                </a:solidFill>
                <a:effectLst>
                  <a:outerShdw blurRad="38100" dist="38100" dir="2700000" algn="tl">
                    <a:srgbClr val="000000">
                      <a:alpha val="43137"/>
                    </a:srgbClr>
                  </a:outerShdw>
                </a:effectLst>
              </a:rPr>
              <a:t>Jakob</a:t>
            </a:r>
            <a:r>
              <a:rPr lang="nl-NL" sz="2200" dirty="0">
                <a:solidFill>
                  <a:srgbClr val="002060"/>
                </a:solidFill>
              </a:rPr>
              <a:t> tegen Jozef: God, de Almachtige, is aan mij verschenen in </a:t>
            </a:r>
            <a:r>
              <a:rPr lang="nl-NL" sz="2200" dirty="0" err="1">
                <a:solidFill>
                  <a:srgbClr val="002060"/>
                </a:solidFill>
              </a:rPr>
              <a:t>Luz</a:t>
            </a:r>
            <a:r>
              <a:rPr lang="nl-NL" sz="2200" dirty="0">
                <a:solidFill>
                  <a:srgbClr val="002060"/>
                </a:solidFill>
              </a:rPr>
              <a:t>, in het land Kanaän, en Hij heeft mij gezegend</a:t>
            </a:r>
            <a:r>
              <a:rPr lang="nl-NL" sz="2200" dirty="0" smtClean="0">
                <a:solidFill>
                  <a:srgbClr val="002060"/>
                </a:solidFill>
              </a:rPr>
              <a:t>.</a:t>
            </a:r>
            <a:endParaRPr lang="nl-NL" sz="2200" dirty="0">
              <a:solidFill>
                <a:srgbClr val="002060"/>
              </a:solidFill>
            </a:endParaRPr>
          </a:p>
        </p:txBody>
      </p:sp>
    </p:spTree>
    <p:extLst>
      <p:ext uri="{BB962C8B-B14F-4D97-AF65-F5344CB8AC3E}">
        <p14:creationId xmlns:p14="http://schemas.microsoft.com/office/powerpoint/2010/main" val="3925023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77132" y="665947"/>
            <a:ext cx="11291017" cy="2462213"/>
          </a:xfrm>
          <a:prstGeom prst="rect">
            <a:avLst/>
          </a:prstGeom>
        </p:spPr>
        <p:txBody>
          <a:bodyPr wrap="square">
            <a:spAutoFit/>
          </a:bodyPr>
          <a:lstStyle/>
          <a:p>
            <a:r>
              <a:rPr lang="nl-NL" sz="2200" b="1" dirty="0" smtClean="0">
                <a:solidFill>
                  <a:srgbClr val="002060"/>
                </a:solidFill>
              </a:rPr>
              <a:t>Johannes 4</a:t>
            </a:r>
          </a:p>
          <a:p>
            <a:endParaRPr lang="nl-NL" sz="2200" b="1" dirty="0" smtClean="0">
              <a:solidFill>
                <a:srgbClr val="002060"/>
              </a:solidFill>
            </a:endParaRPr>
          </a:p>
          <a:p>
            <a:r>
              <a:rPr lang="nl-NL" sz="2200" dirty="0" smtClean="0">
                <a:solidFill>
                  <a:srgbClr val="002060"/>
                </a:solidFill>
              </a:rPr>
              <a:t>(…)</a:t>
            </a:r>
          </a:p>
          <a:p>
            <a:r>
              <a:rPr lang="nl-NL" sz="2200" dirty="0">
                <a:solidFill>
                  <a:srgbClr val="002060"/>
                </a:solidFill>
              </a:rPr>
              <a:t>39 En velen van de Samaritanen uit die stad geloofden in Hem om het woord van de vrouw, die getuigde: Hij heeft alles tegen mij gezegd wat ik gedaan heb.</a:t>
            </a:r>
          </a:p>
          <a:p>
            <a:r>
              <a:rPr lang="nl-NL" sz="2200" dirty="0">
                <a:solidFill>
                  <a:srgbClr val="002060"/>
                </a:solidFill>
              </a:rPr>
              <a:t>40 Toen dan de Samaritanen bij Hem gekomen waren, vroegen zij Hem bij hen te blijven, en Hij bleef daar twee dagen</a:t>
            </a:r>
            <a:r>
              <a:rPr lang="nl-NL" sz="2200" dirty="0" smtClean="0">
                <a:solidFill>
                  <a:srgbClr val="002060"/>
                </a:solidFill>
              </a:rPr>
              <a:t>.</a:t>
            </a:r>
            <a:endParaRPr lang="nl-NL" sz="2200" dirty="0">
              <a:solidFill>
                <a:srgbClr val="002060"/>
              </a:solidFill>
            </a:endParaRPr>
          </a:p>
        </p:txBody>
      </p:sp>
    </p:spTree>
    <p:extLst>
      <p:ext uri="{BB962C8B-B14F-4D97-AF65-F5344CB8AC3E}">
        <p14:creationId xmlns:p14="http://schemas.microsoft.com/office/powerpoint/2010/main" val="414243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77132" y="665947"/>
            <a:ext cx="11291017" cy="2462213"/>
          </a:xfrm>
          <a:prstGeom prst="rect">
            <a:avLst/>
          </a:prstGeom>
        </p:spPr>
        <p:txBody>
          <a:bodyPr wrap="square">
            <a:spAutoFit/>
          </a:bodyPr>
          <a:lstStyle/>
          <a:p>
            <a:r>
              <a:rPr lang="nl-NL" sz="2200" b="1" dirty="0" smtClean="0">
                <a:solidFill>
                  <a:srgbClr val="002060"/>
                </a:solidFill>
              </a:rPr>
              <a:t>Johannes 4</a:t>
            </a:r>
          </a:p>
          <a:p>
            <a:endParaRPr lang="nl-NL" sz="2200" dirty="0" smtClean="0">
              <a:solidFill>
                <a:srgbClr val="002060"/>
              </a:solidFill>
            </a:endParaRPr>
          </a:p>
          <a:p>
            <a:r>
              <a:rPr lang="nl-NL" sz="2200" dirty="0" smtClean="0">
                <a:solidFill>
                  <a:srgbClr val="002060"/>
                </a:solidFill>
              </a:rPr>
              <a:t>41 </a:t>
            </a:r>
            <a:r>
              <a:rPr lang="nl-NL" sz="2200" dirty="0">
                <a:solidFill>
                  <a:srgbClr val="002060"/>
                </a:solidFill>
              </a:rPr>
              <a:t>En </a:t>
            </a:r>
            <a:r>
              <a:rPr lang="nl-NL" sz="2200" dirty="0" smtClean="0">
                <a:solidFill>
                  <a:srgbClr val="002060"/>
                </a:solidFill>
              </a:rPr>
              <a:t>veel </a:t>
            </a:r>
            <a:r>
              <a:rPr lang="nl-NL" sz="2200" dirty="0">
                <a:solidFill>
                  <a:srgbClr val="002060"/>
                </a:solidFill>
              </a:rPr>
              <a:t>meer </a:t>
            </a:r>
            <a:r>
              <a:rPr lang="nl-NL" sz="2200" dirty="0" smtClean="0">
                <a:solidFill>
                  <a:srgbClr val="002060"/>
                </a:solidFill>
              </a:rPr>
              <a:t>geloofden, </a:t>
            </a:r>
            <a:r>
              <a:rPr lang="nl-NL" sz="2200" dirty="0">
                <a:solidFill>
                  <a:srgbClr val="002060"/>
                </a:solidFill>
              </a:rPr>
              <a:t>vanwege Zijn woord,</a:t>
            </a:r>
          </a:p>
          <a:p>
            <a:r>
              <a:rPr lang="nl-NL" sz="2200" dirty="0">
                <a:solidFill>
                  <a:srgbClr val="002060"/>
                </a:solidFill>
              </a:rPr>
              <a:t>42 en zij zeiden tegen de vrouw: Wij geloven niet meer om wat u zegt, </a:t>
            </a:r>
            <a:endParaRPr lang="nl-NL" sz="2200" dirty="0" smtClean="0">
              <a:solidFill>
                <a:srgbClr val="002060"/>
              </a:solidFill>
            </a:endParaRPr>
          </a:p>
          <a:p>
            <a:r>
              <a:rPr lang="nl-NL" sz="2200" dirty="0" smtClean="0">
                <a:solidFill>
                  <a:srgbClr val="002060"/>
                </a:solidFill>
              </a:rPr>
              <a:t>want </a:t>
            </a:r>
            <a:r>
              <a:rPr lang="nl-NL" sz="2200" dirty="0">
                <a:solidFill>
                  <a:srgbClr val="002060"/>
                </a:solidFill>
              </a:rPr>
              <a:t>wijzelf hebben Hem gehoord en weten </a:t>
            </a:r>
            <a:endParaRPr lang="nl-NL" sz="2200" dirty="0" smtClean="0">
              <a:solidFill>
                <a:srgbClr val="002060"/>
              </a:solidFill>
            </a:endParaRPr>
          </a:p>
          <a:p>
            <a:r>
              <a:rPr lang="nl-NL" sz="2200" dirty="0" smtClean="0">
                <a:solidFill>
                  <a:srgbClr val="002060"/>
                </a:solidFill>
              </a:rPr>
              <a:t>dat </a:t>
            </a:r>
            <a:r>
              <a:rPr lang="nl-NL" sz="2200" dirty="0">
                <a:solidFill>
                  <a:srgbClr val="002060"/>
                </a:solidFill>
              </a:rPr>
              <a:t>Híj werkelijk de </a:t>
            </a:r>
            <a:r>
              <a:rPr lang="nl-NL" sz="2200" dirty="0" smtClean="0">
                <a:solidFill>
                  <a:srgbClr val="002060"/>
                </a:solidFill>
              </a:rPr>
              <a:t>Redder </a:t>
            </a:r>
            <a:r>
              <a:rPr lang="nl-NL" sz="2200" dirty="0">
                <a:solidFill>
                  <a:srgbClr val="002060"/>
                </a:solidFill>
              </a:rPr>
              <a:t>van de wereld is, de Christus.</a:t>
            </a:r>
          </a:p>
          <a:p>
            <a:r>
              <a:rPr lang="nl-NL" sz="2200" dirty="0" smtClean="0">
                <a:solidFill>
                  <a:srgbClr val="002060"/>
                </a:solidFill>
              </a:rPr>
              <a:t>43 </a:t>
            </a:r>
            <a:r>
              <a:rPr lang="nl-NL" sz="2200" dirty="0">
                <a:solidFill>
                  <a:srgbClr val="002060"/>
                </a:solidFill>
              </a:rPr>
              <a:t>En na die twee dagen vertrok Hij vandaar en ging naar </a:t>
            </a:r>
            <a:r>
              <a:rPr lang="nl-NL" sz="2200" dirty="0" smtClean="0">
                <a:solidFill>
                  <a:srgbClr val="002060"/>
                </a:solidFill>
              </a:rPr>
              <a:t>Galilea (…)</a:t>
            </a:r>
          </a:p>
        </p:txBody>
      </p:sp>
    </p:spTree>
    <p:extLst>
      <p:ext uri="{BB962C8B-B14F-4D97-AF65-F5344CB8AC3E}">
        <p14:creationId xmlns:p14="http://schemas.microsoft.com/office/powerpoint/2010/main" val="131686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386650" y="2842794"/>
            <a:ext cx="3978875" cy="1015663"/>
          </a:xfrm>
          <a:prstGeom prst="rect">
            <a:avLst/>
          </a:prstGeom>
          <a:noFill/>
        </p:spPr>
        <p:txBody>
          <a:bodyPr wrap="square" rtlCol="0">
            <a:spAutoFit/>
          </a:bodyPr>
          <a:lstStyle/>
          <a:p>
            <a:r>
              <a:rPr lang="nl-NL"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Lukas 10</a:t>
            </a:r>
            <a:endParaRPr lang="nl-NL"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9141262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77132" y="665947"/>
            <a:ext cx="11291017" cy="3477875"/>
          </a:xfrm>
          <a:prstGeom prst="rect">
            <a:avLst/>
          </a:prstGeom>
        </p:spPr>
        <p:txBody>
          <a:bodyPr wrap="square">
            <a:spAutoFit/>
          </a:bodyPr>
          <a:lstStyle/>
          <a:p>
            <a:r>
              <a:rPr lang="nl-NL" sz="2200" b="1" dirty="0" smtClean="0">
                <a:solidFill>
                  <a:srgbClr val="002060"/>
                </a:solidFill>
              </a:rPr>
              <a:t>Lukas 10</a:t>
            </a:r>
          </a:p>
          <a:p>
            <a:endParaRPr lang="nl-NL" sz="2200" dirty="0" smtClean="0">
              <a:solidFill>
                <a:srgbClr val="002060"/>
              </a:solidFill>
            </a:endParaRPr>
          </a:p>
          <a:p>
            <a:r>
              <a:rPr lang="nl-NL" sz="2200" dirty="0">
                <a:solidFill>
                  <a:srgbClr val="002060"/>
                </a:solidFill>
              </a:rPr>
              <a:t>30 (...) en Hij zei: Een zeker mens daalde af van Jeruzalem naar Jericho, en hij belandt tussen rovers, en zij kleden hem uit, en zij geven hem slagen, en zij gingen weg, en zij laten hem halfdood achter.</a:t>
            </a:r>
          </a:p>
          <a:p>
            <a:r>
              <a:rPr lang="nl-NL" sz="2200" dirty="0">
                <a:solidFill>
                  <a:srgbClr val="002060"/>
                </a:solidFill>
              </a:rPr>
              <a:t>31 Toevallig daalde een zekere priester af op die weg; en hij </a:t>
            </a:r>
            <a:r>
              <a:rPr lang="nl-NL" sz="2200" dirty="0" smtClean="0">
                <a:solidFill>
                  <a:srgbClr val="002060"/>
                </a:solidFill>
              </a:rPr>
              <a:t>ziet hem, </a:t>
            </a:r>
            <a:r>
              <a:rPr lang="nl-NL" sz="2200" dirty="0">
                <a:solidFill>
                  <a:srgbClr val="002060"/>
                </a:solidFill>
              </a:rPr>
              <a:t>en hij ging aan de overkant voorbij.</a:t>
            </a:r>
          </a:p>
          <a:p>
            <a:r>
              <a:rPr lang="nl-NL" sz="2200" dirty="0">
                <a:solidFill>
                  <a:srgbClr val="002060"/>
                </a:solidFill>
              </a:rPr>
              <a:t>32 En zo komt ook een Leviet langs die plaats, en hij </a:t>
            </a:r>
            <a:r>
              <a:rPr lang="nl-NL" sz="2200" dirty="0" smtClean="0">
                <a:solidFill>
                  <a:srgbClr val="002060"/>
                </a:solidFill>
              </a:rPr>
              <a:t>ziet hem, </a:t>
            </a:r>
            <a:r>
              <a:rPr lang="nl-NL" sz="2200" dirty="0">
                <a:solidFill>
                  <a:srgbClr val="002060"/>
                </a:solidFill>
              </a:rPr>
              <a:t>en hij ging aan de overkant voorbij.</a:t>
            </a:r>
          </a:p>
          <a:p>
            <a:r>
              <a:rPr lang="nl-NL" sz="2200" dirty="0">
                <a:solidFill>
                  <a:srgbClr val="002060"/>
                </a:solidFill>
              </a:rPr>
              <a:t>33 Een zekere Samaritaan, die onderweg was, kwam in zijn nabijheid, en hij ziet hem, en hij wordt met ontferming bewogen.</a:t>
            </a:r>
            <a:endParaRPr lang="nl-NL" sz="2200" dirty="0" smtClean="0">
              <a:solidFill>
                <a:srgbClr val="002060"/>
              </a:solidFill>
            </a:endParaRPr>
          </a:p>
        </p:txBody>
      </p:sp>
    </p:spTree>
    <p:extLst>
      <p:ext uri="{BB962C8B-B14F-4D97-AF65-F5344CB8AC3E}">
        <p14:creationId xmlns:p14="http://schemas.microsoft.com/office/powerpoint/2010/main" val="361782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855309" y="2830437"/>
            <a:ext cx="3978875" cy="1015663"/>
          </a:xfrm>
          <a:prstGeom prst="rect">
            <a:avLst/>
          </a:prstGeom>
          <a:noFill/>
        </p:spPr>
        <p:txBody>
          <a:bodyPr wrap="square" rtlCol="0">
            <a:spAutoFit/>
          </a:bodyPr>
          <a:lstStyle/>
          <a:p>
            <a:r>
              <a:rPr lang="nl-NL"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Johannes 8</a:t>
            </a:r>
            <a:endParaRPr lang="nl-NL"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3520159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77132" y="665947"/>
            <a:ext cx="11291017" cy="2123658"/>
          </a:xfrm>
          <a:prstGeom prst="rect">
            <a:avLst/>
          </a:prstGeom>
        </p:spPr>
        <p:txBody>
          <a:bodyPr wrap="square">
            <a:spAutoFit/>
          </a:bodyPr>
          <a:lstStyle/>
          <a:p>
            <a:r>
              <a:rPr lang="nl-NL" sz="2200" b="1" dirty="0" smtClean="0">
                <a:solidFill>
                  <a:srgbClr val="002060"/>
                </a:solidFill>
              </a:rPr>
              <a:t>Johannes 8</a:t>
            </a:r>
          </a:p>
          <a:p>
            <a:endParaRPr lang="nl-NL" sz="2200" dirty="0" smtClean="0">
              <a:solidFill>
                <a:srgbClr val="002060"/>
              </a:solidFill>
            </a:endParaRPr>
          </a:p>
          <a:p>
            <a:r>
              <a:rPr lang="nl-NL" sz="2200" dirty="0">
                <a:solidFill>
                  <a:srgbClr val="002060"/>
                </a:solidFill>
              </a:rPr>
              <a:t>48 De Joden antwoordden, en zij zeggen tegen Hem: Zeggen wij niet het niet goed, dat jij een Samaritaan bent, en dat jij een demon hebt?</a:t>
            </a:r>
          </a:p>
          <a:p>
            <a:r>
              <a:rPr lang="nl-NL" sz="2200" dirty="0" smtClean="0">
                <a:solidFill>
                  <a:srgbClr val="002060"/>
                </a:solidFill>
              </a:rPr>
              <a:t>49 Jezus </a:t>
            </a:r>
            <a:r>
              <a:rPr lang="nl-NL" sz="2200" dirty="0">
                <a:solidFill>
                  <a:srgbClr val="002060"/>
                </a:solidFill>
              </a:rPr>
              <a:t>antwoordde, en Hij zei: Ik heb niet een demon, maar Ik eer mijn Vader, en jullie onteren Mij.</a:t>
            </a:r>
          </a:p>
        </p:txBody>
      </p:sp>
    </p:spTree>
    <p:extLst>
      <p:ext uri="{BB962C8B-B14F-4D97-AF65-F5344CB8AC3E}">
        <p14:creationId xmlns:p14="http://schemas.microsoft.com/office/powerpoint/2010/main" val="162202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534931" y="2904577"/>
            <a:ext cx="3978875" cy="1015663"/>
          </a:xfrm>
          <a:prstGeom prst="rect">
            <a:avLst/>
          </a:prstGeom>
          <a:noFill/>
        </p:spPr>
        <p:txBody>
          <a:bodyPr wrap="square" rtlCol="0">
            <a:spAutoFit/>
          </a:bodyPr>
          <a:lstStyle/>
          <a:p>
            <a:r>
              <a:rPr lang="nl-NL"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Lukas 17</a:t>
            </a:r>
            <a:endParaRPr lang="nl-NL"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1663251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77132" y="665947"/>
            <a:ext cx="11291017" cy="4154984"/>
          </a:xfrm>
          <a:prstGeom prst="rect">
            <a:avLst/>
          </a:prstGeom>
        </p:spPr>
        <p:txBody>
          <a:bodyPr wrap="square">
            <a:spAutoFit/>
          </a:bodyPr>
          <a:lstStyle/>
          <a:p>
            <a:r>
              <a:rPr lang="nl-NL" sz="2200" b="1" dirty="0" smtClean="0">
                <a:solidFill>
                  <a:srgbClr val="002060"/>
                </a:solidFill>
              </a:rPr>
              <a:t>Lukas 17</a:t>
            </a:r>
          </a:p>
          <a:p>
            <a:endParaRPr lang="nl-NL" sz="2200" dirty="0" smtClean="0">
              <a:solidFill>
                <a:srgbClr val="002060"/>
              </a:solidFill>
            </a:endParaRPr>
          </a:p>
          <a:p>
            <a:r>
              <a:rPr lang="nl-NL" sz="2200" dirty="0">
                <a:solidFill>
                  <a:srgbClr val="002060"/>
                </a:solidFill>
              </a:rPr>
              <a:t>12 En Hij komt een zeker dorp binnen, en tien melaatse mannen gaan Hem tegemoet, </a:t>
            </a:r>
            <a:endParaRPr lang="nl-NL" sz="2200" dirty="0" smtClean="0">
              <a:solidFill>
                <a:srgbClr val="002060"/>
              </a:solidFill>
            </a:endParaRPr>
          </a:p>
          <a:p>
            <a:r>
              <a:rPr lang="nl-NL" sz="2200" dirty="0" smtClean="0">
                <a:solidFill>
                  <a:srgbClr val="002060"/>
                </a:solidFill>
              </a:rPr>
              <a:t>en </a:t>
            </a:r>
            <a:r>
              <a:rPr lang="nl-NL" sz="2200" dirty="0">
                <a:solidFill>
                  <a:srgbClr val="002060"/>
                </a:solidFill>
              </a:rPr>
              <a:t>zij blijven van verre staan.</a:t>
            </a:r>
          </a:p>
          <a:p>
            <a:r>
              <a:rPr lang="nl-NL" sz="2200" dirty="0">
                <a:solidFill>
                  <a:srgbClr val="002060"/>
                </a:solidFill>
              </a:rPr>
              <a:t>13 En zij heffen hun stem op, en zij zeggen: Jezus, Meester, ontferm je over ons!</a:t>
            </a:r>
          </a:p>
          <a:p>
            <a:r>
              <a:rPr lang="nl-NL" sz="2200" dirty="0">
                <a:solidFill>
                  <a:srgbClr val="002060"/>
                </a:solidFill>
              </a:rPr>
              <a:t>14 En Hij </a:t>
            </a:r>
            <a:r>
              <a:rPr lang="nl-NL" sz="2200" dirty="0" smtClean="0">
                <a:solidFill>
                  <a:srgbClr val="002060"/>
                </a:solidFill>
              </a:rPr>
              <a:t>ziet hen, </a:t>
            </a:r>
            <a:r>
              <a:rPr lang="nl-NL" sz="2200" dirty="0">
                <a:solidFill>
                  <a:srgbClr val="002060"/>
                </a:solidFill>
              </a:rPr>
              <a:t>en Hij zei tegen hen: Ga heen, laat jezelf aan de priesters zien. </a:t>
            </a:r>
            <a:endParaRPr lang="nl-NL" sz="2200" dirty="0" smtClean="0">
              <a:solidFill>
                <a:srgbClr val="002060"/>
              </a:solidFill>
            </a:endParaRPr>
          </a:p>
          <a:p>
            <a:r>
              <a:rPr lang="nl-NL" sz="2200" dirty="0" smtClean="0">
                <a:solidFill>
                  <a:srgbClr val="002060"/>
                </a:solidFill>
              </a:rPr>
              <a:t>En </a:t>
            </a:r>
            <a:r>
              <a:rPr lang="nl-NL" sz="2200" dirty="0">
                <a:solidFill>
                  <a:srgbClr val="002060"/>
                </a:solidFill>
              </a:rPr>
              <a:t>het gebeurde, in hun heengaan, dat zij gereinigd worden.</a:t>
            </a:r>
          </a:p>
          <a:p>
            <a:r>
              <a:rPr lang="nl-NL" sz="2200" dirty="0">
                <a:solidFill>
                  <a:srgbClr val="002060"/>
                </a:solidFill>
              </a:rPr>
              <a:t>15 En één van </a:t>
            </a:r>
            <a:r>
              <a:rPr lang="nl-NL" sz="2200" dirty="0" smtClean="0">
                <a:solidFill>
                  <a:srgbClr val="002060"/>
                </a:solidFill>
              </a:rPr>
              <a:t>hen, ziende dat hij genezen was, keert </a:t>
            </a:r>
            <a:r>
              <a:rPr lang="nl-NL" sz="2200" dirty="0">
                <a:solidFill>
                  <a:srgbClr val="002060"/>
                </a:solidFill>
              </a:rPr>
              <a:t>terug, </a:t>
            </a:r>
            <a:endParaRPr lang="nl-NL" sz="2200" dirty="0" smtClean="0">
              <a:solidFill>
                <a:srgbClr val="002060"/>
              </a:solidFill>
            </a:endParaRPr>
          </a:p>
          <a:p>
            <a:r>
              <a:rPr lang="nl-NL" sz="2200" dirty="0" smtClean="0">
                <a:solidFill>
                  <a:srgbClr val="002060"/>
                </a:solidFill>
              </a:rPr>
              <a:t>en </a:t>
            </a:r>
            <a:r>
              <a:rPr lang="nl-NL" sz="2200" dirty="0">
                <a:solidFill>
                  <a:srgbClr val="002060"/>
                </a:solidFill>
              </a:rPr>
              <a:t>hij verheerlijkt God met luide stem.</a:t>
            </a:r>
          </a:p>
          <a:p>
            <a:r>
              <a:rPr lang="nl-NL" sz="2200" dirty="0">
                <a:solidFill>
                  <a:srgbClr val="002060"/>
                </a:solidFill>
              </a:rPr>
              <a:t>16 En hij valt op zijn aangezicht voor zijn voeten, en hij bedankt Hem. </a:t>
            </a:r>
            <a:endParaRPr lang="nl-NL" sz="2200" dirty="0" smtClean="0">
              <a:solidFill>
                <a:srgbClr val="002060"/>
              </a:solidFill>
            </a:endParaRPr>
          </a:p>
          <a:p>
            <a:r>
              <a:rPr lang="nl-NL" sz="2200" dirty="0" smtClean="0">
                <a:solidFill>
                  <a:srgbClr val="002060"/>
                </a:solidFill>
              </a:rPr>
              <a:t>En </a:t>
            </a:r>
            <a:r>
              <a:rPr lang="nl-NL" sz="2200" dirty="0">
                <a:solidFill>
                  <a:srgbClr val="002060"/>
                </a:solidFill>
              </a:rPr>
              <a:t>hij was een Samaritaan. </a:t>
            </a:r>
          </a:p>
          <a:p>
            <a:endParaRPr lang="nl-NL" sz="2200" dirty="0">
              <a:solidFill>
                <a:srgbClr val="002060"/>
              </a:solidFill>
            </a:endParaRPr>
          </a:p>
        </p:txBody>
      </p:sp>
    </p:spTree>
    <p:extLst>
      <p:ext uri="{BB962C8B-B14F-4D97-AF65-F5344CB8AC3E}">
        <p14:creationId xmlns:p14="http://schemas.microsoft.com/office/powerpoint/2010/main" val="225778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77132" y="665947"/>
            <a:ext cx="11291017" cy="5509200"/>
          </a:xfrm>
          <a:prstGeom prst="rect">
            <a:avLst/>
          </a:prstGeom>
        </p:spPr>
        <p:txBody>
          <a:bodyPr wrap="square">
            <a:spAutoFit/>
          </a:bodyPr>
          <a:lstStyle/>
          <a:p>
            <a:r>
              <a:rPr lang="nl-NL" sz="2200" b="1" dirty="0" smtClean="0">
                <a:solidFill>
                  <a:srgbClr val="002060"/>
                </a:solidFill>
              </a:rPr>
              <a:t>Lukas 17</a:t>
            </a:r>
          </a:p>
          <a:p>
            <a:endParaRPr lang="nl-NL" sz="2200" dirty="0" smtClean="0">
              <a:solidFill>
                <a:srgbClr val="002060"/>
              </a:solidFill>
            </a:endParaRPr>
          </a:p>
          <a:p>
            <a:r>
              <a:rPr lang="nl-NL" sz="2200" dirty="0">
                <a:solidFill>
                  <a:schemeClr val="bg1">
                    <a:lumMod val="65000"/>
                  </a:schemeClr>
                </a:solidFill>
              </a:rPr>
              <a:t>12 En Hij komt een zeker dorp binnen, en tien melaatse mannen gaan Hem tegemoet, </a:t>
            </a:r>
            <a:endParaRPr lang="nl-NL" sz="2200" dirty="0" smtClean="0">
              <a:solidFill>
                <a:schemeClr val="bg1">
                  <a:lumMod val="65000"/>
                </a:schemeClr>
              </a:solidFill>
            </a:endParaRPr>
          </a:p>
          <a:p>
            <a:r>
              <a:rPr lang="nl-NL" sz="2200" dirty="0" smtClean="0">
                <a:solidFill>
                  <a:schemeClr val="bg1">
                    <a:lumMod val="65000"/>
                  </a:schemeClr>
                </a:solidFill>
              </a:rPr>
              <a:t>en </a:t>
            </a:r>
            <a:r>
              <a:rPr lang="nl-NL" sz="2200" dirty="0">
                <a:solidFill>
                  <a:schemeClr val="bg1">
                    <a:lumMod val="65000"/>
                  </a:schemeClr>
                </a:solidFill>
              </a:rPr>
              <a:t>zij blijven van verre staan.</a:t>
            </a:r>
          </a:p>
          <a:p>
            <a:r>
              <a:rPr lang="nl-NL" sz="2200" dirty="0">
                <a:solidFill>
                  <a:schemeClr val="bg1">
                    <a:lumMod val="65000"/>
                  </a:schemeClr>
                </a:solidFill>
              </a:rPr>
              <a:t>13 En zij heffen hun stem op, en zij zeggen: Jezus, Meester, ontferm je over ons!</a:t>
            </a:r>
          </a:p>
          <a:p>
            <a:r>
              <a:rPr lang="nl-NL" sz="2200" dirty="0">
                <a:solidFill>
                  <a:schemeClr val="bg1">
                    <a:lumMod val="65000"/>
                  </a:schemeClr>
                </a:solidFill>
              </a:rPr>
              <a:t>14 En Hij </a:t>
            </a:r>
            <a:r>
              <a:rPr lang="nl-NL" sz="2200" dirty="0" smtClean="0">
                <a:solidFill>
                  <a:schemeClr val="bg1">
                    <a:lumMod val="65000"/>
                  </a:schemeClr>
                </a:solidFill>
              </a:rPr>
              <a:t>ziet hen, </a:t>
            </a:r>
            <a:r>
              <a:rPr lang="nl-NL" sz="2200" dirty="0">
                <a:solidFill>
                  <a:schemeClr val="bg1">
                    <a:lumMod val="65000"/>
                  </a:schemeClr>
                </a:solidFill>
              </a:rPr>
              <a:t>en Hij zei tegen hen: Ga heen, laat jezelf aan de priesters zien. </a:t>
            </a:r>
            <a:endParaRPr lang="nl-NL" sz="2200" dirty="0" smtClean="0">
              <a:solidFill>
                <a:schemeClr val="bg1">
                  <a:lumMod val="65000"/>
                </a:schemeClr>
              </a:solidFill>
            </a:endParaRPr>
          </a:p>
          <a:p>
            <a:r>
              <a:rPr lang="nl-NL" sz="2200" dirty="0" smtClean="0">
                <a:solidFill>
                  <a:schemeClr val="bg1">
                    <a:lumMod val="65000"/>
                  </a:schemeClr>
                </a:solidFill>
              </a:rPr>
              <a:t>En </a:t>
            </a:r>
            <a:r>
              <a:rPr lang="nl-NL" sz="2200" dirty="0">
                <a:solidFill>
                  <a:schemeClr val="bg1">
                    <a:lumMod val="65000"/>
                  </a:schemeClr>
                </a:solidFill>
              </a:rPr>
              <a:t>het gebeurde, in hun heengaan, dat zij gereinigd worden.</a:t>
            </a:r>
          </a:p>
          <a:p>
            <a:r>
              <a:rPr lang="nl-NL" sz="2200" dirty="0">
                <a:solidFill>
                  <a:schemeClr val="bg1">
                    <a:lumMod val="65000"/>
                  </a:schemeClr>
                </a:solidFill>
              </a:rPr>
              <a:t>15 En één van </a:t>
            </a:r>
            <a:r>
              <a:rPr lang="nl-NL" sz="2200" dirty="0" smtClean="0">
                <a:solidFill>
                  <a:schemeClr val="bg1">
                    <a:lumMod val="65000"/>
                  </a:schemeClr>
                </a:solidFill>
              </a:rPr>
              <a:t>hen, ziende dat hij genezen was, keert </a:t>
            </a:r>
            <a:r>
              <a:rPr lang="nl-NL" sz="2200" dirty="0">
                <a:solidFill>
                  <a:schemeClr val="bg1">
                    <a:lumMod val="65000"/>
                  </a:schemeClr>
                </a:solidFill>
              </a:rPr>
              <a:t>terug, </a:t>
            </a:r>
            <a:endParaRPr lang="nl-NL" sz="2200" dirty="0" smtClean="0">
              <a:solidFill>
                <a:schemeClr val="bg1">
                  <a:lumMod val="65000"/>
                </a:schemeClr>
              </a:solidFill>
            </a:endParaRPr>
          </a:p>
          <a:p>
            <a:r>
              <a:rPr lang="nl-NL" sz="2200" dirty="0" smtClean="0">
                <a:solidFill>
                  <a:schemeClr val="bg1">
                    <a:lumMod val="65000"/>
                  </a:schemeClr>
                </a:solidFill>
              </a:rPr>
              <a:t>en </a:t>
            </a:r>
            <a:r>
              <a:rPr lang="nl-NL" sz="2200" dirty="0">
                <a:solidFill>
                  <a:schemeClr val="bg1">
                    <a:lumMod val="65000"/>
                  </a:schemeClr>
                </a:solidFill>
              </a:rPr>
              <a:t>hij verheerlijkt God met luide stem.</a:t>
            </a:r>
          </a:p>
          <a:p>
            <a:r>
              <a:rPr lang="nl-NL" sz="2200" dirty="0">
                <a:solidFill>
                  <a:schemeClr val="bg1">
                    <a:lumMod val="65000"/>
                  </a:schemeClr>
                </a:solidFill>
              </a:rPr>
              <a:t>16 En hij valt op zijn aangezicht voor zijn voeten, en hij bedankt Hem. </a:t>
            </a:r>
            <a:endParaRPr lang="nl-NL" sz="2200" dirty="0" smtClean="0">
              <a:solidFill>
                <a:schemeClr val="bg1">
                  <a:lumMod val="65000"/>
                </a:schemeClr>
              </a:solidFill>
            </a:endParaRPr>
          </a:p>
          <a:p>
            <a:r>
              <a:rPr lang="nl-NL" sz="2200" dirty="0" smtClean="0">
                <a:solidFill>
                  <a:schemeClr val="bg1">
                    <a:lumMod val="65000"/>
                  </a:schemeClr>
                </a:solidFill>
              </a:rPr>
              <a:t>En </a:t>
            </a:r>
            <a:r>
              <a:rPr lang="nl-NL" sz="2200" dirty="0">
                <a:solidFill>
                  <a:schemeClr val="bg1">
                    <a:lumMod val="65000"/>
                  </a:schemeClr>
                </a:solidFill>
              </a:rPr>
              <a:t>hij was een Samaritaan. </a:t>
            </a:r>
            <a:endParaRPr lang="nl-NL" sz="2200" dirty="0" smtClean="0">
              <a:solidFill>
                <a:schemeClr val="bg1">
                  <a:lumMod val="65000"/>
                </a:schemeClr>
              </a:solidFill>
            </a:endParaRPr>
          </a:p>
          <a:p>
            <a:r>
              <a:rPr lang="nl-NL" sz="2200" dirty="0" smtClean="0">
                <a:solidFill>
                  <a:schemeClr val="bg1">
                    <a:lumMod val="65000"/>
                  </a:schemeClr>
                </a:solidFill>
              </a:rPr>
              <a:t>(…)</a:t>
            </a:r>
          </a:p>
          <a:p>
            <a:r>
              <a:rPr lang="nl-NL" sz="2200" dirty="0">
                <a:solidFill>
                  <a:srgbClr val="002060"/>
                </a:solidFill>
              </a:rPr>
              <a:t>20 En toen Hem door de Farizeeën gevraagd werd, wanneer het Koninkrijk van God zou komen, antwoordde Hij hun en zei: Het Koninkrijk van God komt niet op waarneembare wijze.</a:t>
            </a:r>
          </a:p>
          <a:p>
            <a:r>
              <a:rPr lang="nl-NL" sz="2200" dirty="0">
                <a:solidFill>
                  <a:srgbClr val="002060"/>
                </a:solidFill>
              </a:rPr>
              <a:t>21 En men zal niet zeggen: Zie hier of zie daar, want, zie, het Koninkrijk van God is binnen in u.</a:t>
            </a:r>
          </a:p>
          <a:p>
            <a:endParaRPr lang="nl-NL" sz="2200" dirty="0">
              <a:solidFill>
                <a:srgbClr val="002060"/>
              </a:solidFill>
            </a:endParaRPr>
          </a:p>
        </p:txBody>
      </p:sp>
    </p:spTree>
    <p:extLst>
      <p:ext uri="{BB962C8B-B14F-4D97-AF65-F5344CB8AC3E}">
        <p14:creationId xmlns:p14="http://schemas.microsoft.com/office/powerpoint/2010/main" val="3092030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77133" y="665947"/>
            <a:ext cx="11152834" cy="2462213"/>
          </a:xfrm>
          <a:prstGeom prst="rect">
            <a:avLst/>
          </a:prstGeom>
        </p:spPr>
        <p:txBody>
          <a:bodyPr wrap="square">
            <a:spAutoFit/>
          </a:bodyPr>
          <a:lstStyle/>
          <a:p>
            <a:r>
              <a:rPr lang="nl-NL" sz="2200" b="1" dirty="0" smtClean="0">
                <a:solidFill>
                  <a:srgbClr val="002060"/>
                </a:solidFill>
              </a:rPr>
              <a:t>Genesis 48</a:t>
            </a:r>
          </a:p>
          <a:p>
            <a:endParaRPr lang="nl-NL" sz="2200" b="1" dirty="0" smtClean="0">
              <a:solidFill>
                <a:srgbClr val="002060"/>
              </a:solidFill>
            </a:endParaRPr>
          </a:p>
          <a:p>
            <a:r>
              <a:rPr lang="nl-NL" sz="2200" dirty="0" smtClean="0">
                <a:solidFill>
                  <a:srgbClr val="002060"/>
                </a:solidFill>
              </a:rPr>
              <a:t>4 </a:t>
            </a:r>
            <a:r>
              <a:rPr lang="nl-NL" sz="2200" dirty="0">
                <a:solidFill>
                  <a:srgbClr val="002060"/>
                </a:solidFill>
              </a:rPr>
              <a:t>Hij heeft tegen mij gezegd: Zie, Ik zal u vruchtbaar maken, u talrijk maken, </a:t>
            </a:r>
            <a:endParaRPr lang="nl-NL" sz="2200" dirty="0" smtClean="0">
              <a:solidFill>
                <a:srgbClr val="002060"/>
              </a:solidFill>
            </a:endParaRPr>
          </a:p>
          <a:p>
            <a:r>
              <a:rPr lang="nl-NL" sz="2200" dirty="0" smtClean="0">
                <a:solidFill>
                  <a:srgbClr val="002060"/>
                </a:solidFill>
              </a:rPr>
              <a:t>en </a:t>
            </a:r>
            <a:r>
              <a:rPr lang="nl-NL" sz="2200" dirty="0">
                <a:solidFill>
                  <a:srgbClr val="002060"/>
                </a:solidFill>
              </a:rPr>
              <a:t>u tot een menigte van volken maken; </a:t>
            </a:r>
            <a:endParaRPr lang="nl-NL" sz="2200" dirty="0" smtClean="0">
              <a:solidFill>
                <a:srgbClr val="002060"/>
              </a:solidFill>
            </a:endParaRPr>
          </a:p>
          <a:p>
            <a:r>
              <a:rPr lang="nl-NL" sz="2200" dirty="0" smtClean="0">
                <a:solidFill>
                  <a:srgbClr val="002060"/>
                </a:solidFill>
              </a:rPr>
              <a:t>en </a:t>
            </a:r>
            <a:r>
              <a:rPr lang="nl-NL" sz="2200" dirty="0">
                <a:solidFill>
                  <a:srgbClr val="002060"/>
                </a:solidFill>
              </a:rPr>
              <a:t>Ik zal dit land aan uw </a:t>
            </a:r>
            <a:r>
              <a:rPr lang="nl-NL" sz="2200" dirty="0" smtClean="0">
                <a:solidFill>
                  <a:srgbClr val="002060"/>
                </a:solidFill>
              </a:rPr>
              <a:t>zaad </a:t>
            </a:r>
            <a:r>
              <a:rPr lang="nl-NL" sz="2200" dirty="0">
                <a:solidFill>
                  <a:srgbClr val="002060"/>
                </a:solidFill>
              </a:rPr>
              <a:t>na u geven als </a:t>
            </a:r>
            <a:r>
              <a:rPr lang="nl-NL" sz="2200" dirty="0" smtClean="0">
                <a:solidFill>
                  <a:srgbClr val="002060"/>
                </a:solidFill>
              </a:rPr>
              <a:t>bezit voor de </a:t>
            </a:r>
            <a:r>
              <a:rPr lang="nl-NL" sz="2200" dirty="0" err="1" smtClean="0">
                <a:solidFill>
                  <a:srgbClr val="002060"/>
                </a:solidFill>
              </a:rPr>
              <a:t>aeon</a:t>
            </a:r>
            <a:r>
              <a:rPr lang="nl-NL" sz="2200" dirty="0" smtClean="0">
                <a:solidFill>
                  <a:srgbClr val="002060"/>
                </a:solidFill>
              </a:rPr>
              <a:t> </a:t>
            </a:r>
            <a:r>
              <a:rPr lang="nl-NL" sz="2200" i="1" dirty="0" smtClean="0">
                <a:solidFill>
                  <a:srgbClr val="002060"/>
                </a:solidFill>
              </a:rPr>
              <a:t>(</a:t>
            </a:r>
            <a:r>
              <a:rPr lang="nl-NL" sz="2200" i="1" dirty="0" err="1" smtClean="0">
                <a:solidFill>
                  <a:srgbClr val="002060"/>
                </a:solidFill>
              </a:rPr>
              <a:t>Hebr</a:t>
            </a:r>
            <a:r>
              <a:rPr lang="nl-NL" sz="2200" i="1" dirty="0" smtClean="0">
                <a:solidFill>
                  <a:srgbClr val="002060"/>
                </a:solidFill>
              </a:rPr>
              <a:t>: </a:t>
            </a:r>
            <a:r>
              <a:rPr lang="nl-NL" sz="2200" i="1" dirty="0" err="1" smtClean="0">
                <a:solidFill>
                  <a:srgbClr val="002060"/>
                </a:solidFill>
              </a:rPr>
              <a:t>olam</a:t>
            </a:r>
            <a:r>
              <a:rPr lang="nl-NL" sz="2200" i="1" dirty="0" smtClean="0">
                <a:solidFill>
                  <a:srgbClr val="002060"/>
                </a:solidFill>
              </a:rPr>
              <a:t>).</a:t>
            </a:r>
            <a:endParaRPr lang="nl-NL" sz="2200" dirty="0">
              <a:solidFill>
                <a:srgbClr val="002060"/>
              </a:solidFill>
            </a:endParaRPr>
          </a:p>
          <a:p>
            <a:r>
              <a:rPr lang="nl-NL" sz="2200" dirty="0">
                <a:solidFill>
                  <a:srgbClr val="002060"/>
                </a:solidFill>
              </a:rPr>
              <a:t>5 Nu dan, jouw twee zonen, die bij jou in het land Egypte geboren zijn voordat ik bij je in Egypte kwam, zijn van mij; Efraïm en Manasse zijn van mij, net als Ruben en Simeon.</a:t>
            </a:r>
          </a:p>
        </p:txBody>
      </p:sp>
    </p:spTree>
    <p:extLst>
      <p:ext uri="{BB962C8B-B14F-4D97-AF65-F5344CB8AC3E}">
        <p14:creationId xmlns:p14="http://schemas.microsoft.com/office/powerpoint/2010/main" val="250463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77133" y="665947"/>
            <a:ext cx="11152834" cy="2800767"/>
          </a:xfrm>
          <a:prstGeom prst="rect">
            <a:avLst/>
          </a:prstGeom>
        </p:spPr>
        <p:txBody>
          <a:bodyPr wrap="square">
            <a:spAutoFit/>
          </a:bodyPr>
          <a:lstStyle/>
          <a:p>
            <a:r>
              <a:rPr lang="nl-NL" sz="2200" b="1" dirty="0" smtClean="0">
                <a:solidFill>
                  <a:srgbClr val="002060"/>
                </a:solidFill>
              </a:rPr>
              <a:t>Genesis 48</a:t>
            </a:r>
          </a:p>
          <a:p>
            <a:endParaRPr lang="nl-NL" sz="2200" b="1" dirty="0" smtClean="0">
              <a:solidFill>
                <a:srgbClr val="002060"/>
              </a:solidFill>
            </a:endParaRPr>
          </a:p>
          <a:p>
            <a:r>
              <a:rPr lang="nl-NL" sz="2200" dirty="0" smtClean="0">
                <a:solidFill>
                  <a:srgbClr val="002060"/>
                </a:solidFill>
              </a:rPr>
              <a:t>(…)</a:t>
            </a:r>
          </a:p>
          <a:p>
            <a:r>
              <a:rPr lang="nl-NL" sz="2200" dirty="0" smtClean="0">
                <a:solidFill>
                  <a:srgbClr val="002060"/>
                </a:solidFill>
              </a:rPr>
              <a:t>13 </a:t>
            </a:r>
            <a:r>
              <a:rPr lang="nl-NL" sz="2200" dirty="0">
                <a:solidFill>
                  <a:srgbClr val="002060"/>
                </a:solidFill>
              </a:rPr>
              <a:t>Daarna nam Jozef hen beiden: Efraïm aan zijn rechterhand </a:t>
            </a:r>
            <a:r>
              <a:rPr lang="nl-NL" sz="2200" dirty="0" smtClean="0">
                <a:solidFill>
                  <a:srgbClr val="002060"/>
                </a:solidFill>
              </a:rPr>
              <a:t>(voor </a:t>
            </a:r>
            <a:r>
              <a:rPr lang="nl-NL" sz="2200" dirty="0">
                <a:solidFill>
                  <a:srgbClr val="002060"/>
                </a:solidFill>
              </a:rPr>
              <a:t>Israël was dat </a:t>
            </a:r>
            <a:r>
              <a:rPr lang="nl-NL" sz="2200" dirty="0" smtClean="0">
                <a:solidFill>
                  <a:srgbClr val="002060"/>
                </a:solidFill>
              </a:rPr>
              <a:t>links) </a:t>
            </a:r>
            <a:r>
              <a:rPr lang="nl-NL" sz="2200" dirty="0">
                <a:solidFill>
                  <a:srgbClr val="002060"/>
                </a:solidFill>
              </a:rPr>
              <a:t>en Manasse aan zijn linkerhand (</a:t>
            </a:r>
            <a:r>
              <a:rPr lang="nl-NL" sz="2200" dirty="0" smtClean="0">
                <a:solidFill>
                  <a:srgbClr val="002060"/>
                </a:solidFill>
              </a:rPr>
              <a:t>voor </a:t>
            </a:r>
            <a:r>
              <a:rPr lang="nl-NL" sz="2200" dirty="0">
                <a:solidFill>
                  <a:srgbClr val="002060"/>
                </a:solidFill>
              </a:rPr>
              <a:t>Israël was dat </a:t>
            </a:r>
            <a:r>
              <a:rPr lang="nl-NL" sz="2200" dirty="0" smtClean="0">
                <a:solidFill>
                  <a:srgbClr val="002060"/>
                </a:solidFill>
              </a:rPr>
              <a:t>rechts). </a:t>
            </a:r>
            <a:r>
              <a:rPr lang="nl-NL" sz="2200" dirty="0">
                <a:solidFill>
                  <a:srgbClr val="002060"/>
                </a:solidFill>
              </a:rPr>
              <a:t>Zo liet hij hen dichter bij hem komen.</a:t>
            </a:r>
          </a:p>
          <a:p>
            <a:r>
              <a:rPr lang="nl-NL" sz="2200" dirty="0">
                <a:solidFill>
                  <a:srgbClr val="002060"/>
                </a:solidFill>
              </a:rPr>
              <a:t>14 Maar Israël stak zijn rechterhand uit en legde die op het hoofd van Efraïm, hoewel deze de jongste was, en hij legde zijn linkerhand op het hoofd van Manasse. Hij kruiste zijn handen, hoewel Manasse de eerstgeborene was</a:t>
            </a:r>
            <a:r>
              <a:rPr lang="nl-NL" sz="2200" dirty="0" smtClean="0">
                <a:solidFill>
                  <a:srgbClr val="002060"/>
                </a:solidFill>
              </a:rPr>
              <a:t>.</a:t>
            </a:r>
            <a:endParaRPr lang="nl-NL" sz="2200" dirty="0">
              <a:solidFill>
                <a:srgbClr val="002060"/>
              </a:solidFill>
            </a:endParaRPr>
          </a:p>
        </p:txBody>
      </p:sp>
    </p:spTree>
    <p:extLst>
      <p:ext uri="{BB962C8B-B14F-4D97-AF65-F5344CB8AC3E}">
        <p14:creationId xmlns:p14="http://schemas.microsoft.com/office/powerpoint/2010/main" val="1518774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77133" y="665947"/>
            <a:ext cx="11152834" cy="2800767"/>
          </a:xfrm>
          <a:prstGeom prst="rect">
            <a:avLst/>
          </a:prstGeom>
        </p:spPr>
        <p:txBody>
          <a:bodyPr wrap="square">
            <a:spAutoFit/>
          </a:bodyPr>
          <a:lstStyle/>
          <a:p>
            <a:r>
              <a:rPr lang="nl-NL" sz="2200" b="1" dirty="0" smtClean="0">
                <a:solidFill>
                  <a:srgbClr val="002060"/>
                </a:solidFill>
              </a:rPr>
              <a:t>Genesis 48</a:t>
            </a:r>
          </a:p>
          <a:p>
            <a:endParaRPr lang="nl-NL" sz="2200" b="1" dirty="0" smtClean="0">
              <a:solidFill>
                <a:srgbClr val="002060"/>
              </a:solidFill>
            </a:endParaRPr>
          </a:p>
          <a:p>
            <a:r>
              <a:rPr lang="nl-NL" sz="2200" dirty="0" smtClean="0">
                <a:solidFill>
                  <a:srgbClr val="002060"/>
                </a:solidFill>
              </a:rPr>
              <a:t>15 </a:t>
            </a:r>
            <a:r>
              <a:rPr lang="nl-NL" sz="2200" dirty="0">
                <a:solidFill>
                  <a:srgbClr val="002060"/>
                </a:solidFill>
              </a:rPr>
              <a:t>En hij zegende Jozef en zei:</a:t>
            </a:r>
          </a:p>
          <a:p>
            <a:r>
              <a:rPr lang="nl-NL" sz="2200" dirty="0">
                <a:solidFill>
                  <a:srgbClr val="002060"/>
                </a:solidFill>
              </a:rPr>
              <a:t>De God voor Wiens aangezicht mijn vaderen, Abraham en Izak, gewandeld hebben,</a:t>
            </a:r>
          </a:p>
          <a:p>
            <a:r>
              <a:rPr lang="nl-NL" sz="2200" dirty="0">
                <a:solidFill>
                  <a:srgbClr val="002060"/>
                </a:solidFill>
              </a:rPr>
              <a:t>de God Die mij als herder geleid heeft, mijn leven lang tot op deze dag,</a:t>
            </a:r>
          </a:p>
          <a:p>
            <a:r>
              <a:rPr lang="nl-NL" sz="2200" dirty="0">
                <a:solidFill>
                  <a:srgbClr val="002060"/>
                </a:solidFill>
              </a:rPr>
              <a:t>16 de Engel, Die mij verlost heeft van al het kwaad, zegene deze jongens,</a:t>
            </a:r>
          </a:p>
          <a:p>
            <a:r>
              <a:rPr lang="nl-NL" sz="2200" dirty="0">
                <a:solidFill>
                  <a:srgbClr val="002060"/>
                </a:solidFill>
              </a:rPr>
              <a:t>zodat door hen mijn naam genoemd zal blijven, en de naam van mijn vaderen Abraham en Izak</a:t>
            </a:r>
          </a:p>
          <a:p>
            <a:r>
              <a:rPr lang="nl-NL" sz="2200" dirty="0">
                <a:solidFill>
                  <a:srgbClr val="002060"/>
                </a:solidFill>
              </a:rPr>
              <a:t>en zij in het midden van het land in menigte zullen toenemen</a:t>
            </a:r>
            <a:r>
              <a:rPr lang="nl-NL" sz="2200" dirty="0" smtClean="0">
                <a:solidFill>
                  <a:srgbClr val="002060"/>
                </a:solidFill>
              </a:rPr>
              <a:t>.</a:t>
            </a:r>
            <a:endParaRPr lang="nl-NL" sz="2200" dirty="0">
              <a:solidFill>
                <a:srgbClr val="002060"/>
              </a:solidFill>
            </a:endParaRPr>
          </a:p>
        </p:txBody>
      </p:sp>
    </p:spTree>
    <p:extLst>
      <p:ext uri="{BB962C8B-B14F-4D97-AF65-F5344CB8AC3E}">
        <p14:creationId xmlns:p14="http://schemas.microsoft.com/office/powerpoint/2010/main" val="1407138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77133" y="665947"/>
            <a:ext cx="11152834" cy="3477875"/>
          </a:xfrm>
          <a:prstGeom prst="rect">
            <a:avLst/>
          </a:prstGeom>
        </p:spPr>
        <p:txBody>
          <a:bodyPr wrap="square">
            <a:spAutoFit/>
          </a:bodyPr>
          <a:lstStyle/>
          <a:p>
            <a:r>
              <a:rPr lang="nl-NL" sz="2200" b="1" dirty="0" smtClean="0">
                <a:solidFill>
                  <a:srgbClr val="002060"/>
                </a:solidFill>
              </a:rPr>
              <a:t>Genesis 48</a:t>
            </a:r>
          </a:p>
          <a:p>
            <a:endParaRPr lang="nl-NL" sz="2200" b="1" dirty="0" smtClean="0">
              <a:solidFill>
                <a:srgbClr val="002060"/>
              </a:solidFill>
            </a:endParaRPr>
          </a:p>
          <a:p>
            <a:r>
              <a:rPr lang="nl-NL" sz="2200" dirty="0" smtClean="0">
                <a:solidFill>
                  <a:srgbClr val="002060"/>
                </a:solidFill>
              </a:rPr>
              <a:t>17 </a:t>
            </a:r>
            <a:r>
              <a:rPr lang="nl-NL" sz="2200" dirty="0">
                <a:solidFill>
                  <a:srgbClr val="002060"/>
                </a:solidFill>
              </a:rPr>
              <a:t>Toen Jozef zag dat zijn vader zijn rechterhand op het hoofd van Efraïm legde, was dat kwalijk in zijn ogen. Daarom greep hij de hand van zijn vader om die te verleggen van het hoofd van Efraïm naar het hoofd van Manasse.</a:t>
            </a:r>
          </a:p>
          <a:p>
            <a:r>
              <a:rPr lang="nl-NL" sz="2200" dirty="0">
                <a:solidFill>
                  <a:srgbClr val="002060"/>
                </a:solidFill>
              </a:rPr>
              <a:t>18 Jozef zei tegen zijn vader: Niet zó, mijn vader, want dit is de eerstgeborene. Leg uw rechterhand op zijn hoofd.</a:t>
            </a:r>
          </a:p>
          <a:p>
            <a:r>
              <a:rPr lang="nl-NL" sz="2200" dirty="0">
                <a:solidFill>
                  <a:srgbClr val="002060"/>
                </a:solidFill>
              </a:rPr>
              <a:t>19 Maar zijn vader weigerde het en zei: Ik weet het, mijn zoon, ik weet het. Ook hij zal tot een volk worden, ook hij zal aanzien krijgen; maar toch zal zijn jongste broer meer aanzien krijgen dan hij, en zijn </a:t>
            </a:r>
            <a:r>
              <a:rPr lang="nl-NL" sz="2200" dirty="0" smtClean="0">
                <a:solidFill>
                  <a:srgbClr val="002060"/>
                </a:solidFill>
              </a:rPr>
              <a:t>zaad </a:t>
            </a:r>
            <a:r>
              <a:rPr lang="nl-NL" sz="2200" dirty="0">
                <a:solidFill>
                  <a:srgbClr val="002060"/>
                </a:solidFill>
              </a:rPr>
              <a:t>zal tot een grote menigte van volken worden.</a:t>
            </a:r>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133" y="5271213"/>
            <a:ext cx="3375329" cy="1357003"/>
          </a:xfrm>
          <a:prstGeom prst="rect">
            <a:avLst/>
          </a:prstGeom>
        </p:spPr>
      </p:pic>
    </p:spTree>
    <p:extLst>
      <p:ext uri="{BB962C8B-B14F-4D97-AF65-F5344CB8AC3E}">
        <p14:creationId xmlns:p14="http://schemas.microsoft.com/office/powerpoint/2010/main" val="938982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77133" y="665947"/>
            <a:ext cx="11152834" cy="3477875"/>
          </a:xfrm>
          <a:prstGeom prst="rect">
            <a:avLst/>
          </a:prstGeom>
        </p:spPr>
        <p:txBody>
          <a:bodyPr wrap="square">
            <a:spAutoFit/>
          </a:bodyPr>
          <a:lstStyle/>
          <a:p>
            <a:r>
              <a:rPr lang="nl-NL" sz="2200" b="1" dirty="0" smtClean="0">
                <a:solidFill>
                  <a:srgbClr val="002060"/>
                </a:solidFill>
              </a:rPr>
              <a:t>Genesis 48</a:t>
            </a:r>
          </a:p>
          <a:p>
            <a:endParaRPr lang="nl-NL" sz="2200" b="1" dirty="0" smtClean="0">
              <a:solidFill>
                <a:srgbClr val="002060"/>
              </a:solidFill>
            </a:endParaRPr>
          </a:p>
          <a:p>
            <a:r>
              <a:rPr lang="nl-NL" sz="2200" dirty="0" smtClean="0">
                <a:solidFill>
                  <a:srgbClr val="002060"/>
                </a:solidFill>
              </a:rPr>
              <a:t>17 </a:t>
            </a:r>
            <a:r>
              <a:rPr lang="nl-NL" sz="2200" dirty="0">
                <a:solidFill>
                  <a:srgbClr val="002060"/>
                </a:solidFill>
              </a:rPr>
              <a:t>Toen Jozef zag dat zijn vader zijn rechterhand op het hoofd van Efraïm legde, was dat kwalijk in zijn ogen. Daarom greep hij de hand van zijn vader om die te verleggen van het hoofd van Efraïm naar het hoofd van Manasse.</a:t>
            </a:r>
          </a:p>
          <a:p>
            <a:r>
              <a:rPr lang="nl-NL" sz="2200" dirty="0">
                <a:solidFill>
                  <a:srgbClr val="002060"/>
                </a:solidFill>
              </a:rPr>
              <a:t>18 Jozef zei tegen zijn vader: Niet zó, mijn vader, want dit is de eerstgeborene. Leg uw rechterhand op zijn hoofd.</a:t>
            </a:r>
          </a:p>
          <a:p>
            <a:r>
              <a:rPr lang="nl-NL" sz="2200" dirty="0">
                <a:solidFill>
                  <a:srgbClr val="002060"/>
                </a:solidFill>
              </a:rPr>
              <a:t>19 Maar zijn vader weigerde het en zei: Ik weet het, mijn zoon, ik weet het. Ook hij zal tot een volk worden, ook hij zal aanzien krijgen; maar toch zal zijn jongste broer meer aanzien krijgen dan hij, en zijn </a:t>
            </a:r>
            <a:r>
              <a:rPr lang="nl-NL" sz="2200" dirty="0" smtClean="0">
                <a:solidFill>
                  <a:srgbClr val="002060"/>
                </a:solidFill>
              </a:rPr>
              <a:t>zaad </a:t>
            </a:r>
            <a:r>
              <a:rPr lang="nl-NL" sz="2200" dirty="0">
                <a:solidFill>
                  <a:srgbClr val="002060"/>
                </a:solidFill>
              </a:rPr>
              <a:t>zal tot </a:t>
            </a:r>
            <a:r>
              <a:rPr lang="nl-NL" sz="2200" dirty="0" smtClean="0">
                <a:solidFill>
                  <a:srgbClr val="002060"/>
                </a:solidFill>
                <a:effectLst>
                  <a:outerShdw blurRad="38100" dist="38100" dir="2700000" algn="tl">
                    <a:srgbClr val="000000">
                      <a:alpha val="43137"/>
                    </a:srgbClr>
                  </a:outerShdw>
                </a:effectLst>
              </a:rPr>
              <a:t>een volheid van natiën </a:t>
            </a:r>
            <a:r>
              <a:rPr lang="nl-NL" sz="2200" dirty="0" smtClean="0">
                <a:solidFill>
                  <a:srgbClr val="002060"/>
                </a:solidFill>
              </a:rPr>
              <a:t>worden</a:t>
            </a:r>
            <a:r>
              <a:rPr lang="nl-NL" sz="2200" dirty="0">
                <a:solidFill>
                  <a:srgbClr val="002060"/>
                </a:solidFill>
              </a:rPr>
              <a:t>.</a:t>
            </a:r>
          </a:p>
        </p:txBody>
      </p:sp>
      <p:sp>
        <p:nvSpPr>
          <p:cNvPr id="3" name="Tekstvak 2"/>
          <p:cNvSpPr txBox="1"/>
          <p:nvPr/>
        </p:nvSpPr>
        <p:spPr>
          <a:xfrm>
            <a:off x="4027848" y="5302594"/>
            <a:ext cx="2613584" cy="430887"/>
          </a:xfrm>
          <a:prstGeom prst="rect">
            <a:avLst/>
          </a:prstGeom>
          <a:noFill/>
          <a:ln w="12700">
            <a:solidFill>
              <a:schemeClr val="tx1"/>
            </a:solidFill>
          </a:ln>
        </p:spPr>
        <p:txBody>
          <a:bodyPr wrap="square" rtlCol="0">
            <a:spAutoFit/>
          </a:bodyPr>
          <a:lstStyle/>
          <a:p>
            <a:r>
              <a:rPr lang="nl-NL" sz="2200" dirty="0" smtClean="0"/>
              <a:t>Romeinen 11 </a:t>
            </a:r>
            <a:r>
              <a:rPr lang="nl-NL" sz="2200" dirty="0" smtClean="0">
                <a:sym typeface="Wingdings" panose="05000000000000000000" pitchFamily="2" charset="2"/>
              </a:rPr>
              <a:t></a:t>
            </a:r>
            <a:endParaRPr lang="nl-NL" sz="2200" dirty="0"/>
          </a:p>
        </p:txBody>
      </p:sp>
    </p:spTree>
    <p:extLst>
      <p:ext uri="{BB962C8B-B14F-4D97-AF65-F5344CB8AC3E}">
        <p14:creationId xmlns:p14="http://schemas.microsoft.com/office/powerpoint/2010/main" val="693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15465</TotalTime>
  <Words>3184</Words>
  <Application>Microsoft Office PowerPoint</Application>
  <PresentationFormat>Breedbeeld</PresentationFormat>
  <Paragraphs>255</Paragraphs>
  <Slides>48</Slides>
  <Notes>2</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48</vt:i4>
      </vt:variant>
    </vt:vector>
  </HeadingPairs>
  <TitlesOfParts>
    <vt:vector size="55" baseType="lpstr">
      <vt:lpstr>Arial</vt:lpstr>
      <vt:lpstr>Calibri</vt:lpstr>
      <vt:lpstr>Calibri Light</vt:lpstr>
      <vt:lpstr>Verdana</vt:lpstr>
      <vt:lpstr>Wingdings</vt:lpstr>
      <vt:lpstr>Kantoorthema</vt:lpstr>
      <vt:lpstr>1_Kantoorthema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 Oudijn</dc:creator>
  <cp:lastModifiedBy>Oudijn</cp:lastModifiedBy>
  <cp:revision>614</cp:revision>
  <dcterms:created xsi:type="dcterms:W3CDTF">2017-10-24T20:34:00Z</dcterms:created>
  <dcterms:modified xsi:type="dcterms:W3CDTF">2019-03-24T12:21:03Z</dcterms:modified>
</cp:coreProperties>
</file>