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8"/>
  </p:notesMasterIdLst>
  <p:sldIdLst>
    <p:sldId id="256" r:id="rId3"/>
    <p:sldId id="477" r:id="rId4"/>
    <p:sldId id="478" r:id="rId5"/>
    <p:sldId id="479" r:id="rId6"/>
    <p:sldId id="480" r:id="rId7"/>
    <p:sldId id="481" r:id="rId8"/>
    <p:sldId id="482" r:id="rId9"/>
    <p:sldId id="483" r:id="rId10"/>
    <p:sldId id="484" r:id="rId11"/>
    <p:sldId id="485" r:id="rId12"/>
    <p:sldId id="486" r:id="rId13"/>
    <p:sldId id="487" r:id="rId14"/>
    <p:sldId id="460" r:id="rId15"/>
    <p:sldId id="470" r:id="rId16"/>
    <p:sldId id="467" r:id="rId17"/>
    <p:sldId id="488" r:id="rId18"/>
    <p:sldId id="468" r:id="rId19"/>
    <p:sldId id="469" r:id="rId20"/>
    <p:sldId id="462" r:id="rId21"/>
    <p:sldId id="471" r:id="rId22"/>
    <p:sldId id="489" r:id="rId23"/>
    <p:sldId id="490" r:id="rId24"/>
    <p:sldId id="491" r:id="rId25"/>
    <p:sldId id="492" r:id="rId26"/>
    <p:sldId id="493" r:id="rId27"/>
    <p:sldId id="496" r:id="rId28"/>
    <p:sldId id="495" r:id="rId29"/>
    <p:sldId id="500" r:id="rId30"/>
    <p:sldId id="501" r:id="rId31"/>
    <p:sldId id="502" r:id="rId32"/>
    <p:sldId id="498" r:id="rId33"/>
    <p:sldId id="499" r:id="rId34"/>
    <p:sldId id="503" r:id="rId35"/>
    <p:sldId id="504" r:id="rId36"/>
    <p:sldId id="525" r:id="rId3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66FFFF"/>
    <a:srgbClr val="FF99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809" autoAdjust="0"/>
    <p:restoredTop sz="84302" autoAdjust="0"/>
  </p:normalViewPr>
  <p:slideViewPr>
    <p:cSldViewPr snapToGrid="0">
      <p:cViewPr varScale="1">
        <p:scale>
          <a:sx n="78" d="100"/>
          <a:sy n="78" d="100"/>
        </p:scale>
        <p:origin x="1014" y="78"/>
      </p:cViewPr>
      <p:guideLst>
        <p:guide orient="horz" pos="2160"/>
        <p:guide pos="3840"/>
      </p:guideLst>
    </p:cSldViewPr>
  </p:slideViewPr>
  <p:notesTextViewPr>
    <p:cViewPr>
      <p:scale>
        <a:sx n="3" d="2"/>
        <a:sy n="3" d="2"/>
      </p:scale>
      <p:origin x="0" y="0"/>
    </p:cViewPr>
  </p:notesTextViewPr>
  <p:sorterViewPr>
    <p:cViewPr varScale="1">
      <p:scale>
        <a:sx n="100" d="100"/>
        <a:sy n="100" d="100"/>
      </p:scale>
      <p:origin x="0" y="-85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64A6EF-CB02-48DE-9D12-0F764397CD53}" type="datetimeFigureOut">
              <a:rPr lang="nl-NL" smtClean="0"/>
              <a:t>21-4-2019</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BCC728-698F-42B6-9C18-F019068154F8}" type="slidenum">
              <a:rPr lang="nl-NL" smtClean="0"/>
              <a:t>‹nr.›</a:t>
            </a:fld>
            <a:endParaRPr lang="nl-NL" dirty="0"/>
          </a:p>
        </p:txBody>
      </p:sp>
    </p:spTree>
    <p:extLst>
      <p:ext uri="{BB962C8B-B14F-4D97-AF65-F5344CB8AC3E}">
        <p14:creationId xmlns:p14="http://schemas.microsoft.com/office/powerpoint/2010/main" val="613123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171450" indent="-171450">
              <a:buFontTx/>
              <a:buChar char="-"/>
            </a:pPr>
            <a:endParaRPr lang="nl-NL" dirty="0"/>
          </a:p>
        </p:txBody>
      </p:sp>
      <p:sp>
        <p:nvSpPr>
          <p:cNvPr id="4" name="Tijdelijke aanduiding voor dianummer 3"/>
          <p:cNvSpPr>
            <a:spLocks noGrp="1"/>
          </p:cNvSpPr>
          <p:nvPr>
            <p:ph type="sldNum" sz="quarter" idx="10"/>
          </p:nvPr>
        </p:nvSpPr>
        <p:spPr/>
        <p:txBody>
          <a:bodyPr/>
          <a:lstStyle/>
          <a:p>
            <a:fld id="{33F67A1D-98E9-4560-A03A-F71F64D98B1B}" type="slidenum">
              <a:rPr lang="nl-NL" smtClean="0">
                <a:solidFill>
                  <a:prstClr val="black"/>
                </a:solidFill>
              </a:rPr>
              <a:pPr/>
              <a:t>1</a:t>
            </a:fld>
            <a:endParaRPr lang="nl-NL" dirty="0">
              <a:solidFill>
                <a:prstClr val="black"/>
              </a:solidFill>
            </a:endParaRPr>
          </a:p>
        </p:txBody>
      </p:sp>
    </p:spTree>
    <p:extLst>
      <p:ext uri="{BB962C8B-B14F-4D97-AF65-F5344CB8AC3E}">
        <p14:creationId xmlns:p14="http://schemas.microsoft.com/office/powerpoint/2010/main" val="1988227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179707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1198737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1139607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dirty="0">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2691771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dirty="0">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2789368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dirty="0">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23065115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dirty="0">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1278724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8" name="Tijdelijke aanduiding voor voettekst 7"/>
          <p:cNvSpPr>
            <a:spLocks noGrp="1"/>
          </p:cNvSpPr>
          <p:nvPr>
            <p:ph type="ftr" sz="quarter" idx="11"/>
          </p:nvPr>
        </p:nvSpPr>
        <p:spPr/>
        <p:txBody>
          <a:bodyPr/>
          <a:lstStyle/>
          <a:p>
            <a:endParaRPr lang="nl-NL" dirty="0">
              <a:solidFill>
                <a:prstClr val="black">
                  <a:tint val="75000"/>
                </a:prstClr>
              </a:solidFill>
            </a:endParaRPr>
          </a:p>
        </p:txBody>
      </p:sp>
      <p:sp>
        <p:nvSpPr>
          <p:cNvPr id="9" name="Tijdelijke aanduiding voor dianummer 8"/>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239750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4" name="Tijdelijke aanduiding voor voettekst 3"/>
          <p:cNvSpPr>
            <a:spLocks noGrp="1"/>
          </p:cNvSpPr>
          <p:nvPr>
            <p:ph type="ftr" sz="quarter" idx="11"/>
          </p:nvPr>
        </p:nvSpPr>
        <p:spPr/>
        <p:txBody>
          <a:bodyPr/>
          <a:lstStyle/>
          <a:p>
            <a:endParaRPr lang="nl-NL" dirty="0">
              <a:solidFill>
                <a:prstClr val="black">
                  <a:tint val="75000"/>
                </a:prstClr>
              </a:solidFill>
            </a:endParaRPr>
          </a:p>
        </p:txBody>
      </p:sp>
      <p:sp>
        <p:nvSpPr>
          <p:cNvPr id="5" name="Tijdelijke aanduiding voor dianummer 4"/>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11318278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3" name="Tijdelijke aanduiding voor voettekst 2"/>
          <p:cNvSpPr>
            <a:spLocks noGrp="1"/>
          </p:cNvSpPr>
          <p:nvPr>
            <p:ph type="ftr" sz="quarter" idx="11"/>
          </p:nvPr>
        </p:nvSpPr>
        <p:spPr/>
        <p:txBody>
          <a:bodyPr/>
          <a:lstStyle/>
          <a:p>
            <a:endParaRPr lang="nl-NL" dirty="0">
              <a:solidFill>
                <a:prstClr val="black">
                  <a:tint val="75000"/>
                </a:prstClr>
              </a:solidFill>
            </a:endParaRPr>
          </a:p>
        </p:txBody>
      </p:sp>
      <p:sp>
        <p:nvSpPr>
          <p:cNvPr id="4" name="Tijdelijke aanduiding voor dianummer 3"/>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307598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dirty="0">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158863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37509172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6" name="Tijdelijke aanduiding voor voettekst 5"/>
          <p:cNvSpPr>
            <a:spLocks noGrp="1"/>
          </p:cNvSpPr>
          <p:nvPr>
            <p:ph type="ftr" sz="quarter" idx="11"/>
          </p:nvPr>
        </p:nvSpPr>
        <p:spPr/>
        <p:txBody>
          <a:bodyPr/>
          <a:lstStyle/>
          <a:p>
            <a:endParaRPr lang="nl-NL" dirty="0">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42664911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dirty="0">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2509866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endParaRPr lang="nl-NL" dirty="0">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1310559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11"/>
          </p:nvPr>
        </p:nvSpPr>
        <p:spPr/>
        <p:txBody>
          <a:bodyPr/>
          <a:lstStyle/>
          <a:p>
            <a:endParaRPr lang="nl-NL" dirty="0"/>
          </a:p>
        </p:txBody>
      </p:sp>
      <p:sp>
        <p:nvSpPr>
          <p:cNvPr id="6" name="Tijdelijke aanduiding voor dianummer 5"/>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342059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2445668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8" name="Tijdelijke aanduiding voor voettekst 7"/>
          <p:cNvSpPr>
            <a:spLocks noGrp="1"/>
          </p:cNvSpPr>
          <p:nvPr>
            <p:ph type="ftr" sz="quarter" idx="11"/>
          </p:nvPr>
        </p:nvSpPr>
        <p:spPr/>
        <p:txBody>
          <a:bodyPr/>
          <a:lstStyle/>
          <a:p>
            <a:endParaRPr lang="nl-NL" dirty="0"/>
          </a:p>
        </p:txBody>
      </p:sp>
      <p:sp>
        <p:nvSpPr>
          <p:cNvPr id="9" name="Tijdelijke aanduiding voor dianummer 8"/>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1471916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2229100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3" name="Tijdelijke aanduiding voor voettekst 2"/>
          <p:cNvSpPr>
            <a:spLocks noGrp="1"/>
          </p:cNvSpPr>
          <p:nvPr>
            <p:ph type="ftr" sz="quarter" idx="11"/>
          </p:nvPr>
        </p:nvSpPr>
        <p:spPr/>
        <p:txBody>
          <a:bodyPr/>
          <a:lstStyle/>
          <a:p>
            <a:endParaRPr lang="nl-NL" dirty="0"/>
          </a:p>
        </p:txBody>
      </p:sp>
      <p:sp>
        <p:nvSpPr>
          <p:cNvPr id="4" name="Tijdelijke aanduiding voor dianummer 3"/>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2392317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6613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EDCC6EAC-5D6F-4E98-B6F0-1A43805D3C3D}" type="datetimeFigureOut">
              <a:rPr lang="nl-NL" smtClean="0"/>
              <a:t>21-4-2019</a:t>
            </a:fld>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DE3E0513-1103-40DF-8D47-98214F913C71}" type="slidenum">
              <a:rPr lang="nl-NL" smtClean="0"/>
              <a:t>‹nr.›</a:t>
            </a:fld>
            <a:endParaRPr lang="nl-NL" dirty="0"/>
          </a:p>
        </p:txBody>
      </p:sp>
    </p:spTree>
    <p:extLst>
      <p:ext uri="{BB962C8B-B14F-4D97-AF65-F5344CB8AC3E}">
        <p14:creationId xmlns:p14="http://schemas.microsoft.com/office/powerpoint/2010/main" val="1585811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C6EAC-5D6F-4E98-B6F0-1A43805D3C3D}" type="datetimeFigureOut">
              <a:rPr lang="nl-NL" smtClean="0"/>
              <a:t>21-4-2019</a:t>
            </a:fld>
            <a:endParaRPr lang="nl-NL" dirty="0"/>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0513-1103-40DF-8D47-98214F913C71}" type="slidenum">
              <a:rPr lang="nl-NL" smtClean="0"/>
              <a:t>‹nr.›</a:t>
            </a:fld>
            <a:endParaRPr lang="nl-NL" dirty="0"/>
          </a:p>
        </p:txBody>
      </p:sp>
    </p:spTree>
    <p:extLst>
      <p:ext uri="{BB962C8B-B14F-4D97-AF65-F5344CB8AC3E}">
        <p14:creationId xmlns:p14="http://schemas.microsoft.com/office/powerpoint/2010/main" val="454236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C6EAC-5D6F-4E98-B6F0-1A43805D3C3D}" type="datetimeFigureOut">
              <a:rPr lang="nl-NL" smtClean="0">
                <a:solidFill>
                  <a:prstClr val="black">
                    <a:tint val="75000"/>
                  </a:prstClr>
                </a:solidFill>
              </a:rPr>
              <a:pPr/>
              <a:t>21-4-2019</a:t>
            </a:fld>
            <a:endParaRPr lang="nl-NL" dirty="0">
              <a:solidFill>
                <a:prstClr val="black">
                  <a:tint val="75000"/>
                </a:prstClr>
              </a:solidFill>
            </a:endParaRPr>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solidFill>
                <a:prstClr val="black">
                  <a:tint val="75000"/>
                </a:prstClr>
              </a:solidFill>
            </a:endParaRP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0513-1103-40DF-8D47-98214F913C71}" type="slidenum">
              <a:rPr lang="nl-NL" smtClean="0">
                <a:solidFill>
                  <a:prstClr val="black">
                    <a:tint val="75000"/>
                  </a:prstClr>
                </a:solidFill>
              </a:rPr>
              <a:pPr/>
              <a:t>‹nr.›</a:t>
            </a:fld>
            <a:endParaRPr lang="nl-NL" dirty="0">
              <a:solidFill>
                <a:prstClr val="black">
                  <a:tint val="75000"/>
                </a:prstClr>
              </a:solidFill>
            </a:endParaRPr>
          </a:p>
        </p:txBody>
      </p:sp>
    </p:spTree>
    <p:extLst>
      <p:ext uri="{BB962C8B-B14F-4D97-AF65-F5344CB8AC3E}">
        <p14:creationId xmlns:p14="http://schemas.microsoft.com/office/powerpoint/2010/main" val="461037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187166" y="5925744"/>
            <a:ext cx="2975134" cy="707886"/>
          </a:xfrm>
          <a:prstGeom prst="rect">
            <a:avLst/>
          </a:prstGeom>
          <a:noFill/>
          <a:ln w="3175">
            <a:solidFill>
              <a:schemeClr val="tx1"/>
            </a:solidFill>
          </a:ln>
        </p:spPr>
        <p:txBody>
          <a:bodyPr wrap="square" rtlCol="0">
            <a:spAutoFit/>
          </a:bodyPr>
          <a:lstStyle/>
          <a:p>
            <a:r>
              <a:rPr lang="nl-NL" sz="2000" smtClean="0">
                <a:solidFill>
                  <a:prstClr val="black"/>
                </a:solidFill>
                <a:latin typeface="Verdana" pitchFamily="34" charset="0"/>
                <a:ea typeface="Verdana" pitchFamily="34" charset="0"/>
                <a:cs typeface="Verdana" pitchFamily="34" charset="0"/>
              </a:rPr>
              <a:t>21 april </a:t>
            </a:r>
            <a:r>
              <a:rPr lang="nl-NL" sz="2000" dirty="0" smtClean="0">
                <a:solidFill>
                  <a:prstClr val="black"/>
                </a:solidFill>
                <a:latin typeface="Verdana" pitchFamily="34" charset="0"/>
                <a:ea typeface="Verdana" pitchFamily="34" charset="0"/>
                <a:cs typeface="Verdana" pitchFamily="34" charset="0"/>
              </a:rPr>
              <a:t>2019</a:t>
            </a:r>
            <a:endParaRPr lang="nl-NL" sz="2000" dirty="0">
              <a:solidFill>
                <a:prstClr val="black"/>
              </a:solidFill>
              <a:latin typeface="Verdana" pitchFamily="34" charset="0"/>
              <a:ea typeface="Verdana" pitchFamily="34" charset="0"/>
              <a:cs typeface="Verdana" pitchFamily="34" charset="0"/>
            </a:endParaRPr>
          </a:p>
          <a:p>
            <a:pPr algn="ctr"/>
            <a:r>
              <a:rPr lang="nl-NL" sz="2000" dirty="0" smtClean="0">
                <a:solidFill>
                  <a:prstClr val="black"/>
                </a:solidFill>
                <a:latin typeface="Verdana" pitchFamily="34" charset="0"/>
                <a:ea typeface="Verdana" pitchFamily="34" charset="0"/>
                <a:cs typeface="Verdana" pitchFamily="34" charset="0"/>
              </a:rPr>
              <a:t>Hendrik Ido Ambacht</a:t>
            </a:r>
            <a:endParaRPr lang="nl-NL" sz="2000" dirty="0">
              <a:solidFill>
                <a:prstClr val="black"/>
              </a:solidFill>
              <a:latin typeface="Verdana" pitchFamily="34" charset="0"/>
              <a:ea typeface="Verdana" pitchFamily="34" charset="0"/>
              <a:cs typeface="Verdana" pitchFamily="34" charset="0"/>
            </a:endParaRPr>
          </a:p>
        </p:txBody>
      </p:sp>
      <p:sp>
        <p:nvSpPr>
          <p:cNvPr id="2" name="Tekstvak 1"/>
          <p:cNvSpPr txBox="1"/>
          <p:nvPr/>
        </p:nvSpPr>
        <p:spPr>
          <a:xfrm>
            <a:off x="0" y="488969"/>
            <a:ext cx="11984181" cy="1323439"/>
          </a:xfrm>
          <a:prstGeom prst="rect">
            <a:avLst/>
          </a:prstGeom>
          <a:noFill/>
        </p:spPr>
        <p:txBody>
          <a:bodyPr wrap="square" rtlCol="0">
            <a:spAutoFit/>
          </a:bodyPr>
          <a:lstStyle/>
          <a:p>
            <a:pPr algn="ctr"/>
            <a:r>
              <a:rPr lang="nl-NL" sz="40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de gebeurtenissen rond </a:t>
            </a:r>
          </a:p>
          <a:p>
            <a:pPr algn="ctr"/>
            <a:r>
              <a:rPr lang="nl-NL" sz="4000" b="1" dirty="0" smtClean="0">
                <a:solidFill>
                  <a:srgbClr val="002060"/>
                </a:solidFill>
                <a:latin typeface="Verdana" panose="020B0604030504040204" pitchFamily="34" charset="0"/>
                <a:ea typeface="Verdana" panose="020B0604030504040204" pitchFamily="34" charset="0"/>
                <a:cs typeface="Verdana" panose="020B0604030504040204" pitchFamily="34" charset="0"/>
              </a:rPr>
              <a:t>de kruisiging (2)</a:t>
            </a:r>
            <a:endParaRPr lang="nl-NL" sz="4000" b="1" dirty="0">
              <a:solidFill>
                <a:srgbClr val="002060"/>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Afbeelding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2398" y="2101206"/>
            <a:ext cx="5099384" cy="3824538"/>
          </a:xfrm>
          <a:prstGeom prst="rect">
            <a:avLst/>
          </a:prstGeom>
        </p:spPr>
      </p:pic>
    </p:spTree>
    <p:extLst>
      <p:ext uri="{BB962C8B-B14F-4D97-AF65-F5344CB8AC3E}">
        <p14:creationId xmlns:p14="http://schemas.microsoft.com/office/powerpoint/2010/main" val="9658470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294076" cy="5847755"/>
          </a:xfrm>
          <a:prstGeom prst="rect">
            <a:avLst/>
          </a:prstGeom>
        </p:spPr>
        <p:txBody>
          <a:bodyPr wrap="square">
            <a:spAutoFit/>
          </a:bodyPr>
          <a:lstStyle/>
          <a:p>
            <a:r>
              <a:rPr lang="nl-NL" sz="2200" b="1" dirty="0" smtClean="0"/>
              <a:t>Mattheus 27</a:t>
            </a:r>
          </a:p>
          <a:p>
            <a:endParaRPr lang="nl-NL" sz="2200" b="1" dirty="0" smtClean="0"/>
          </a:p>
          <a:p>
            <a:r>
              <a:rPr lang="nl-NL" sz="2200" dirty="0" smtClean="0"/>
              <a:t>45 En </a:t>
            </a:r>
            <a:r>
              <a:rPr lang="nl-NL" sz="2200" dirty="0"/>
              <a:t>vanaf het zesde uur kwam er duisternis over het gehele land, tot het negende uur.</a:t>
            </a:r>
          </a:p>
          <a:p>
            <a:r>
              <a:rPr lang="nl-NL" sz="2200" dirty="0" smtClean="0"/>
              <a:t>46 En </a:t>
            </a:r>
            <a:r>
              <a:rPr lang="nl-NL" sz="2200" dirty="0"/>
              <a:t>omstreeks het negende uur roept Jezus luid om hulp, met een luide stem, en Hij zegt: </a:t>
            </a:r>
            <a:r>
              <a:rPr lang="nl-NL" sz="2200" dirty="0" err="1"/>
              <a:t>Eloï</a:t>
            </a:r>
            <a:r>
              <a:rPr lang="nl-NL" sz="2200" dirty="0"/>
              <a:t>, </a:t>
            </a:r>
            <a:r>
              <a:rPr lang="nl-NL" sz="2200" dirty="0" err="1"/>
              <a:t>Eloï</a:t>
            </a:r>
            <a:r>
              <a:rPr lang="nl-NL" sz="2200" dirty="0"/>
              <a:t>, </a:t>
            </a:r>
            <a:r>
              <a:rPr lang="nl-NL" sz="2200" dirty="0" err="1"/>
              <a:t>lema</a:t>
            </a:r>
            <a:r>
              <a:rPr lang="nl-NL" sz="2200" dirty="0"/>
              <a:t> </a:t>
            </a:r>
            <a:r>
              <a:rPr lang="nl-NL" sz="2200" dirty="0" err="1"/>
              <a:t>sabachtani</a:t>
            </a:r>
            <a:r>
              <a:rPr lang="nl-NL" sz="2200" dirty="0"/>
              <a:t>? Dat is: Mijn God, mijn God, waarom liet u mij in de steek</a:t>
            </a:r>
            <a:r>
              <a:rPr lang="nl-NL" sz="2200" dirty="0" smtClean="0"/>
              <a:t>?</a:t>
            </a:r>
          </a:p>
          <a:p>
            <a:r>
              <a:rPr lang="nl-NL" sz="2200" dirty="0" smtClean="0"/>
              <a:t>47 En </a:t>
            </a:r>
            <a:r>
              <a:rPr lang="nl-NL" sz="2200" dirty="0"/>
              <a:t>sommigen van hen, die daar staan, horen dit, en zij zeiden: Hij ontbiedt Elia.</a:t>
            </a:r>
          </a:p>
          <a:p>
            <a:r>
              <a:rPr lang="nl-NL" sz="2200" dirty="0" smtClean="0"/>
              <a:t>48 En </a:t>
            </a:r>
            <a:r>
              <a:rPr lang="nl-NL" sz="2200" dirty="0"/>
              <a:t>onmiddellijk loopt één van hen, en hij neemt een spons, en hij vult die met zure wijn, en hij plaatst er een rietstok omheen, en hij gaf Hem te drinken.</a:t>
            </a:r>
          </a:p>
          <a:p>
            <a:r>
              <a:rPr lang="nl-NL" sz="2200" dirty="0" smtClean="0"/>
              <a:t>49 Maar </a:t>
            </a:r>
            <a:r>
              <a:rPr lang="nl-NL" sz="2200" dirty="0"/>
              <a:t>de </a:t>
            </a:r>
            <a:r>
              <a:rPr lang="nl-NL" sz="2200" dirty="0" err="1"/>
              <a:t>overigen</a:t>
            </a:r>
            <a:r>
              <a:rPr lang="nl-NL" sz="2200" dirty="0"/>
              <a:t> zeiden: Laat gaan, laten we waarnemen, of Elia komt, om Hem te redden.</a:t>
            </a:r>
          </a:p>
          <a:p>
            <a:r>
              <a:rPr lang="nl-NL" sz="2200" dirty="0"/>
              <a:t>En een ander neemt een lanspunt, en hij priemt hem in zijn zijde, en er kwam water en bloed uit.</a:t>
            </a:r>
          </a:p>
          <a:p>
            <a:r>
              <a:rPr lang="nl-NL" sz="2200" dirty="0" smtClean="0"/>
              <a:t>50 En </a:t>
            </a:r>
            <a:r>
              <a:rPr lang="nl-NL" sz="2200" dirty="0"/>
              <a:t>Jezus schreeuwt weer, met een luide stem, en Hij laat de geest gaan.</a:t>
            </a:r>
          </a:p>
          <a:p>
            <a:r>
              <a:rPr lang="nl-NL" sz="2200" dirty="0" smtClean="0"/>
              <a:t>51 En </a:t>
            </a:r>
            <a:r>
              <a:rPr lang="nl-NL" sz="2200" dirty="0"/>
              <a:t>neem waar: het gordijn van de tempel wordt van boven tot beneden in tweeën gespleten, en de aarde beeft, en de rotsen worden gespleten</a:t>
            </a:r>
            <a:r>
              <a:rPr lang="nl-NL" sz="2200" dirty="0" smtClean="0"/>
              <a:t>,</a:t>
            </a:r>
          </a:p>
          <a:p>
            <a:r>
              <a:rPr lang="nl-NL" sz="2200" dirty="0" smtClean="0"/>
              <a:t>52 en </a:t>
            </a:r>
            <a:r>
              <a:rPr lang="nl-NL" sz="2200" dirty="0"/>
              <a:t>de grafgewelven werden geopend, en vele lichamen van de ter ruste gelegde heiligen kwamen overeind.</a:t>
            </a:r>
          </a:p>
          <a:p>
            <a:r>
              <a:rPr lang="nl-NL" sz="2200" dirty="0" smtClean="0"/>
              <a:t>53 En </a:t>
            </a:r>
            <a:r>
              <a:rPr lang="nl-NL" sz="2200" dirty="0"/>
              <a:t>zij gingen uit, vanuit de grafgewelven, na het wekken van Hem, en zij kwamen binnen, in de heilige stad, en zij worden aan velen kenbaar gemaakt</a:t>
            </a:r>
            <a:r>
              <a:rPr lang="nl-NL" sz="2200" dirty="0" smtClean="0"/>
              <a:t>.</a:t>
            </a:r>
            <a:endParaRPr lang="nl-NL" sz="2200" dirty="0"/>
          </a:p>
        </p:txBody>
      </p:sp>
    </p:spTree>
    <p:extLst>
      <p:ext uri="{BB962C8B-B14F-4D97-AF65-F5344CB8AC3E}">
        <p14:creationId xmlns:p14="http://schemas.microsoft.com/office/powerpoint/2010/main" val="916969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6186309"/>
          </a:xfrm>
          <a:prstGeom prst="rect">
            <a:avLst/>
          </a:prstGeom>
        </p:spPr>
        <p:txBody>
          <a:bodyPr wrap="square">
            <a:spAutoFit/>
          </a:bodyPr>
          <a:lstStyle/>
          <a:p>
            <a:r>
              <a:rPr lang="nl-NL" sz="2200" b="1" dirty="0" smtClean="0"/>
              <a:t>Mattheus 27</a:t>
            </a:r>
          </a:p>
          <a:p>
            <a:endParaRPr lang="nl-NL" sz="2200" b="1" dirty="0" smtClean="0"/>
          </a:p>
          <a:p>
            <a:r>
              <a:rPr lang="nl-NL" sz="2200" dirty="0" smtClean="0"/>
              <a:t>54 En </a:t>
            </a:r>
            <a:r>
              <a:rPr lang="nl-NL" sz="2200" dirty="0"/>
              <a:t>de hoofdman over honderd, en degenen die met hem Jezus bewaakten, namen de aardbeving waar, en de dingen die er gebeuren, en zij werden enorm bevreesd, en zij zeggen: Waarlijk, deze was een godenzoon.</a:t>
            </a:r>
          </a:p>
          <a:p>
            <a:r>
              <a:rPr lang="nl-NL" sz="2200" dirty="0" smtClean="0"/>
              <a:t>55 En </a:t>
            </a:r>
            <a:r>
              <a:rPr lang="nl-NL" sz="2200" dirty="0"/>
              <a:t>er waren daar vele vrouwen, die van veraf aanschouwden, die Jezus vanaf Galilea gevolgd waren, om Hem te bedienen.</a:t>
            </a:r>
          </a:p>
          <a:p>
            <a:r>
              <a:rPr lang="nl-NL" sz="2200" dirty="0" smtClean="0"/>
              <a:t>56 Tot </a:t>
            </a:r>
            <a:r>
              <a:rPr lang="nl-NL" sz="2200" dirty="0"/>
              <a:t>dezen behoorden Maria, de </a:t>
            </a:r>
            <a:r>
              <a:rPr lang="nl-NL" sz="2200" dirty="0" err="1"/>
              <a:t>Magdaleense</a:t>
            </a:r>
            <a:r>
              <a:rPr lang="nl-NL" sz="2200" dirty="0"/>
              <a:t>, en Maria, de moeder van Jakobus en Jozef, en de moeder van de zonen van </a:t>
            </a:r>
            <a:r>
              <a:rPr lang="nl-NL" sz="2200" dirty="0" err="1"/>
              <a:t>Zebedeüs</a:t>
            </a:r>
            <a:r>
              <a:rPr lang="nl-NL" sz="2200" dirty="0" smtClean="0"/>
              <a:t>.</a:t>
            </a:r>
          </a:p>
          <a:p>
            <a:endParaRPr lang="nl-NL" sz="2200" dirty="0"/>
          </a:p>
          <a:p>
            <a:r>
              <a:rPr lang="nl-NL" sz="2200" b="1" dirty="0" smtClean="0"/>
              <a:t>Begrafenis van Jezus</a:t>
            </a:r>
            <a:endParaRPr lang="nl-NL" sz="2200" b="1" dirty="0"/>
          </a:p>
          <a:p>
            <a:r>
              <a:rPr lang="nl-NL" sz="2200" dirty="0" smtClean="0"/>
              <a:t>57 En </a:t>
            </a:r>
            <a:r>
              <a:rPr lang="nl-NL" sz="2200" dirty="0"/>
              <a:t>het wordt avond, en er kwam een rijk mens vanaf </a:t>
            </a:r>
            <a:r>
              <a:rPr lang="nl-NL" sz="2200" dirty="0" err="1"/>
              <a:t>Arimatea</a:t>
            </a:r>
            <a:r>
              <a:rPr lang="nl-NL" sz="2200" dirty="0"/>
              <a:t>, genaamd Jozef, die ook een leerling van Jezus is.</a:t>
            </a:r>
          </a:p>
          <a:p>
            <a:r>
              <a:rPr lang="nl-NL" sz="2200" dirty="0" smtClean="0"/>
              <a:t>58 Deze </a:t>
            </a:r>
            <a:r>
              <a:rPr lang="nl-NL" sz="2200" dirty="0"/>
              <a:t>komt tot Pilatus, en hij verzoekt het lichaam van Jezus</a:t>
            </a:r>
            <a:r>
              <a:rPr lang="nl-NL" sz="2200" dirty="0" smtClean="0"/>
              <a:t>. Dán </a:t>
            </a:r>
            <a:r>
              <a:rPr lang="nl-NL" sz="2200" dirty="0"/>
              <a:t>beveelt Pilatus het lichaam af te geven.</a:t>
            </a:r>
          </a:p>
          <a:p>
            <a:r>
              <a:rPr lang="nl-NL" sz="2200" dirty="0" smtClean="0"/>
              <a:t>59 En </a:t>
            </a:r>
            <a:r>
              <a:rPr lang="nl-NL" sz="2200" dirty="0"/>
              <a:t>Jozef neemt het lichaam, en hij wikkelt het in een reine linnen wikkeldoek</a:t>
            </a:r>
            <a:r>
              <a:rPr lang="nl-NL" sz="2200" dirty="0" smtClean="0"/>
              <a:t>,</a:t>
            </a:r>
          </a:p>
          <a:p>
            <a:r>
              <a:rPr lang="nl-NL" sz="2200" dirty="0" smtClean="0"/>
              <a:t>60 en </a:t>
            </a:r>
            <a:r>
              <a:rPr lang="nl-NL" sz="2200" dirty="0"/>
              <a:t>hij plaatst het in zijn nieuwe grafgewelf, dat hij in de rots uithouwt, en hij wentelt een grote steen ernaar toe, voor de deur van het grafgewelf, en hij ging weg</a:t>
            </a:r>
            <a:r>
              <a:rPr lang="nl-NL" sz="2200" dirty="0" smtClean="0"/>
              <a:t>.</a:t>
            </a:r>
            <a:endParaRPr lang="nl-NL" sz="2200" dirty="0"/>
          </a:p>
        </p:txBody>
      </p:sp>
    </p:spTree>
    <p:extLst>
      <p:ext uri="{BB962C8B-B14F-4D97-AF65-F5344CB8AC3E}">
        <p14:creationId xmlns:p14="http://schemas.microsoft.com/office/powerpoint/2010/main" val="1649216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5170646"/>
          </a:xfrm>
          <a:prstGeom prst="rect">
            <a:avLst/>
          </a:prstGeom>
        </p:spPr>
        <p:txBody>
          <a:bodyPr wrap="square">
            <a:spAutoFit/>
          </a:bodyPr>
          <a:lstStyle/>
          <a:p>
            <a:r>
              <a:rPr lang="nl-NL" sz="2200" b="1" dirty="0" smtClean="0"/>
              <a:t>Mattheus 27</a:t>
            </a:r>
          </a:p>
          <a:p>
            <a:endParaRPr lang="nl-NL" sz="2200" b="1" dirty="0" smtClean="0"/>
          </a:p>
          <a:p>
            <a:r>
              <a:rPr lang="nl-NL" sz="2200" dirty="0" smtClean="0"/>
              <a:t>61 En </a:t>
            </a:r>
            <a:r>
              <a:rPr lang="nl-NL" sz="2200" dirty="0"/>
              <a:t>Maria, de </a:t>
            </a:r>
            <a:r>
              <a:rPr lang="nl-NL" sz="2200" dirty="0" err="1"/>
              <a:t>Magdaleense</a:t>
            </a:r>
            <a:r>
              <a:rPr lang="nl-NL" sz="2200" dirty="0"/>
              <a:t>, was daar, en de andere Maria, en zij zitten tegenover het graf</a:t>
            </a:r>
            <a:r>
              <a:rPr lang="nl-NL" sz="2200" dirty="0" smtClean="0"/>
              <a:t>.</a:t>
            </a:r>
          </a:p>
          <a:p>
            <a:endParaRPr lang="nl-NL" sz="2200" dirty="0"/>
          </a:p>
          <a:p>
            <a:r>
              <a:rPr lang="nl-NL" sz="2200" b="1" dirty="0" smtClean="0"/>
              <a:t>Het graf verzegeld</a:t>
            </a:r>
            <a:endParaRPr lang="nl-NL" sz="2200" b="1" dirty="0"/>
          </a:p>
          <a:p>
            <a:r>
              <a:rPr lang="nl-NL" sz="2200" dirty="0" smtClean="0"/>
              <a:t>62 En </a:t>
            </a:r>
            <a:r>
              <a:rPr lang="nl-NL" sz="2200" dirty="0"/>
              <a:t>de volgende morgen, dat is: na de Voorbereiding, verzamelden de oversten van de priesters en de Farizeeën zich bij Pilatus</a:t>
            </a:r>
            <a:r>
              <a:rPr lang="nl-NL" sz="2200" dirty="0" smtClean="0"/>
              <a:t>,</a:t>
            </a:r>
          </a:p>
          <a:p>
            <a:r>
              <a:rPr lang="nl-NL" sz="2200" dirty="0" smtClean="0"/>
              <a:t>63 en </a:t>
            </a:r>
            <a:r>
              <a:rPr lang="nl-NL" sz="2200" dirty="0"/>
              <a:t>zij zeggen: Heer, wij worden eraan herinnerd, dat diegene, die deed dwalen, bij zijn leven zei: Na drie dagen zal Ik gewekt worden.</a:t>
            </a:r>
          </a:p>
          <a:p>
            <a:r>
              <a:rPr lang="nl-NL" sz="2200" dirty="0" smtClean="0"/>
              <a:t>64 Beveel </a:t>
            </a:r>
            <a:r>
              <a:rPr lang="nl-NL" sz="2200" dirty="0"/>
              <a:t>dan, het graf te verzekeren tot de derde dag; opdat niet zijn leerlingen Hem 's nachts komen stelen, en dat zij dan tot het volk zeggen: Hij werd gewekt van de doden, en de laatste dwaling zou erger zijn dan de eerste.</a:t>
            </a:r>
          </a:p>
          <a:p>
            <a:r>
              <a:rPr lang="nl-NL" sz="2200" dirty="0" smtClean="0"/>
              <a:t>65 En </a:t>
            </a:r>
            <a:r>
              <a:rPr lang="nl-NL" sz="2200" dirty="0"/>
              <a:t>Pilatus zei met nadruk tot hen: Jullie hebben een wachtpost, ga heen en verzeker het, naar jullie beste weten.</a:t>
            </a:r>
          </a:p>
          <a:p>
            <a:r>
              <a:rPr lang="nl-NL" sz="2200" dirty="0" smtClean="0"/>
              <a:t>66 En </a:t>
            </a:r>
            <a:r>
              <a:rPr lang="nl-NL" sz="2200" dirty="0"/>
              <a:t>zij gaan en zij verzekeren het graf, en zij verzegelen de steen, met de wachtpost</a:t>
            </a:r>
            <a:r>
              <a:rPr lang="nl-NL" sz="2200" dirty="0" smtClean="0"/>
              <a:t>.</a:t>
            </a:r>
            <a:endParaRPr lang="nl-NL" sz="2200" dirty="0"/>
          </a:p>
        </p:txBody>
      </p:sp>
    </p:spTree>
    <p:extLst>
      <p:ext uri="{BB962C8B-B14F-4D97-AF65-F5344CB8AC3E}">
        <p14:creationId xmlns:p14="http://schemas.microsoft.com/office/powerpoint/2010/main" val="23675988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smtClean="0">
                <a:solidFill>
                  <a:srgbClr val="002060"/>
                </a:solidFill>
              </a:rPr>
              <a:t>32 En </a:t>
            </a:r>
            <a:r>
              <a:rPr lang="nl-NL" sz="2200" dirty="0">
                <a:solidFill>
                  <a:srgbClr val="002060"/>
                </a:solidFill>
              </a:rPr>
              <a:t>toen zij naar buiten gingen, vonden zij iemand uit </a:t>
            </a:r>
            <a:r>
              <a:rPr lang="nl-NL" sz="2200" dirty="0" err="1">
                <a:solidFill>
                  <a:srgbClr val="002060"/>
                </a:solidFill>
              </a:rPr>
              <a:t>Cyrene</a:t>
            </a:r>
            <a:r>
              <a:rPr lang="nl-NL" sz="2200" dirty="0">
                <a:solidFill>
                  <a:srgbClr val="002060"/>
                </a:solidFill>
              </a:rPr>
              <a:t>, Simon genaamd, en zij verplichten hem om zijn kruis op te pakken</a:t>
            </a:r>
            <a:r>
              <a:rPr lang="nl-NL" sz="2200" dirty="0" smtClean="0">
                <a:solidFill>
                  <a:srgbClr val="002060"/>
                </a:solidFill>
              </a:rPr>
              <a:t>.</a:t>
            </a:r>
            <a:endParaRPr lang="nl-NL" sz="2200" dirty="0">
              <a:solidFill>
                <a:srgbClr val="002060"/>
              </a:solidFill>
            </a:endParaRPr>
          </a:p>
        </p:txBody>
      </p:sp>
      <p:pic>
        <p:nvPicPr>
          <p:cNvPr id="3" name="Afbeelding 2"/>
          <p:cNvPicPr>
            <a:picLocks noChangeAspect="1"/>
          </p:cNvPicPr>
          <p:nvPr/>
        </p:nvPicPr>
        <p:blipFill>
          <a:blip r:embed="rId2"/>
          <a:stretch>
            <a:fillRect/>
          </a:stretch>
        </p:blipFill>
        <p:spPr>
          <a:xfrm>
            <a:off x="6256421" y="1986259"/>
            <a:ext cx="5473546" cy="4441111"/>
          </a:xfrm>
          <a:prstGeom prst="rect">
            <a:avLst/>
          </a:prstGeom>
        </p:spPr>
      </p:pic>
    </p:spTree>
    <p:extLst>
      <p:ext uri="{BB962C8B-B14F-4D97-AF65-F5344CB8AC3E}">
        <p14:creationId xmlns:p14="http://schemas.microsoft.com/office/powerpoint/2010/main" val="3357025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1446550"/>
          </a:xfrm>
          <a:prstGeom prst="rect">
            <a:avLst/>
          </a:prstGeom>
        </p:spPr>
        <p:txBody>
          <a:bodyPr wrap="square">
            <a:spAutoFit/>
          </a:bodyPr>
          <a:lstStyle/>
          <a:p>
            <a:pPr algn="ctr"/>
            <a:r>
              <a:rPr lang="nl-NL" sz="2200" b="1" dirty="0" smtClean="0"/>
              <a:t>Hebreeën </a:t>
            </a:r>
            <a:r>
              <a:rPr lang="nl-NL" sz="2200" b="1" dirty="0"/>
              <a:t>13</a:t>
            </a:r>
          </a:p>
          <a:p>
            <a:pPr algn="ctr"/>
            <a:r>
              <a:rPr lang="nl-NL" sz="2200" dirty="0"/>
              <a:t>12 Daarom leed ook Jezus, om het volk door zijn eigen bloed te heiligen, buiten de poort.</a:t>
            </a:r>
          </a:p>
          <a:p>
            <a:pPr algn="ctr"/>
            <a:r>
              <a:rPr lang="nl-NL" sz="2200" dirty="0"/>
              <a:t>13 Als dat zo is, laten wij, dan ook, tot Hem uitgaan, buiten de legerplaats</a:t>
            </a:r>
            <a:r>
              <a:rPr lang="nl-NL" sz="2200"/>
              <a:t>, </a:t>
            </a:r>
            <a:endParaRPr lang="nl-NL" sz="2200" smtClean="0"/>
          </a:p>
          <a:p>
            <a:pPr algn="ctr"/>
            <a:r>
              <a:rPr lang="nl-NL" sz="2200" smtClean="0"/>
              <a:t>en </a:t>
            </a:r>
            <a:r>
              <a:rPr lang="nl-NL" sz="2200" dirty="0"/>
              <a:t>zijn smaad dragen.</a:t>
            </a:r>
          </a:p>
        </p:txBody>
      </p:sp>
    </p:spTree>
    <p:extLst>
      <p:ext uri="{BB962C8B-B14F-4D97-AF65-F5344CB8AC3E}">
        <p14:creationId xmlns:p14="http://schemas.microsoft.com/office/powerpoint/2010/main" val="11897965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446550"/>
          </a:xfrm>
          <a:prstGeom prst="rect">
            <a:avLst/>
          </a:prstGeom>
        </p:spPr>
        <p:txBody>
          <a:bodyPr wrap="square">
            <a:spAutoFit/>
          </a:bodyPr>
          <a:lstStyle/>
          <a:p>
            <a:r>
              <a:rPr lang="nl-NL" sz="2200" b="1" dirty="0" smtClean="0">
                <a:solidFill>
                  <a:srgbClr val="002060"/>
                </a:solidFill>
              </a:rPr>
              <a:t>Mattheus 27</a:t>
            </a:r>
          </a:p>
          <a:p>
            <a:endParaRPr lang="nl-NL" sz="2200" dirty="0">
              <a:solidFill>
                <a:srgbClr val="002060"/>
              </a:solidFill>
            </a:endParaRPr>
          </a:p>
          <a:p>
            <a:r>
              <a:rPr lang="nl-NL" sz="2200" b="1" dirty="0" smtClean="0">
                <a:solidFill>
                  <a:srgbClr val="002060"/>
                </a:solidFill>
              </a:rPr>
              <a:t>De kruisiging</a:t>
            </a:r>
          </a:p>
          <a:p>
            <a:r>
              <a:rPr lang="nl-NL" sz="2200" dirty="0" smtClean="0">
                <a:solidFill>
                  <a:srgbClr val="002060"/>
                </a:solidFill>
              </a:rPr>
              <a:t>33 </a:t>
            </a:r>
            <a:r>
              <a:rPr lang="nl-NL" sz="2200" dirty="0">
                <a:solidFill>
                  <a:srgbClr val="002060"/>
                </a:solidFill>
              </a:rPr>
              <a:t>En zij komen op een plaats, genaamd </a:t>
            </a:r>
            <a:r>
              <a:rPr lang="nl-NL" sz="2200" dirty="0" err="1" smtClean="0">
                <a:solidFill>
                  <a:srgbClr val="002060"/>
                </a:solidFill>
              </a:rPr>
              <a:t>Golgotha</a:t>
            </a:r>
            <a:r>
              <a:rPr lang="nl-NL" sz="2200" dirty="0">
                <a:solidFill>
                  <a:srgbClr val="002060"/>
                </a:solidFill>
              </a:rPr>
              <a:t>, dat is, de zogeheten Schedelplaats.</a:t>
            </a:r>
          </a:p>
        </p:txBody>
      </p:sp>
    </p:spTree>
    <p:extLst>
      <p:ext uri="{BB962C8B-B14F-4D97-AF65-F5344CB8AC3E}">
        <p14:creationId xmlns:p14="http://schemas.microsoft.com/office/powerpoint/2010/main" val="1526402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1107996"/>
          </a:xfrm>
          <a:prstGeom prst="rect">
            <a:avLst/>
          </a:prstGeom>
        </p:spPr>
        <p:txBody>
          <a:bodyPr wrap="square">
            <a:spAutoFit/>
          </a:bodyPr>
          <a:lstStyle/>
          <a:p>
            <a:pPr algn="ctr"/>
            <a:r>
              <a:rPr lang="nl-NL" sz="2200" b="1" dirty="0" smtClean="0"/>
              <a:t>Jozua 5</a:t>
            </a:r>
            <a:endParaRPr lang="nl-NL" sz="2200" b="1" dirty="0"/>
          </a:p>
          <a:p>
            <a:pPr algn="ctr"/>
            <a:r>
              <a:rPr lang="nl-NL" sz="2200" dirty="0"/>
              <a:t>9 Verder zei </a:t>
            </a:r>
            <a:r>
              <a:rPr lang="nl-NL" sz="2200" dirty="0" smtClean="0"/>
              <a:t>YAHWEH tegen </a:t>
            </a:r>
            <a:r>
              <a:rPr lang="nl-NL" sz="2200" dirty="0"/>
              <a:t>Jozua: Vandaag heb Ik de smaad van Egypte van u afgewenteld. Daarom gaf men die plaats de naam </a:t>
            </a:r>
            <a:r>
              <a:rPr lang="nl-NL" sz="2200" dirty="0" err="1"/>
              <a:t>Gilgal</a:t>
            </a:r>
            <a:r>
              <a:rPr lang="nl-NL" sz="2200" dirty="0"/>
              <a:t>, tot op deze dag.</a:t>
            </a:r>
          </a:p>
        </p:txBody>
      </p:sp>
    </p:spTree>
    <p:extLst>
      <p:ext uri="{BB962C8B-B14F-4D97-AF65-F5344CB8AC3E}">
        <p14:creationId xmlns:p14="http://schemas.microsoft.com/office/powerpoint/2010/main" val="32850932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smtClean="0">
                <a:solidFill>
                  <a:srgbClr val="002060"/>
                </a:solidFill>
              </a:rPr>
              <a:t>34 Zij </a:t>
            </a:r>
            <a:r>
              <a:rPr lang="nl-NL" sz="2200" dirty="0">
                <a:solidFill>
                  <a:srgbClr val="002060"/>
                </a:solidFill>
              </a:rPr>
              <a:t>geven aan Hem zure wijn, vermengd met gal, te drinken.</a:t>
            </a:r>
          </a:p>
          <a:p>
            <a:r>
              <a:rPr lang="nl-NL" sz="2200" dirty="0">
                <a:solidFill>
                  <a:srgbClr val="002060"/>
                </a:solidFill>
              </a:rPr>
              <a:t> En Hij proeft het, en Hij wil het niet drinken</a:t>
            </a:r>
            <a:r>
              <a:rPr lang="nl-NL" sz="2200" dirty="0" smtClean="0">
                <a:solidFill>
                  <a:srgbClr val="002060"/>
                </a:solidFill>
              </a:rPr>
              <a:t>.</a:t>
            </a:r>
            <a:endParaRPr lang="nl-NL" sz="2200" dirty="0">
              <a:solidFill>
                <a:srgbClr val="002060"/>
              </a:solidFill>
            </a:endParaRPr>
          </a:p>
        </p:txBody>
      </p:sp>
      <p:sp>
        <p:nvSpPr>
          <p:cNvPr id="3" name="Rechthoek 2"/>
          <p:cNvSpPr/>
          <p:nvPr/>
        </p:nvSpPr>
        <p:spPr>
          <a:xfrm>
            <a:off x="3586413" y="4388874"/>
            <a:ext cx="7482639" cy="1169551"/>
          </a:xfrm>
          <a:prstGeom prst="rect">
            <a:avLst/>
          </a:prstGeom>
          <a:ln w="12700">
            <a:solidFill>
              <a:schemeClr val="tx1"/>
            </a:solidFill>
          </a:ln>
        </p:spPr>
        <p:txBody>
          <a:bodyPr wrap="square">
            <a:spAutoFit/>
          </a:bodyPr>
          <a:lstStyle/>
          <a:p>
            <a:pPr marL="285750" indent="-285750">
              <a:buFont typeface="Wingdings" panose="05000000000000000000" pitchFamily="2" charset="2"/>
              <a:buChar char="Ø"/>
            </a:pPr>
            <a:r>
              <a:rPr lang="nl-NL" sz="2200" b="1" dirty="0" smtClean="0"/>
              <a:t>Psalm 69:22</a:t>
            </a:r>
          </a:p>
          <a:p>
            <a:r>
              <a:rPr lang="nl-NL" sz="2400" dirty="0" smtClean="0"/>
              <a:t>	Ja</a:t>
            </a:r>
            <a:r>
              <a:rPr lang="nl-NL" sz="2400" dirty="0"/>
              <a:t>, zij hebben mij gal als mijn voedsel gegeven,</a:t>
            </a:r>
            <a:br>
              <a:rPr lang="nl-NL" sz="2400" dirty="0"/>
            </a:br>
            <a:r>
              <a:rPr lang="nl-NL" sz="2400" dirty="0" smtClean="0"/>
              <a:t>	in </a:t>
            </a:r>
            <a:r>
              <a:rPr lang="nl-NL" sz="2400" dirty="0"/>
              <a:t>mijn dorst hebben zij mij zure wijn laten drinken.</a:t>
            </a:r>
            <a:endParaRPr lang="nl-NL" sz="2200" dirty="0"/>
          </a:p>
        </p:txBody>
      </p:sp>
    </p:spTree>
    <p:extLst>
      <p:ext uri="{BB962C8B-B14F-4D97-AF65-F5344CB8AC3E}">
        <p14:creationId xmlns:p14="http://schemas.microsoft.com/office/powerpoint/2010/main" val="1519211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smtClean="0">
                <a:solidFill>
                  <a:srgbClr val="002060"/>
                </a:solidFill>
              </a:rPr>
              <a:t>35 En </a:t>
            </a:r>
            <a:r>
              <a:rPr lang="nl-NL" sz="2200" dirty="0">
                <a:solidFill>
                  <a:srgbClr val="002060"/>
                </a:solidFill>
              </a:rPr>
              <a:t>zij kruisigen Hem, en zij verdelen zijn bovenkleding, door het lot te werpen.</a:t>
            </a:r>
          </a:p>
          <a:p>
            <a:r>
              <a:rPr lang="nl-NL" sz="2200" dirty="0" smtClean="0">
                <a:solidFill>
                  <a:schemeClr val="bg1">
                    <a:lumMod val="65000"/>
                  </a:schemeClr>
                </a:solidFill>
              </a:rPr>
              <a:t>36 En </a:t>
            </a:r>
            <a:r>
              <a:rPr lang="nl-NL" sz="2200" dirty="0">
                <a:solidFill>
                  <a:schemeClr val="bg1">
                    <a:lumMod val="65000"/>
                  </a:schemeClr>
                </a:solidFill>
              </a:rPr>
              <a:t>zij gingen daar zitten, en zij bewaakten Hem</a:t>
            </a:r>
            <a:r>
              <a:rPr lang="nl-NL" sz="2200" dirty="0" smtClean="0">
                <a:solidFill>
                  <a:schemeClr val="bg1">
                    <a:lumMod val="65000"/>
                  </a:schemeClr>
                </a:solidFill>
              </a:rPr>
              <a:t>.</a:t>
            </a:r>
            <a:endParaRPr lang="nl-NL" sz="2200" dirty="0">
              <a:solidFill>
                <a:schemeClr val="bg1">
                  <a:lumMod val="65000"/>
                </a:schemeClr>
              </a:solidFill>
            </a:endParaRP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995" y="5130498"/>
            <a:ext cx="11729967" cy="1077149"/>
          </a:xfrm>
          <a:prstGeom prst="rect">
            <a:avLst/>
          </a:prstGeom>
        </p:spPr>
      </p:pic>
    </p:spTree>
    <p:extLst>
      <p:ext uri="{BB962C8B-B14F-4D97-AF65-F5344CB8AC3E}">
        <p14:creationId xmlns:p14="http://schemas.microsoft.com/office/powerpoint/2010/main" val="4087875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2800767"/>
          </a:xfrm>
          <a:prstGeom prst="rect">
            <a:avLst/>
          </a:prstGeom>
        </p:spPr>
        <p:txBody>
          <a:bodyPr wrap="square">
            <a:spAutoFit/>
          </a:bodyPr>
          <a:lstStyle/>
          <a:p>
            <a:pPr algn="ctr"/>
            <a:r>
              <a:rPr lang="nl-NL" sz="2200" b="1" dirty="0" smtClean="0"/>
              <a:t>Johannes 19</a:t>
            </a:r>
            <a:endParaRPr lang="nl-NL" sz="2200" b="1" dirty="0"/>
          </a:p>
          <a:p>
            <a:pPr algn="ctr"/>
            <a:r>
              <a:rPr lang="nl-NL" sz="2200" dirty="0" smtClean="0"/>
              <a:t>23 Wanneer</a:t>
            </a:r>
            <a:r>
              <a:rPr lang="nl-NL" sz="2200" dirty="0"/>
              <a:t>, dan, de soldaten Jezus kruisigen, namen zij zijn bovenkleding, </a:t>
            </a:r>
            <a:endParaRPr lang="nl-NL" sz="2200" dirty="0" smtClean="0"/>
          </a:p>
          <a:p>
            <a:pPr algn="ctr"/>
            <a:r>
              <a:rPr lang="nl-NL" sz="2200" dirty="0" smtClean="0"/>
              <a:t>en </a:t>
            </a:r>
            <a:r>
              <a:rPr lang="nl-NL" sz="2200" dirty="0"/>
              <a:t>zij maken vier delen, voor iedere soldaat een deel, en het onderkleed.</a:t>
            </a:r>
          </a:p>
          <a:p>
            <a:pPr algn="ctr"/>
            <a:r>
              <a:rPr lang="nl-NL" sz="2200" dirty="0"/>
              <a:t> En het onderkleed was zonder naad, aan één stuk geweven.</a:t>
            </a:r>
          </a:p>
          <a:p>
            <a:pPr algn="ctr"/>
            <a:r>
              <a:rPr lang="nl-NL" sz="2200" dirty="0" smtClean="0"/>
              <a:t>24 Zij </a:t>
            </a:r>
            <a:r>
              <a:rPr lang="nl-NL" sz="2200" dirty="0"/>
              <a:t>zeiden, dan, tot elkaar: Laten wij dit niet scheuren, </a:t>
            </a:r>
            <a:r>
              <a:rPr lang="nl-NL" sz="2200" u="sng" dirty="0"/>
              <a:t>maar erom loten</a:t>
            </a:r>
            <a:r>
              <a:rPr lang="nl-NL" sz="2200" dirty="0"/>
              <a:t>, voor wie het zal zijn; opdat het </a:t>
            </a:r>
            <a:r>
              <a:rPr lang="nl-NL" sz="2200" dirty="0" err="1"/>
              <a:t>schriftwoord</a:t>
            </a:r>
            <a:r>
              <a:rPr lang="nl-NL" sz="2200" dirty="0"/>
              <a:t> vervuld zal worden, dat zegt: Zij verdelen mijn bovenkleding onder elkaar, en over mijn kledij wierpen zij het lot.</a:t>
            </a:r>
          </a:p>
          <a:p>
            <a:pPr algn="ctr"/>
            <a:r>
              <a:rPr lang="nl-NL" sz="2200" dirty="0"/>
              <a:t> De soldaten doen dit, dan, inderdaad</a:t>
            </a:r>
            <a:r>
              <a:rPr lang="nl-NL" sz="2200" dirty="0" smtClean="0"/>
              <a:t>.</a:t>
            </a:r>
            <a:endParaRPr lang="nl-NL" sz="2200" dirty="0"/>
          </a:p>
        </p:txBody>
      </p:sp>
      <p:sp>
        <p:nvSpPr>
          <p:cNvPr id="3" name="Rechthoek 2"/>
          <p:cNvSpPr/>
          <p:nvPr/>
        </p:nvSpPr>
        <p:spPr>
          <a:xfrm>
            <a:off x="2527635" y="4372832"/>
            <a:ext cx="7995986" cy="1107996"/>
          </a:xfrm>
          <a:prstGeom prst="rect">
            <a:avLst/>
          </a:prstGeom>
          <a:ln w="12700">
            <a:solidFill>
              <a:schemeClr val="tx1"/>
            </a:solidFill>
          </a:ln>
        </p:spPr>
        <p:txBody>
          <a:bodyPr wrap="square">
            <a:spAutoFit/>
          </a:bodyPr>
          <a:lstStyle/>
          <a:p>
            <a:pPr marL="285750" indent="-285750">
              <a:buFont typeface="Wingdings" panose="05000000000000000000" pitchFamily="2" charset="2"/>
              <a:buChar char="Ø"/>
            </a:pPr>
            <a:r>
              <a:rPr lang="nl-NL" sz="2200" dirty="0"/>
              <a:t>Kleding = heerlijkheid</a:t>
            </a:r>
          </a:p>
          <a:p>
            <a:pPr marL="285750" indent="-285750">
              <a:buFont typeface="Wingdings" panose="05000000000000000000" pitchFamily="2" charset="2"/>
              <a:buChar char="Ø"/>
            </a:pPr>
            <a:r>
              <a:rPr lang="nl-NL" sz="2200" dirty="0" smtClean="0"/>
              <a:t>De vier hoeken/einden van de aarde (Marc.13:27, Opb.7:1, 20:8)</a:t>
            </a:r>
          </a:p>
          <a:p>
            <a:pPr marL="285750" indent="-285750">
              <a:buFont typeface="Wingdings" panose="05000000000000000000" pitchFamily="2" charset="2"/>
              <a:buChar char="Ø"/>
            </a:pPr>
            <a:r>
              <a:rPr lang="nl-NL" sz="2200" dirty="0" smtClean="0"/>
              <a:t>De vijf delen naar de natiën aan de vier einden van de aarde</a:t>
            </a:r>
          </a:p>
        </p:txBody>
      </p:sp>
    </p:spTree>
    <p:extLst>
      <p:ext uri="{BB962C8B-B14F-4D97-AF65-F5344CB8AC3E}">
        <p14:creationId xmlns:p14="http://schemas.microsoft.com/office/powerpoint/2010/main" val="1817409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5170646"/>
          </a:xfrm>
          <a:prstGeom prst="rect">
            <a:avLst/>
          </a:prstGeom>
        </p:spPr>
        <p:txBody>
          <a:bodyPr wrap="square">
            <a:spAutoFit/>
          </a:bodyPr>
          <a:lstStyle/>
          <a:p>
            <a:r>
              <a:rPr lang="nl-NL" sz="2200" b="1" dirty="0" smtClean="0"/>
              <a:t>Mattheus 27</a:t>
            </a:r>
          </a:p>
          <a:p>
            <a:endParaRPr lang="nl-NL" sz="2200" b="1" dirty="0"/>
          </a:p>
          <a:p>
            <a:r>
              <a:rPr lang="nl-NL" sz="2200" b="1" dirty="0" smtClean="0"/>
              <a:t>Jezus voor Pilatus</a:t>
            </a:r>
          </a:p>
          <a:p>
            <a:r>
              <a:rPr lang="nl-NL" sz="2200" dirty="0" smtClean="0">
                <a:solidFill>
                  <a:schemeClr val="bg1">
                    <a:lumMod val="65000"/>
                  </a:schemeClr>
                </a:solidFill>
              </a:rPr>
              <a:t>1 En </a:t>
            </a:r>
            <a:r>
              <a:rPr lang="nl-NL" sz="2200" dirty="0">
                <a:solidFill>
                  <a:schemeClr val="bg1">
                    <a:lumMod val="65000"/>
                  </a:schemeClr>
                </a:solidFill>
              </a:rPr>
              <a:t>het wordt het vroege morgenuur, en al de oversten van de priesters en de oudsten van het volk beraadslaagden tegen Jezus, om Hem ter dood te brengen.</a:t>
            </a:r>
          </a:p>
          <a:p>
            <a:r>
              <a:rPr lang="nl-NL" sz="2200" dirty="0" smtClean="0">
                <a:solidFill>
                  <a:schemeClr val="bg1">
                    <a:lumMod val="65000"/>
                  </a:schemeClr>
                </a:solidFill>
              </a:rPr>
              <a:t>2 En </a:t>
            </a:r>
            <a:r>
              <a:rPr lang="nl-NL" sz="2200" dirty="0">
                <a:solidFill>
                  <a:schemeClr val="bg1">
                    <a:lumMod val="65000"/>
                  </a:schemeClr>
                </a:solidFill>
              </a:rPr>
              <a:t>zij binden Hem, en zij leidden Hem weg, en zij leveren Hem over aan Pontius Pilatus, de gouverneur.</a:t>
            </a:r>
          </a:p>
          <a:p>
            <a:endParaRPr lang="nl-NL" sz="2200" dirty="0"/>
          </a:p>
          <a:p>
            <a:r>
              <a:rPr lang="nl-NL" sz="2200" b="1" dirty="0" smtClean="0"/>
              <a:t>Judas</a:t>
            </a:r>
            <a:endParaRPr lang="nl-NL" sz="2200" b="1" dirty="0"/>
          </a:p>
          <a:p>
            <a:r>
              <a:rPr lang="nl-NL" sz="2200" dirty="0" smtClean="0">
                <a:solidFill>
                  <a:schemeClr val="bg1">
                    <a:lumMod val="65000"/>
                  </a:schemeClr>
                </a:solidFill>
              </a:rPr>
              <a:t>3 Toen </a:t>
            </a:r>
            <a:r>
              <a:rPr lang="nl-NL" sz="2200" dirty="0">
                <a:solidFill>
                  <a:schemeClr val="bg1">
                    <a:lumMod val="65000"/>
                  </a:schemeClr>
                </a:solidFill>
              </a:rPr>
              <a:t>Judas, die Hem overlevert, waarnam, dat Hij veroordeeld werd, heeft hij spijt, en hij doet de dertig zilverstukken terugkeren naar de oversten van de priesters en de oudsten</a:t>
            </a:r>
            <a:r>
              <a:rPr lang="nl-NL" sz="2200" dirty="0" smtClean="0">
                <a:solidFill>
                  <a:schemeClr val="bg1">
                    <a:lumMod val="65000"/>
                  </a:schemeClr>
                </a:solidFill>
              </a:rPr>
              <a:t>,</a:t>
            </a:r>
          </a:p>
          <a:p>
            <a:r>
              <a:rPr lang="nl-NL" sz="2200" dirty="0" smtClean="0">
                <a:solidFill>
                  <a:schemeClr val="bg1">
                    <a:lumMod val="65000"/>
                  </a:schemeClr>
                </a:solidFill>
              </a:rPr>
              <a:t>4 en </a:t>
            </a:r>
            <a:r>
              <a:rPr lang="nl-NL" sz="2200" dirty="0">
                <a:solidFill>
                  <a:schemeClr val="bg1">
                    <a:lumMod val="65000"/>
                  </a:schemeClr>
                </a:solidFill>
              </a:rPr>
              <a:t>hij zegt: Ik zondigde, ik leverde onschuldig bloed over.</a:t>
            </a:r>
          </a:p>
          <a:p>
            <a:r>
              <a:rPr lang="nl-NL" sz="2200" dirty="0">
                <a:solidFill>
                  <a:schemeClr val="bg1">
                    <a:lumMod val="65000"/>
                  </a:schemeClr>
                </a:solidFill>
              </a:rPr>
              <a:t> Maar zij zeiden: Wat gaat ons dit aan? Jij moet het zelf maar zien.</a:t>
            </a:r>
          </a:p>
          <a:p>
            <a:r>
              <a:rPr lang="nl-NL" sz="2200" dirty="0" smtClean="0">
                <a:solidFill>
                  <a:schemeClr val="bg1">
                    <a:lumMod val="65000"/>
                  </a:schemeClr>
                </a:solidFill>
              </a:rPr>
              <a:t>5 En </a:t>
            </a:r>
            <a:r>
              <a:rPr lang="nl-NL" sz="2200" dirty="0">
                <a:solidFill>
                  <a:schemeClr val="bg1">
                    <a:lumMod val="65000"/>
                  </a:schemeClr>
                </a:solidFill>
              </a:rPr>
              <a:t>hij gooit de zilverstukken in de tempel, en hij trekt zich terug, en hij gaat weg, en hij verhangt zich</a:t>
            </a:r>
            <a:r>
              <a:rPr lang="nl-NL" sz="2200" dirty="0" smtClean="0">
                <a:solidFill>
                  <a:schemeClr val="bg1">
                    <a:lumMod val="65000"/>
                  </a:schemeClr>
                </a:solidFill>
              </a:rPr>
              <a:t>.</a:t>
            </a:r>
            <a:endParaRPr lang="nl-NL" sz="2200" dirty="0">
              <a:solidFill>
                <a:schemeClr val="bg1">
                  <a:lumMod val="65000"/>
                </a:schemeClr>
              </a:solidFill>
            </a:endParaRPr>
          </a:p>
        </p:txBody>
      </p:sp>
    </p:spTree>
    <p:extLst>
      <p:ext uri="{BB962C8B-B14F-4D97-AF65-F5344CB8AC3E}">
        <p14:creationId xmlns:p14="http://schemas.microsoft.com/office/powerpoint/2010/main" val="35619862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1785104"/>
          </a:xfrm>
          <a:prstGeom prst="rect">
            <a:avLst/>
          </a:prstGeom>
        </p:spPr>
        <p:txBody>
          <a:bodyPr wrap="square">
            <a:spAutoFit/>
          </a:bodyPr>
          <a:lstStyle/>
          <a:p>
            <a:pPr algn="ctr"/>
            <a:r>
              <a:rPr lang="nl-NL" sz="2200" b="1" dirty="0" err="1" smtClean="0"/>
              <a:t>Efeze</a:t>
            </a:r>
            <a:r>
              <a:rPr lang="nl-NL" sz="2200" b="1" dirty="0" smtClean="0"/>
              <a:t> 1</a:t>
            </a:r>
            <a:endParaRPr lang="nl-NL" sz="2200" b="1" dirty="0"/>
          </a:p>
          <a:p>
            <a:pPr algn="ctr"/>
            <a:r>
              <a:rPr lang="nl-NL" sz="2200" dirty="0" smtClean="0"/>
              <a:t>11 in </a:t>
            </a:r>
            <a:r>
              <a:rPr lang="nl-NL" sz="2200" dirty="0"/>
              <a:t>Hem, in wie ook wij, die tevoren bestemd worden, </a:t>
            </a:r>
            <a:endParaRPr lang="nl-NL" sz="2200" dirty="0" smtClean="0"/>
          </a:p>
          <a:p>
            <a:pPr algn="ctr"/>
            <a:r>
              <a:rPr lang="nl-NL" sz="2200" dirty="0" smtClean="0"/>
              <a:t>door </a:t>
            </a:r>
            <a:r>
              <a:rPr lang="nl-NL" sz="2200" dirty="0"/>
              <a:t>het lot te werpen werden toebedeeld</a:t>
            </a:r>
            <a:r>
              <a:rPr lang="nl-NL" sz="2200" dirty="0" smtClean="0"/>
              <a:t>,</a:t>
            </a:r>
          </a:p>
          <a:p>
            <a:pPr algn="ctr"/>
            <a:r>
              <a:rPr lang="nl-NL" sz="2200" dirty="0" smtClean="0"/>
              <a:t> </a:t>
            </a:r>
            <a:r>
              <a:rPr lang="nl-NL" sz="2200" dirty="0"/>
              <a:t>naar het voornemen van Hem, </a:t>
            </a:r>
            <a:endParaRPr lang="nl-NL" sz="2200" dirty="0" smtClean="0"/>
          </a:p>
          <a:p>
            <a:pPr algn="ctr"/>
            <a:r>
              <a:rPr lang="nl-NL" sz="2200" dirty="0" smtClean="0"/>
              <a:t>die </a:t>
            </a:r>
            <a:r>
              <a:rPr lang="nl-NL" sz="2200" dirty="0"/>
              <a:t>alles inwerkt naar de raad van </a:t>
            </a:r>
            <a:r>
              <a:rPr lang="nl-NL" sz="2200" dirty="0" smtClean="0"/>
              <a:t>zijn wil.</a:t>
            </a:r>
            <a:endParaRPr lang="nl-NL" sz="2200" dirty="0"/>
          </a:p>
        </p:txBody>
      </p:sp>
    </p:spTree>
    <p:extLst>
      <p:ext uri="{BB962C8B-B14F-4D97-AF65-F5344CB8AC3E}">
        <p14:creationId xmlns:p14="http://schemas.microsoft.com/office/powerpoint/2010/main" val="183719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smtClean="0">
                <a:solidFill>
                  <a:schemeClr val="bg1">
                    <a:lumMod val="65000"/>
                  </a:schemeClr>
                </a:solidFill>
              </a:rPr>
              <a:t>35 En </a:t>
            </a:r>
            <a:r>
              <a:rPr lang="nl-NL" sz="2200" dirty="0">
                <a:solidFill>
                  <a:schemeClr val="bg1">
                    <a:lumMod val="65000"/>
                  </a:schemeClr>
                </a:solidFill>
              </a:rPr>
              <a:t>zij kruisigen Hem, en zij verdelen zijn bovenkleding, door het lot te werpen.</a:t>
            </a:r>
          </a:p>
          <a:p>
            <a:r>
              <a:rPr lang="nl-NL" sz="2200" dirty="0" smtClean="0">
                <a:solidFill>
                  <a:srgbClr val="002060"/>
                </a:solidFill>
              </a:rPr>
              <a:t>36 En </a:t>
            </a:r>
            <a:r>
              <a:rPr lang="nl-NL" sz="2200" dirty="0">
                <a:solidFill>
                  <a:srgbClr val="002060"/>
                </a:solidFill>
              </a:rPr>
              <a:t>zij gingen daar zitten, en zij bewaakten Hem</a:t>
            </a:r>
            <a:r>
              <a:rPr lang="nl-NL" sz="2200" dirty="0" smtClean="0">
                <a:solidFill>
                  <a:srgbClr val="002060"/>
                </a:solidFill>
              </a:rPr>
              <a:t>.</a:t>
            </a:r>
            <a:endParaRPr lang="nl-NL" sz="2200" dirty="0">
              <a:solidFill>
                <a:srgbClr val="002060"/>
              </a:solidFill>
            </a:endParaRPr>
          </a:p>
        </p:txBody>
      </p:sp>
    </p:spTree>
    <p:extLst>
      <p:ext uri="{BB962C8B-B14F-4D97-AF65-F5344CB8AC3E}">
        <p14:creationId xmlns:p14="http://schemas.microsoft.com/office/powerpoint/2010/main" val="271816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37 En boven zijn hoofd plaatsen zij, op schrift, de reden hiervan: Dit is Jezus, de koning van de Joden.</a:t>
            </a: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793" y="5597907"/>
            <a:ext cx="10665937" cy="1056205"/>
          </a:xfrm>
          <a:prstGeom prst="rect">
            <a:avLst/>
          </a:prstGeom>
        </p:spPr>
      </p:pic>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793" y="4534261"/>
            <a:ext cx="10665937" cy="1188059"/>
          </a:xfrm>
          <a:prstGeom prst="rect">
            <a:avLst/>
          </a:prstGeom>
        </p:spPr>
      </p:pic>
    </p:spTree>
    <p:extLst>
      <p:ext uri="{BB962C8B-B14F-4D97-AF65-F5344CB8AC3E}">
        <p14:creationId xmlns:p14="http://schemas.microsoft.com/office/powerpoint/2010/main" val="253610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38 Dán worden, samen met Hem, twee rovers gekruisigd, één aan de rechterkant en één aan de linkerkant.</a:t>
            </a: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133" y="5427895"/>
            <a:ext cx="8323177" cy="1089736"/>
          </a:xfrm>
          <a:prstGeom prst="rect">
            <a:avLst/>
          </a:prstGeom>
        </p:spPr>
      </p:pic>
    </p:spTree>
    <p:extLst>
      <p:ext uri="{BB962C8B-B14F-4D97-AF65-F5344CB8AC3E}">
        <p14:creationId xmlns:p14="http://schemas.microsoft.com/office/powerpoint/2010/main" val="3297862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4493538"/>
          </a:xfrm>
          <a:prstGeom prst="rect">
            <a:avLst/>
          </a:prstGeom>
        </p:spPr>
        <p:txBody>
          <a:bodyPr wrap="square">
            <a:spAutoFit/>
          </a:bodyPr>
          <a:lstStyle/>
          <a:p>
            <a:r>
              <a:rPr lang="nl-NL" sz="2200" b="1" dirty="0" smtClean="0">
                <a:solidFill>
                  <a:srgbClr val="002060"/>
                </a:solidFill>
              </a:rPr>
              <a:t>Mattheus 27</a:t>
            </a:r>
          </a:p>
          <a:p>
            <a:r>
              <a:rPr lang="nl-NL" sz="2200" dirty="0">
                <a:solidFill>
                  <a:schemeClr val="bg1">
                    <a:lumMod val="65000"/>
                  </a:schemeClr>
                </a:solidFill>
              </a:rPr>
              <a:t>38 Dán worden, samen met Hem, twee rovers gekruisigd, één aan de rechterkant en één aan de linkerkant</a:t>
            </a:r>
            <a:r>
              <a:rPr lang="nl-NL" sz="2200" dirty="0" smtClean="0">
                <a:solidFill>
                  <a:schemeClr val="bg1">
                    <a:lumMod val="65000"/>
                  </a:schemeClr>
                </a:solidFill>
              </a:rPr>
              <a:t>.</a:t>
            </a:r>
          </a:p>
          <a:p>
            <a:r>
              <a:rPr lang="nl-NL" sz="2200" dirty="0">
                <a:solidFill>
                  <a:srgbClr val="002060"/>
                </a:solidFill>
              </a:rPr>
              <a:t>39 En de voorbijgangers lasterden Hem, en zij schudden hun hoofd,</a:t>
            </a:r>
          </a:p>
          <a:p>
            <a:r>
              <a:rPr lang="nl-NL" sz="2200" dirty="0">
                <a:solidFill>
                  <a:srgbClr val="002060"/>
                </a:solidFill>
              </a:rPr>
              <a:t>40 en zij zeggen: Jij, die de tempel sloopt, en in drie dagen opbouwt, red jezelf; indien jij de Zoon van God bent, daal dan af van het kruis!</a:t>
            </a:r>
          </a:p>
          <a:p>
            <a:r>
              <a:rPr lang="nl-NL" sz="2200" dirty="0">
                <a:solidFill>
                  <a:srgbClr val="002060"/>
                </a:solidFill>
              </a:rPr>
              <a:t>41 Evenzo bespotten Hem ook de oversten van de priesters, met de </a:t>
            </a:r>
            <a:r>
              <a:rPr lang="nl-NL" sz="2200" dirty="0" err="1">
                <a:solidFill>
                  <a:srgbClr val="002060"/>
                </a:solidFill>
              </a:rPr>
              <a:t>schriftgeleerden</a:t>
            </a:r>
            <a:r>
              <a:rPr lang="nl-NL" sz="2200" dirty="0">
                <a:solidFill>
                  <a:srgbClr val="002060"/>
                </a:solidFill>
              </a:rPr>
              <a:t> en de oudsten, en zij zeiden:</a:t>
            </a:r>
          </a:p>
          <a:p>
            <a:r>
              <a:rPr lang="nl-NL" sz="2200" dirty="0">
                <a:solidFill>
                  <a:srgbClr val="002060"/>
                </a:solidFill>
              </a:rPr>
              <a:t>42 Anderen redt Hij, zichzelf kan Hij niet redden. Indien Hij de koning van Israël is, laat Hij dan nu van het kruis afdalen, en wij zullen in Hem geloven.</a:t>
            </a:r>
          </a:p>
          <a:p>
            <a:r>
              <a:rPr lang="nl-NL" sz="2200" dirty="0">
                <a:solidFill>
                  <a:srgbClr val="002060"/>
                </a:solidFill>
              </a:rPr>
              <a:t>43 Hij heeft vertrouwen op God, laat die Hem nu uitredden, indien Hij Hem wil; want Hij zei: Ik ben Gods Zoon.</a:t>
            </a:r>
          </a:p>
          <a:p>
            <a:endParaRPr lang="nl-NL" sz="2200" dirty="0">
              <a:solidFill>
                <a:srgbClr val="002060"/>
              </a:solidFill>
            </a:endParaRPr>
          </a:p>
        </p:txBody>
      </p:sp>
    </p:spTree>
    <p:extLst>
      <p:ext uri="{BB962C8B-B14F-4D97-AF65-F5344CB8AC3E}">
        <p14:creationId xmlns:p14="http://schemas.microsoft.com/office/powerpoint/2010/main" val="27500140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3139321"/>
          </a:xfrm>
          <a:prstGeom prst="rect">
            <a:avLst/>
          </a:prstGeom>
        </p:spPr>
        <p:txBody>
          <a:bodyPr wrap="square">
            <a:spAutoFit/>
          </a:bodyPr>
          <a:lstStyle/>
          <a:p>
            <a:pPr algn="ctr"/>
            <a:r>
              <a:rPr lang="nl-NL" sz="2200" b="1" dirty="0" smtClean="0"/>
              <a:t>Lukas 23</a:t>
            </a:r>
            <a:endParaRPr lang="nl-NL" sz="2200" b="1" dirty="0"/>
          </a:p>
          <a:p>
            <a:pPr algn="ctr"/>
            <a:r>
              <a:rPr lang="nl-NL" sz="2200" dirty="0" smtClean="0"/>
              <a:t>39 En </a:t>
            </a:r>
            <a:r>
              <a:rPr lang="nl-NL" sz="2200" dirty="0"/>
              <a:t>één van de gehangen misdadigers lasterde Hem, en hij zegt: </a:t>
            </a:r>
            <a:endParaRPr lang="nl-NL" sz="2200" dirty="0" smtClean="0"/>
          </a:p>
          <a:p>
            <a:pPr algn="ctr"/>
            <a:r>
              <a:rPr lang="nl-NL" sz="2200" dirty="0" smtClean="0"/>
              <a:t>Ben </a:t>
            </a:r>
            <a:r>
              <a:rPr lang="nl-NL" sz="2200" dirty="0"/>
              <a:t>jij niet de Christus? Red jezelf, en </a:t>
            </a:r>
            <a:r>
              <a:rPr lang="nl-NL" sz="2200" dirty="0" smtClean="0"/>
              <a:t>ons!</a:t>
            </a:r>
          </a:p>
          <a:p>
            <a:pPr algn="ctr"/>
            <a:r>
              <a:rPr lang="nl-NL" sz="2200" dirty="0" smtClean="0"/>
              <a:t>40 Maar </a:t>
            </a:r>
            <a:r>
              <a:rPr lang="nl-NL" sz="2200" dirty="0"/>
              <a:t>de andere antwoordt, en hij vermaant hem, en hij zei met nadruk: Zelfs jíj vreest God niet, hoewel jij in hetzelfde oordeel </a:t>
            </a:r>
            <a:r>
              <a:rPr lang="nl-NL" sz="2200" dirty="0" smtClean="0"/>
              <a:t>bent, </a:t>
            </a:r>
          </a:p>
          <a:p>
            <a:pPr algn="ctr"/>
            <a:r>
              <a:rPr lang="nl-NL" sz="2200" dirty="0" smtClean="0"/>
              <a:t>41 en </a:t>
            </a:r>
            <a:r>
              <a:rPr lang="nl-NL" sz="2200" dirty="0"/>
              <a:t>wíj op rechtvaardige wijze, want wij krijgen terug, waardig van de dingen, die wij verrichten, maar déze verricht niets onbehoorlijks.</a:t>
            </a:r>
          </a:p>
          <a:p>
            <a:pPr algn="ctr"/>
            <a:r>
              <a:rPr lang="nl-NL" sz="2200" dirty="0" smtClean="0"/>
              <a:t>42 En </a:t>
            </a:r>
            <a:r>
              <a:rPr lang="nl-NL" sz="2200" dirty="0"/>
              <a:t>hij zei tegen Jezus: Heer, gedenk mij, wanneer jij in jouw </a:t>
            </a:r>
            <a:r>
              <a:rPr lang="nl-NL" sz="2200" u="sng" dirty="0"/>
              <a:t>koninkrijk</a:t>
            </a:r>
            <a:r>
              <a:rPr lang="nl-NL" sz="2200" dirty="0"/>
              <a:t> komt.</a:t>
            </a:r>
          </a:p>
          <a:p>
            <a:pPr algn="ctr"/>
            <a:r>
              <a:rPr lang="nl-NL" sz="2200" dirty="0" smtClean="0"/>
              <a:t>43 En </a:t>
            </a:r>
            <a:r>
              <a:rPr lang="nl-NL" sz="2200" dirty="0"/>
              <a:t>Jezus zei tegen hem: Amen! Tegen jou zeg Ik vandaag: Met Mij zal jij zijn, in het paradijs.</a:t>
            </a:r>
          </a:p>
        </p:txBody>
      </p:sp>
      <p:sp>
        <p:nvSpPr>
          <p:cNvPr id="4" name="Rechthoek 3"/>
          <p:cNvSpPr/>
          <p:nvPr/>
        </p:nvSpPr>
        <p:spPr>
          <a:xfrm>
            <a:off x="2675917" y="5159485"/>
            <a:ext cx="7995986" cy="430887"/>
          </a:xfrm>
          <a:prstGeom prst="rect">
            <a:avLst/>
          </a:prstGeom>
          <a:ln w="12700">
            <a:solidFill>
              <a:schemeClr val="tx1"/>
            </a:solidFill>
          </a:ln>
        </p:spPr>
        <p:txBody>
          <a:bodyPr wrap="square">
            <a:spAutoFit/>
          </a:bodyPr>
          <a:lstStyle/>
          <a:p>
            <a:pPr marL="285750" indent="-285750">
              <a:buFont typeface="Wingdings" panose="05000000000000000000" pitchFamily="2" charset="2"/>
              <a:buChar char="Ø"/>
            </a:pPr>
            <a:r>
              <a:rPr lang="nl-NL" sz="2200" dirty="0" smtClean="0"/>
              <a:t>Beeld van het Joodse volk </a:t>
            </a:r>
            <a:r>
              <a:rPr lang="nl-NL" sz="2200" dirty="0" smtClean="0">
                <a:sym typeface="Wingdings" panose="05000000000000000000" pitchFamily="2" charset="2"/>
              </a:rPr>
              <a:t> zie Matth.27:39-43</a:t>
            </a:r>
            <a:endParaRPr lang="nl-NL" sz="2200" dirty="0"/>
          </a:p>
        </p:txBody>
      </p:sp>
    </p:spTree>
    <p:extLst>
      <p:ext uri="{BB962C8B-B14F-4D97-AF65-F5344CB8AC3E}">
        <p14:creationId xmlns:p14="http://schemas.microsoft.com/office/powerpoint/2010/main" val="2449597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par>
                                <p:cTn id="17" presetID="1" presetClass="entr" presetSubtype="0" fill="hold" nodeType="with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subTnLst>
                                    <p:set>
                                      <p:cBhvr override="childStyle">
                                        <p:cTn dur="1" fill="hold" display="0" masterRel="nextClick" afterEffect="1"/>
                                        <p:tgtEl>
                                          <p:spTgt spid="4">
                                            <p:txEl>
                                              <p:pRg st="0" end="0"/>
                                            </p:txEl>
                                          </p:spTgt>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769441"/>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44 En op dezelfde wijze smaadden Hem ook de rovers, die samen met Hem gekruisigd worden</a:t>
            </a:r>
            <a:r>
              <a:rPr lang="nl-NL" sz="2200" dirty="0" smtClean="0">
                <a:solidFill>
                  <a:srgbClr val="002060"/>
                </a:solidFill>
              </a:rPr>
              <a:t>.</a:t>
            </a:r>
            <a:endParaRPr lang="nl-NL" sz="2200" dirty="0">
              <a:solidFill>
                <a:srgbClr val="002060"/>
              </a:solidFill>
            </a:endParaRPr>
          </a:p>
        </p:txBody>
      </p:sp>
    </p:spTree>
    <p:extLst>
      <p:ext uri="{BB962C8B-B14F-4D97-AF65-F5344CB8AC3E}">
        <p14:creationId xmlns:p14="http://schemas.microsoft.com/office/powerpoint/2010/main" val="32634582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769441"/>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45 En vanaf het zesde uur kwam er duisternis over het gehele land, tot het negende uur</a:t>
            </a:r>
            <a:r>
              <a:rPr lang="nl-NL" sz="2200" dirty="0" smtClean="0">
                <a:solidFill>
                  <a:srgbClr val="002060"/>
                </a:solidFill>
              </a:rPr>
              <a:t>.</a:t>
            </a:r>
            <a:endParaRPr lang="nl-NL" sz="2200" dirty="0">
              <a:solidFill>
                <a:srgbClr val="002060"/>
              </a:solidFill>
            </a:endParaRPr>
          </a:p>
        </p:txBody>
      </p:sp>
      <p:sp>
        <p:nvSpPr>
          <p:cNvPr id="3" name="Rechthoek 2"/>
          <p:cNvSpPr/>
          <p:nvPr/>
        </p:nvSpPr>
        <p:spPr>
          <a:xfrm>
            <a:off x="1847850" y="3355459"/>
            <a:ext cx="8210550" cy="2462213"/>
          </a:xfrm>
          <a:prstGeom prst="rect">
            <a:avLst/>
          </a:prstGeom>
          <a:ln w="12700">
            <a:solidFill>
              <a:schemeClr val="tx1"/>
            </a:solidFill>
          </a:ln>
        </p:spPr>
        <p:txBody>
          <a:bodyPr wrap="square">
            <a:spAutoFit/>
          </a:bodyPr>
          <a:lstStyle/>
          <a:p>
            <a:pPr marL="285750" indent="-285750">
              <a:buFont typeface="Wingdings" panose="05000000000000000000" pitchFamily="2" charset="2"/>
              <a:buChar char="Ø"/>
            </a:pPr>
            <a:r>
              <a:rPr lang="nl-NL" sz="2200" dirty="0" smtClean="0"/>
              <a:t>Midden op de dag </a:t>
            </a:r>
            <a:r>
              <a:rPr lang="nl-NL" sz="2200" dirty="0" smtClean="0">
                <a:sym typeface="Wingdings" panose="05000000000000000000" pitchFamily="2" charset="2"/>
              </a:rPr>
              <a:t> duisternis</a:t>
            </a:r>
            <a:endParaRPr lang="nl-NL" sz="2200" dirty="0"/>
          </a:p>
          <a:p>
            <a:pPr marL="285750" indent="-285750">
              <a:buFont typeface="Wingdings" panose="05000000000000000000" pitchFamily="2" charset="2"/>
              <a:buChar char="Ø"/>
            </a:pPr>
            <a:r>
              <a:rPr lang="nl-NL" sz="2200" dirty="0" smtClean="0"/>
              <a:t>Populair gezegd: het licht gaat uit voor het Joodse volk</a:t>
            </a:r>
          </a:p>
          <a:p>
            <a:pPr marL="285750" indent="-285750">
              <a:buFont typeface="Wingdings" panose="05000000000000000000" pitchFamily="2" charset="2"/>
              <a:buChar char="Ø"/>
            </a:pPr>
            <a:r>
              <a:rPr lang="nl-NL" sz="2200" dirty="0" smtClean="0"/>
              <a:t>Jesaja 29:10 </a:t>
            </a:r>
            <a:r>
              <a:rPr lang="nl-NL" sz="2200" dirty="0" smtClean="0">
                <a:sym typeface="Wingdings" panose="05000000000000000000" pitchFamily="2" charset="2"/>
              </a:rPr>
              <a:t> </a:t>
            </a:r>
            <a:r>
              <a:rPr lang="nl-NL" sz="2200" dirty="0" smtClean="0"/>
              <a:t>Want </a:t>
            </a:r>
            <a:r>
              <a:rPr lang="nl-NL" sz="2200" dirty="0"/>
              <a:t>de HEERE heeft over u uitgegoten een geest van diepe slaap. Gesloten heeft Hij uw ogen, de profeten; en uw hoofden, de zieners, heeft Hij </a:t>
            </a:r>
            <a:r>
              <a:rPr lang="nl-NL" sz="2200" dirty="0" smtClean="0"/>
              <a:t>omhuld (vgl. o.a. Joh.12:40 Rom.11:8)</a:t>
            </a:r>
          </a:p>
          <a:p>
            <a:pPr marL="285750" indent="-285750">
              <a:buFont typeface="Wingdings" panose="05000000000000000000" pitchFamily="2" charset="2"/>
              <a:buChar char="Ø"/>
            </a:pPr>
            <a:r>
              <a:rPr lang="nl-NL" sz="2200" dirty="0" smtClean="0"/>
              <a:t>Op het zesde uur had Jezus een ontmoeting met de </a:t>
            </a:r>
            <a:r>
              <a:rPr lang="nl-NL" sz="2200" dirty="0" err="1" smtClean="0"/>
              <a:t>Samaritaanse</a:t>
            </a:r>
            <a:r>
              <a:rPr lang="nl-NL" sz="2200" dirty="0" smtClean="0"/>
              <a:t> vrouw (Joh.4:6-7)</a:t>
            </a:r>
          </a:p>
        </p:txBody>
      </p:sp>
    </p:spTree>
    <p:extLst>
      <p:ext uri="{BB962C8B-B14F-4D97-AF65-F5344CB8AC3E}">
        <p14:creationId xmlns:p14="http://schemas.microsoft.com/office/powerpoint/2010/main" val="375327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46 En omstreeks het negende uur roept Jezus luid om hulp, met een luide stem, en Hij zegt: </a:t>
            </a:r>
            <a:r>
              <a:rPr lang="nl-NL" sz="2200" dirty="0" err="1">
                <a:solidFill>
                  <a:srgbClr val="002060"/>
                </a:solidFill>
              </a:rPr>
              <a:t>Eloï</a:t>
            </a:r>
            <a:r>
              <a:rPr lang="nl-NL" sz="2200" dirty="0">
                <a:solidFill>
                  <a:srgbClr val="002060"/>
                </a:solidFill>
              </a:rPr>
              <a:t>, </a:t>
            </a:r>
            <a:r>
              <a:rPr lang="nl-NL" sz="2200" dirty="0" err="1">
                <a:solidFill>
                  <a:srgbClr val="002060"/>
                </a:solidFill>
              </a:rPr>
              <a:t>Eloï</a:t>
            </a:r>
            <a:r>
              <a:rPr lang="nl-NL" sz="2200" dirty="0">
                <a:solidFill>
                  <a:srgbClr val="002060"/>
                </a:solidFill>
              </a:rPr>
              <a:t>, </a:t>
            </a:r>
            <a:r>
              <a:rPr lang="nl-NL" sz="2200" dirty="0" err="1">
                <a:solidFill>
                  <a:srgbClr val="002060"/>
                </a:solidFill>
              </a:rPr>
              <a:t>lema</a:t>
            </a:r>
            <a:r>
              <a:rPr lang="nl-NL" sz="2200" dirty="0">
                <a:solidFill>
                  <a:srgbClr val="002060"/>
                </a:solidFill>
              </a:rPr>
              <a:t> </a:t>
            </a:r>
            <a:r>
              <a:rPr lang="nl-NL" sz="2200" dirty="0" err="1">
                <a:solidFill>
                  <a:srgbClr val="002060"/>
                </a:solidFill>
              </a:rPr>
              <a:t>sabachtani</a:t>
            </a:r>
            <a:r>
              <a:rPr lang="nl-NL" sz="2200" dirty="0">
                <a:solidFill>
                  <a:srgbClr val="002060"/>
                </a:solidFill>
              </a:rPr>
              <a:t>? Dat is: Mijn God, mijn God, waarom liet u mij in de steek</a:t>
            </a:r>
            <a:r>
              <a:rPr lang="nl-NL" sz="2200" dirty="0" smtClean="0">
                <a:solidFill>
                  <a:srgbClr val="002060"/>
                </a:solidFill>
              </a:rPr>
              <a:t>?</a:t>
            </a:r>
            <a:endParaRPr lang="nl-NL" sz="2200" dirty="0">
              <a:solidFill>
                <a:srgbClr val="002060"/>
              </a:solidFill>
            </a:endParaRP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133" y="5378083"/>
            <a:ext cx="9316995" cy="1121572"/>
          </a:xfrm>
          <a:prstGeom prst="rect">
            <a:avLst/>
          </a:prstGeom>
        </p:spPr>
      </p:pic>
    </p:spTree>
    <p:extLst>
      <p:ext uri="{BB962C8B-B14F-4D97-AF65-F5344CB8AC3E}">
        <p14:creationId xmlns:p14="http://schemas.microsoft.com/office/powerpoint/2010/main" val="5643797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46 En omstreeks het negende uur roept Jezus luid om hulp, met een luide stem, en Hij zegt: </a:t>
            </a:r>
            <a:r>
              <a:rPr lang="nl-NL" sz="2200" dirty="0" err="1">
                <a:solidFill>
                  <a:srgbClr val="002060"/>
                </a:solidFill>
              </a:rPr>
              <a:t>Eloï</a:t>
            </a:r>
            <a:r>
              <a:rPr lang="nl-NL" sz="2200" dirty="0">
                <a:solidFill>
                  <a:srgbClr val="002060"/>
                </a:solidFill>
              </a:rPr>
              <a:t>, </a:t>
            </a:r>
            <a:r>
              <a:rPr lang="nl-NL" sz="2200" dirty="0" err="1">
                <a:solidFill>
                  <a:srgbClr val="002060"/>
                </a:solidFill>
              </a:rPr>
              <a:t>Eloï</a:t>
            </a:r>
            <a:r>
              <a:rPr lang="nl-NL" sz="2200" dirty="0">
                <a:solidFill>
                  <a:srgbClr val="002060"/>
                </a:solidFill>
              </a:rPr>
              <a:t>, </a:t>
            </a:r>
            <a:r>
              <a:rPr lang="nl-NL" sz="2200" dirty="0" err="1">
                <a:solidFill>
                  <a:srgbClr val="002060"/>
                </a:solidFill>
              </a:rPr>
              <a:t>lema</a:t>
            </a:r>
            <a:r>
              <a:rPr lang="nl-NL" sz="2200" dirty="0">
                <a:solidFill>
                  <a:srgbClr val="002060"/>
                </a:solidFill>
              </a:rPr>
              <a:t> </a:t>
            </a:r>
            <a:r>
              <a:rPr lang="nl-NL" sz="2200" dirty="0" err="1">
                <a:solidFill>
                  <a:srgbClr val="002060"/>
                </a:solidFill>
              </a:rPr>
              <a:t>sabachtani</a:t>
            </a:r>
            <a:r>
              <a:rPr lang="nl-NL" sz="2200" dirty="0">
                <a:solidFill>
                  <a:srgbClr val="002060"/>
                </a:solidFill>
              </a:rPr>
              <a:t>? Dat is: Mijn God, mijn God, waarom liet u mij in de steek</a:t>
            </a:r>
            <a:r>
              <a:rPr lang="nl-NL" sz="2200" dirty="0" smtClean="0">
                <a:solidFill>
                  <a:srgbClr val="002060"/>
                </a:solidFill>
              </a:rPr>
              <a:t>?</a:t>
            </a:r>
            <a:endParaRPr lang="nl-NL" sz="2200" dirty="0">
              <a:solidFill>
                <a:srgbClr val="002060"/>
              </a:solidFill>
            </a:endParaRPr>
          </a:p>
        </p:txBody>
      </p:sp>
      <p:pic>
        <p:nvPicPr>
          <p:cNvPr id="3" name="Afbeelding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7133" y="5600504"/>
            <a:ext cx="9036424" cy="1087797"/>
          </a:xfrm>
          <a:prstGeom prst="rect">
            <a:avLst/>
          </a:prstGeom>
        </p:spPr>
      </p:pic>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6464" y="1773943"/>
            <a:ext cx="6525536" cy="3934374"/>
          </a:xfrm>
          <a:prstGeom prst="rect">
            <a:avLst/>
          </a:prstGeom>
        </p:spPr>
      </p:pic>
    </p:spTree>
    <p:extLst>
      <p:ext uri="{BB962C8B-B14F-4D97-AF65-F5344CB8AC3E}">
        <p14:creationId xmlns:p14="http://schemas.microsoft.com/office/powerpoint/2010/main" val="3466739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3816429"/>
          </a:xfrm>
          <a:prstGeom prst="rect">
            <a:avLst/>
          </a:prstGeom>
        </p:spPr>
        <p:txBody>
          <a:bodyPr wrap="square">
            <a:spAutoFit/>
          </a:bodyPr>
          <a:lstStyle/>
          <a:p>
            <a:r>
              <a:rPr lang="nl-NL" sz="2200" b="1" dirty="0" smtClean="0"/>
              <a:t>Mattheus 27</a:t>
            </a:r>
          </a:p>
          <a:p>
            <a:r>
              <a:rPr lang="nl-NL" sz="2200" dirty="0" smtClean="0">
                <a:solidFill>
                  <a:schemeClr val="bg1">
                    <a:lumMod val="65000"/>
                  </a:schemeClr>
                </a:solidFill>
              </a:rPr>
              <a:t>6 En </a:t>
            </a:r>
            <a:r>
              <a:rPr lang="nl-NL" sz="2200" dirty="0">
                <a:solidFill>
                  <a:schemeClr val="bg1">
                    <a:lumMod val="65000"/>
                  </a:schemeClr>
                </a:solidFill>
              </a:rPr>
              <a:t>de oversten van de priesters nemen de zilverstukken, en zij zeiden: Het is niet geoorloofd om ze in de korbankist te werpen, omdat het de prijs van bloed is.</a:t>
            </a:r>
          </a:p>
          <a:p>
            <a:r>
              <a:rPr lang="nl-NL" sz="2200" dirty="0" smtClean="0">
                <a:solidFill>
                  <a:schemeClr val="bg1">
                    <a:lumMod val="65000"/>
                  </a:schemeClr>
                </a:solidFill>
              </a:rPr>
              <a:t>7 En </a:t>
            </a:r>
            <a:r>
              <a:rPr lang="nl-NL" sz="2200" dirty="0">
                <a:solidFill>
                  <a:schemeClr val="bg1">
                    <a:lumMod val="65000"/>
                  </a:schemeClr>
                </a:solidFill>
              </a:rPr>
              <a:t>zij beraadslagen, en zij kopen daarmee het veld van de pottenbakker, tot een begraafplaats voor de vreemdelingen.</a:t>
            </a:r>
          </a:p>
          <a:p>
            <a:r>
              <a:rPr lang="nl-NL" sz="2200" dirty="0" smtClean="0">
                <a:solidFill>
                  <a:schemeClr val="bg1">
                    <a:lumMod val="65000"/>
                  </a:schemeClr>
                </a:solidFill>
              </a:rPr>
              <a:t>8 Daarom </a:t>
            </a:r>
            <a:r>
              <a:rPr lang="nl-NL" sz="2200" dirty="0">
                <a:solidFill>
                  <a:schemeClr val="bg1">
                    <a:lumMod val="65000"/>
                  </a:schemeClr>
                </a:solidFill>
              </a:rPr>
              <a:t>heet dat veld Bloedveld, tot op de dag van vandaag.</a:t>
            </a:r>
          </a:p>
          <a:p>
            <a:r>
              <a:rPr lang="nl-NL" sz="2200" dirty="0" smtClean="0">
                <a:solidFill>
                  <a:schemeClr val="bg1">
                    <a:lumMod val="65000"/>
                  </a:schemeClr>
                </a:solidFill>
              </a:rPr>
              <a:t>9 Op </a:t>
            </a:r>
            <a:r>
              <a:rPr lang="nl-NL" sz="2200" dirty="0">
                <a:solidFill>
                  <a:schemeClr val="bg1">
                    <a:lumMod val="65000"/>
                  </a:schemeClr>
                </a:solidFill>
              </a:rPr>
              <a:t>dat moment werd vervuld wat uitgesproken werd door de profeet Jeremia, toen hij zei: En zij namen de dertig zilverstukken, de prijs van de op waarde geschatte, die zij op waarde schatten van de zonen van Israël</a:t>
            </a:r>
            <a:r>
              <a:rPr lang="nl-NL" sz="2200" dirty="0" smtClean="0">
                <a:solidFill>
                  <a:schemeClr val="bg1">
                    <a:lumMod val="65000"/>
                  </a:schemeClr>
                </a:solidFill>
              </a:rPr>
              <a:t>,</a:t>
            </a:r>
          </a:p>
          <a:p>
            <a:r>
              <a:rPr lang="nl-NL" sz="2200" dirty="0" smtClean="0">
                <a:solidFill>
                  <a:schemeClr val="bg1">
                    <a:lumMod val="65000"/>
                  </a:schemeClr>
                </a:solidFill>
              </a:rPr>
              <a:t>10 en </a:t>
            </a:r>
            <a:r>
              <a:rPr lang="nl-NL" sz="2200" dirty="0">
                <a:solidFill>
                  <a:schemeClr val="bg1">
                    <a:lumMod val="65000"/>
                  </a:schemeClr>
                </a:solidFill>
              </a:rPr>
              <a:t>zij geven ze voor het veld van de pottenbakker, in overeenstemming met wat de Heer met mij afspreekt</a:t>
            </a:r>
            <a:r>
              <a:rPr lang="nl-NL" sz="2200" dirty="0" smtClean="0">
                <a:solidFill>
                  <a:schemeClr val="bg1">
                    <a:lumMod val="65000"/>
                  </a:schemeClr>
                </a:solidFill>
              </a:rPr>
              <a:t>.</a:t>
            </a:r>
            <a:endParaRPr lang="nl-NL" sz="2200" dirty="0">
              <a:solidFill>
                <a:schemeClr val="bg1">
                  <a:lumMod val="65000"/>
                </a:schemeClr>
              </a:solidFill>
            </a:endParaRPr>
          </a:p>
        </p:txBody>
      </p:sp>
    </p:spTree>
    <p:extLst>
      <p:ext uri="{BB962C8B-B14F-4D97-AF65-F5344CB8AC3E}">
        <p14:creationId xmlns:p14="http://schemas.microsoft.com/office/powerpoint/2010/main" val="14412807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107996"/>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46 En omstreeks het negende uur roept Jezus luid om hulp, met een luide stem, en Hij zegt: </a:t>
            </a:r>
            <a:r>
              <a:rPr lang="nl-NL" sz="2200" dirty="0" err="1">
                <a:solidFill>
                  <a:srgbClr val="002060"/>
                </a:solidFill>
              </a:rPr>
              <a:t>Eloï</a:t>
            </a:r>
            <a:r>
              <a:rPr lang="nl-NL" sz="2200" dirty="0">
                <a:solidFill>
                  <a:srgbClr val="002060"/>
                </a:solidFill>
              </a:rPr>
              <a:t>, </a:t>
            </a:r>
            <a:r>
              <a:rPr lang="nl-NL" sz="2200" dirty="0" err="1">
                <a:solidFill>
                  <a:srgbClr val="002060"/>
                </a:solidFill>
              </a:rPr>
              <a:t>Eloï</a:t>
            </a:r>
            <a:r>
              <a:rPr lang="nl-NL" sz="2200" dirty="0">
                <a:solidFill>
                  <a:srgbClr val="002060"/>
                </a:solidFill>
              </a:rPr>
              <a:t>, </a:t>
            </a:r>
            <a:r>
              <a:rPr lang="nl-NL" sz="2200" dirty="0" err="1">
                <a:solidFill>
                  <a:srgbClr val="002060"/>
                </a:solidFill>
              </a:rPr>
              <a:t>lema</a:t>
            </a:r>
            <a:r>
              <a:rPr lang="nl-NL" sz="2200" dirty="0">
                <a:solidFill>
                  <a:srgbClr val="002060"/>
                </a:solidFill>
              </a:rPr>
              <a:t> </a:t>
            </a:r>
            <a:r>
              <a:rPr lang="nl-NL" sz="2200" dirty="0" err="1">
                <a:solidFill>
                  <a:srgbClr val="002060"/>
                </a:solidFill>
              </a:rPr>
              <a:t>sabachtani</a:t>
            </a:r>
            <a:r>
              <a:rPr lang="nl-NL" sz="2200" dirty="0">
                <a:solidFill>
                  <a:srgbClr val="002060"/>
                </a:solidFill>
              </a:rPr>
              <a:t>? Dat is: Mijn God, mijn God, waarom liet u mij in de steek</a:t>
            </a:r>
            <a:r>
              <a:rPr lang="nl-NL" sz="2200" dirty="0" smtClean="0">
                <a:solidFill>
                  <a:srgbClr val="002060"/>
                </a:solidFill>
              </a:rPr>
              <a:t>?</a:t>
            </a:r>
            <a:endParaRPr lang="nl-NL" sz="2200" dirty="0">
              <a:solidFill>
                <a:srgbClr val="002060"/>
              </a:solidFill>
            </a:endParaRPr>
          </a:p>
        </p:txBody>
      </p:sp>
      <p:pic>
        <p:nvPicPr>
          <p:cNvPr id="5" name="Afbeelding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8876" y="2009724"/>
            <a:ext cx="7508634" cy="4740145"/>
          </a:xfrm>
          <a:prstGeom prst="rect">
            <a:avLst/>
          </a:prstGeom>
        </p:spPr>
      </p:pic>
    </p:spTree>
    <p:extLst>
      <p:ext uri="{BB962C8B-B14F-4D97-AF65-F5344CB8AC3E}">
        <p14:creationId xmlns:p14="http://schemas.microsoft.com/office/powerpoint/2010/main" val="34012542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1785104"/>
          </a:xfrm>
          <a:prstGeom prst="rect">
            <a:avLst/>
          </a:prstGeom>
        </p:spPr>
        <p:txBody>
          <a:bodyPr wrap="square">
            <a:spAutoFit/>
          </a:bodyPr>
          <a:lstStyle/>
          <a:p>
            <a:pPr algn="ctr"/>
            <a:r>
              <a:rPr lang="nl-NL" sz="2200" b="1" dirty="0" smtClean="0"/>
              <a:t>Johannes 16</a:t>
            </a:r>
          </a:p>
          <a:p>
            <a:pPr algn="ctr"/>
            <a:r>
              <a:rPr lang="nl-NL" sz="2200" dirty="0"/>
              <a:t>31 Jezus antwoordde hen: Geloven jullie nu</a:t>
            </a:r>
            <a:r>
              <a:rPr lang="nl-NL" sz="2200" dirty="0" smtClean="0"/>
              <a:t>? </a:t>
            </a:r>
          </a:p>
          <a:p>
            <a:pPr algn="ctr"/>
            <a:r>
              <a:rPr lang="nl-NL" sz="2200" dirty="0" smtClean="0"/>
              <a:t>32 Zie: </a:t>
            </a:r>
            <a:r>
              <a:rPr lang="nl-NL" sz="2200" dirty="0"/>
              <a:t>het uur komt, en is gekomen, dat jullie verspreid zullen worden</a:t>
            </a:r>
            <a:r>
              <a:rPr lang="nl-NL" sz="2200" dirty="0" smtClean="0"/>
              <a:t>,</a:t>
            </a:r>
          </a:p>
          <a:p>
            <a:pPr algn="ctr"/>
            <a:r>
              <a:rPr lang="nl-NL" sz="2200" dirty="0" smtClean="0"/>
              <a:t>een </a:t>
            </a:r>
            <a:r>
              <a:rPr lang="nl-NL" sz="2200" dirty="0"/>
              <a:t>ieder naar het zijne, en jullie laten Mij alleen.</a:t>
            </a:r>
          </a:p>
          <a:p>
            <a:pPr algn="ctr"/>
            <a:r>
              <a:rPr lang="nl-NL" sz="2200" dirty="0"/>
              <a:t>En Ik ben niet alleen, want de Vader is met Mij.</a:t>
            </a:r>
          </a:p>
        </p:txBody>
      </p:sp>
    </p:spTree>
    <p:extLst>
      <p:ext uri="{BB962C8B-B14F-4D97-AF65-F5344CB8AC3E}">
        <p14:creationId xmlns:p14="http://schemas.microsoft.com/office/powerpoint/2010/main" val="2625435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1107996"/>
          </a:xfrm>
          <a:prstGeom prst="rect">
            <a:avLst/>
          </a:prstGeom>
        </p:spPr>
        <p:txBody>
          <a:bodyPr wrap="square">
            <a:spAutoFit/>
          </a:bodyPr>
          <a:lstStyle/>
          <a:p>
            <a:pPr algn="ctr"/>
            <a:r>
              <a:rPr lang="nl-NL" sz="2200" b="1" dirty="0" smtClean="0"/>
              <a:t>Psalm 22</a:t>
            </a:r>
          </a:p>
          <a:p>
            <a:pPr algn="ctr"/>
            <a:r>
              <a:rPr lang="nl-NL" sz="2200" dirty="0" smtClean="0"/>
              <a:t>1 (…) Mijn God, </a:t>
            </a:r>
            <a:r>
              <a:rPr lang="nl-NL" sz="2200" dirty="0"/>
              <a:t>mijn </a:t>
            </a:r>
            <a:r>
              <a:rPr lang="nl-NL" sz="2200" dirty="0" smtClean="0"/>
              <a:t>God, </a:t>
            </a:r>
            <a:r>
              <a:rPr lang="nl-NL" sz="2200" dirty="0"/>
              <a:t>waarom heb jij mij verlaten, </a:t>
            </a:r>
            <a:r>
              <a:rPr lang="nl-NL" sz="2200" u="sng" dirty="0"/>
              <a:t>ben jij ver van mijn redding</a:t>
            </a:r>
            <a:r>
              <a:rPr lang="nl-NL" sz="2200" dirty="0"/>
              <a:t>, </a:t>
            </a:r>
            <a:endParaRPr lang="nl-NL" sz="2200" dirty="0" smtClean="0"/>
          </a:p>
          <a:p>
            <a:pPr algn="ctr"/>
            <a:r>
              <a:rPr lang="nl-NL" sz="2200" dirty="0" smtClean="0"/>
              <a:t>van </a:t>
            </a:r>
            <a:r>
              <a:rPr lang="nl-NL" sz="2200" dirty="0"/>
              <a:t>de woorden van mijn gebrul?</a:t>
            </a:r>
          </a:p>
        </p:txBody>
      </p:sp>
    </p:spTree>
    <p:extLst>
      <p:ext uri="{BB962C8B-B14F-4D97-AF65-F5344CB8AC3E}">
        <p14:creationId xmlns:p14="http://schemas.microsoft.com/office/powerpoint/2010/main" val="1821130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446550"/>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47 En sommigen van hen, die daar staan, horen dit, en zij zeiden: Hij ontbiedt Elia.</a:t>
            </a:r>
          </a:p>
          <a:p>
            <a:r>
              <a:rPr lang="nl-NL" sz="2200" dirty="0">
                <a:solidFill>
                  <a:srgbClr val="002060"/>
                </a:solidFill>
              </a:rPr>
              <a:t>48 En onmiddellijk loopt één van hen, en hij neemt een spons, en hij vult die met zure wijn, en hij plaatst er een rietstok omheen, en hij gaf Hem te drinken</a:t>
            </a:r>
            <a:r>
              <a:rPr lang="nl-NL" sz="2200" dirty="0" smtClean="0">
                <a:solidFill>
                  <a:srgbClr val="002060"/>
                </a:solidFill>
              </a:rPr>
              <a:t>.</a:t>
            </a:r>
            <a:endParaRPr lang="nl-NL" sz="2200" dirty="0">
              <a:solidFill>
                <a:srgbClr val="002060"/>
              </a:solidFill>
            </a:endParaRPr>
          </a:p>
        </p:txBody>
      </p:sp>
      <p:sp>
        <p:nvSpPr>
          <p:cNvPr id="4" name="Rechthoek 3"/>
          <p:cNvSpPr/>
          <p:nvPr/>
        </p:nvSpPr>
        <p:spPr>
          <a:xfrm>
            <a:off x="5505613" y="4726999"/>
            <a:ext cx="2896981" cy="430887"/>
          </a:xfrm>
          <a:prstGeom prst="rect">
            <a:avLst/>
          </a:prstGeom>
          <a:ln w="12700">
            <a:solidFill>
              <a:schemeClr val="tx1"/>
            </a:solidFill>
          </a:ln>
        </p:spPr>
        <p:txBody>
          <a:bodyPr wrap="square">
            <a:spAutoFit/>
          </a:bodyPr>
          <a:lstStyle/>
          <a:p>
            <a:pPr marL="285750" indent="-285750">
              <a:buFont typeface="Wingdings" panose="05000000000000000000" pitchFamily="2" charset="2"/>
              <a:buChar char="Ø"/>
            </a:pPr>
            <a:r>
              <a:rPr lang="nl-NL" sz="2200" dirty="0" smtClean="0"/>
              <a:t>2</a:t>
            </a:r>
            <a:r>
              <a:rPr lang="nl-NL" sz="2200" baseline="30000" dirty="0" smtClean="0"/>
              <a:t>e</a:t>
            </a:r>
            <a:r>
              <a:rPr lang="nl-NL" sz="2200" dirty="0" smtClean="0"/>
              <a:t> keer, Vgl. vers 34</a:t>
            </a:r>
            <a:endParaRPr lang="nl-NL" sz="2200" dirty="0"/>
          </a:p>
        </p:txBody>
      </p:sp>
    </p:spTree>
    <p:extLst>
      <p:ext uri="{BB962C8B-B14F-4D97-AF65-F5344CB8AC3E}">
        <p14:creationId xmlns:p14="http://schemas.microsoft.com/office/powerpoint/2010/main" val="363537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446550"/>
          </a:xfrm>
          <a:prstGeom prst="rect">
            <a:avLst/>
          </a:prstGeom>
        </p:spPr>
        <p:txBody>
          <a:bodyPr wrap="square">
            <a:spAutoFit/>
          </a:bodyPr>
          <a:lstStyle/>
          <a:p>
            <a:r>
              <a:rPr lang="nl-NL" sz="2200" b="1" dirty="0" smtClean="0">
                <a:solidFill>
                  <a:srgbClr val="002060"/>
                </a:solidFill>
              </a:rPr>
              <a:t>Mattheus 27</a:t>
            </a:r>
          </a:p>
          <a:p>
            <a:r>
              <a:rPr lang="nl-NL" sz="2200" dirty="0">
                <a:solidFill>
                  <a:srgbClr val="002060"/>
                </a:solidFill>
              </a:rPr>
              <a:t>49 Maar de </a:t>
            </a:r>
            <a:r>
              <a:rPr lang="nl-NL" sz="2200" dirty="0" err="1">
                <a:solidFill>
                  <a:srgbClr val="002060"/>
                </a:solidFill>
              </a:rPr>
              <a:t>overigen</a:t>
            </a:r>
            <a:r>
              <a:rPr lang="nl-NL" sz="2200" dirty="0">
                <a:solidFill>
                  <a:srgbClr val="002060"/>
                </a:solidFill>
              </a:rPr>
              <a:t> zeiden: Laat gaan, laten we waarnemen, of Elia komt, om Hem te redden.</a:t>
            </a:r>
          </a:p>
          <a:p>
            <a:r>
              <a:rPr lang="nl-NL" sz="2200" dirty="0">
                <a:solidFill>
                  <a:schemeClr val="bg1">
                    <a:lumMod val="65000"/>
                  </a:schemeClr>
                </a:solidFill>
              </a:rPr>
              <a:t>En een ander neemt een lanspunt, en hij priemt hem in zijn zijde, en er kwam water en bloed uit.</a:t>
            </a:r>
          </a:p>
        </p:txBody>
      </p:sp>
    </p:spTree>
    <p:extLst>
      <p:ext uri="{BB962C8B-B14F-4D97-AF65-F5344CB8AC3E}">
        <p14:creationId xmlns:p14="http://schemas.microsoft.com/office/powerpoint/2010/main" val="196502480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577133" y="665947"/>
            <a:ext cx="11152834" cy="1446550"/>
          </a:xfrm>
          <a:prstGeom prst="rect">
            <a:avLst/>
          </a:prstGeom>
        </p:spPr>
        <p:txBody>
          <a:bodyPr wrap="square">
            <a:spAutoFit/>
          </a:bodyPr>
          <a:lstStyle/>
          <a:p>
            <a:r>
              <a:rPr lang="nl-NL" sz="2200" b="1" dirty="0" smtClean="0">
                <a:solidFill>
                  <a:srgbClr val="002060"/>
                </a:solidFill>
              </a:rPr>
              <a:t>Mattheus 27</a:t>
            </a:r>
          </a:p>
          <a:p>
            <a:r>
              <a:rPr lang="nl-NL" sz="2200" dirty="0">
                <a:solidFill>
                  <a:schemeClr val="bg1">
                    <a:lumMod val="65000"/>
                  </a:schemeClr>
                </a:solidFill>
              </a:rPr>
              <a:t>49 Maar de </a:t>
            </a:r>
            <a:r>
              <a:rPr lang="nl-NL" sz="2200" dirty="0" err="1">
                <a:solidFill>
                  <a:schemeClr val="bg1">
                    <a:lumMod val="65000"/>
                  </a:schemeClr>
                </a:solidFill>
              </a:rPr>
              <a:t>overigen</a:t>
            </a:r>
            <a:r>
              <a:rPr lang="nl-NL" sz="2200" dirty="0">
                <a:solidFill>
                  <a:schemeClr val="bg1">
                    <a:lumMod val="65000"/>
                  </a:schemeClr>
                </a:solidFill>
              </a:rPr>
              <a:t> zeiden: Laat gaan, laten we waarnemen, of Elia komt, om Hem te redden.</a:t>
            </a:r>
          </a:p>
          <a:p>
            <a:r>
              <a:rPr lang="nl-NL" sz="2200" dirty="0">
                <a:solidFill>
                  <a:srgbClr val="002060"/>
                </a:solidFill>
              </a:rPr>
              <a:t>En een ander neemt een lanspunt, en hij priemt hem in zijn zijde, en er kwam water en bloed uit.</a:t>
            </a:r>
          </a:p>
        </p:txBody>
      </p:sp>
    </p:spTree>
    <p:extLst>
      <p:ext uri="{BB962C8B-B14F-4D97-AF65-F5344CB8AC3E}">
        <p14:creationId xmlns:p14="http://schemas.microsoft.com/office/powerpoint/2010/main" val="8358917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5847755"/>
          </a:xfrm>
          <a:prstGeom prst="rect">
            <a:avLst/>
          </a:prstGeom>
        </p:spPr>
        <p:txBody>
          <a:bodyPr wrap="square">
            <a:spAutoFit/>
          </a:bodyPr>
          <a:lstStyle/>
          <a:p>
            <a:r>
              <a:rPr lang="nl-NL" sz="2200" b="1" dirty="0" smtClean="0"/>
              <a:t>Mattheus 27</a:t>
            </a:r>
          </a:p>
          <a:p>
            <a:endParaRPr lang="nl-NL" sz="2200" dirty="0" smtClean="0"/>
          </a:p>
          <a:p>
            <a:r>
              <a:rPr lang="nl-NL" sz="2200" b="1" dirty="0" smtClean="0"/>
              <a:t>Jezus voor Pilatus</a:t>
            </a:r>
            <a:endParaRPr lang="nl-NL" sz="2200" b="1" dirty="0"/>
          </a:p>
          <a:p>
            <a:r>
              <a:rPr lang="nl-NL" sz="2200" dirty="0" smtClean="0">
                <a:solidFill>
                  <a:schemeClr val="bg1">
                    <a:lumMod val="65000"/>
                  </a:schemeClr>
                </a:solidFill>
              </a:rPr>
              <a:t>11 En </a:t>
            </a:r>
            <a:r>
              <a:rPr lang="nl-NL" sz="2200" dirty="0">
                <a:solidFill>
                  <a:schemeClr val="bg1">
                    <a:lumMod val="65000"/>
                  </a:schemeClr>
                </a:solidFill>
              </a:rPr>
              <a:t>Jezus stond vlak vóór de gouverneur.</a:t>
            </a:r>
          </a:p>
          <a:p>
            <a:r>
              <a:rPr lang="nl-NL" sz="2200" dirty="0">
                <a:solidFill>
                  <a:schemeClr val="bg1">
                    <a:lumMod val="65000"/>
                  </a:schemeClr>
                </a:solidFill>
              </a:rPr>
              <a:t> En de gouverneur stelt Hem een vraag, en hij zegt: Ben jij de koning van de Joden? En Jezus zei met nadruk tegen hem: Jij zegt het.</a:t>
            </a:r>
          </a:p>
          <a:p>
            <a:r>
              <a:rPr lang="nl-NL" sz="2200" dirty="0" smtClean="0">
                <a:solidFill>
                  <a:schemeClr val="bg1">
                    <a:lumMod val="65000"/>
                  </a:schemeClr>
                </a:solidFill>
              </a:rPr>
              <a:t>12 En </a:t>
            </a:r>
            <a:r>
              <a:rPr lang="nl-NL" sz="2200" dirty="0">
                <a:solidFill>
                  <a:schemeClr val="bg1">
                    <a:lumMod val="65000"/>
                  </a:schemeClr>
                </a:solidFill>
              </a:rPr>
              <a:t>op het beschuldigd worden door de oversten van de priesters en de oudsten, antwoordt Hij niets.</a:t>
            </a:r>
          </a:p>
          <a:p>
            <a:r>
              <a:rPr lang="nl-NL" sz="2200" dirty="0" smtClean="0">
                <a:solidFill>
                  <a:schemeClr val="bg1">
                    <a:lumMod val="65000"/>
                  </a:schemeClr>
                </a:solidFill>
              </a:rPr>
              <a:t>13 Dán </a:t>
            </a:r>
            <a:r>
              <a:rPr lang="nl-NL" sz="2200" dirty="0">
                <a:solidFill>
                  <a:schemeClr val="bg1">
                    <a:lumMod val="65000"/>
                  </a:schemeClr>
                </a:solidFill>
              </a:rPr>
              <a:t>zegt Pilatus tegen Hem: Hoor jij niet, hoeveel zij tegen jou getuigen</a:t>
            </a:r>
            <a:r>
              <a:rPr lang="nl-NL" sz="2200" dirty="0" smtClean="0">
                <a:solidFill>
                  <a:schemeClr val="bg1">
                    <a:lumMod val="65000"/>
                  </a:schemeClr>
                </a:solidFill>
              </a:rPr>
              <a:t>?</a:t>
            </a:r>
          </a:p>
          <a:p>
            <a:r>
              <a:rPr lang="nl-NL" sz="2200" dirty="0" smtClean="0">
                <a:solidFill>
                  <a:schemeClr val="bg1">
                    <a:lumMod val="65000"/>
                  </a:schemeClr>
                </a:solidFill>
              </a:rPr>
              <a:t>14 En </a:t>
            </a:r>
            <a:r>
              <a:rPr lang="nl-NL" sz="2200" dirty="0">
                <a:solidFill>
                  <a:schemeClr val="bg1">
                    <a:lumMod val="65000"/>
                  </a:schemeClr>
                </a:solidFill>
              </a:rPr>
              <a:t>Hij antwoordde hem op geen enkele uitspraak, zodat de gouverneur zich heel erg verwondert.</a:t>
            </a:r>
          </a:p>
          <a:p>
            <a:r>
              <a:rPr lang="nl-NL" sz="2200" dirty="0" smtClean="0">
                <a:solidFill>
                  <a:schemeClr val="bg1">
                    <a:lumMod val="65000"/>
                  </a:schemeClr>
                </a:solidFill>
              </a:rPr>
              <a:t>15 Nu </a:t>
            </a:r>
            <a:r>
              <a:rPr lang="nl-NL" sz="2200" dirty="0">
                <a:solidFill>
                  <a:schemeClr val="bg1">
                    <a:lumMod val="65000"/>
                  </a:schemeClr>
                </a:solidFill>
              </a:rPr>
              <a:t>had de gouverneur de gewoonte, om op het feest aan de verzamelde mensenmassa één gevangene vrij te laten, die zij wilden.</a:t>
            </a:r>
          </a:p>
          <a:p>
            <a:r>
              <a:rPr lang="nl-NL" sz="2200" dirty="0" smtClean="0">
                <a:solidFill>
                  <a:schemeClr val="bg1">
                    <a:lumMod val="65000"/>
                  </a:schemeClr>
                </a:solidFill>
              </a:rPr>
              <a:t>16 En </a:t>
            </a:r>
            <a:r>
              <a:rPr lang="nl-NL" sz="2200" dirty="0">
                <a:solidFill>
                  <a:schemeClr val="bg1">
                    <a:lumMod val="65000"/>
                  </a:schemeClr>
                </a:solidFill>
              </a:rPr>
              <a:t>zij hadden op dat moment een beruchte gevangene, genaamd </a:t>
            </a:r>
            <a:r>
              <a:rPr lang="nl-NL" sz="2200" dirty="0" err="1">
                <a:solidFill>
                  <a:schemeClr val="bg1">
                    <a:lumMod val="65000"/>
                  </a:schemeClr>
                </a:solidFill>
              </a:rPr>
              <a:t>Barabbas</a:t>
            </a:r>
            <a:r>
              <a:rPr lang="nl-NL" sz="2200" dirty="0">
                <a:solidFill>
                  <a:schemeClr val="bg1">
                    <a:lumMod val="65000"/>
                  </a:schemeClr>
                </a:solidFill>
              </a:rPr>
              <a:t>.</a:t>
            </a:r>
          </a:p>
          <a:p>
            <a:r>
              <a:rPr lang="nl-NL" sz="2200" dirty="0" smtClean="0">
                <a:solidFill>
                  <a:schemeClr val="bg1">
                    <a:lumMod val="65000"/>
                  </a:schemeClr>
                </a:solidFill>
              </a:rPr>
              <a:t>17 Omdat </a:t>
            </a:r>
            <a:r>
              <a:rPr lang="nl-NL" sz="2200" dirty="0">
                <a:solidFill>
                  <a:schemeClr val="bg1">
                    <a:lumMod val="65000"/>
                  </a:schemeClr>
                </a:solidFill>
              </a:rPr>
              <a:t>zij daar toch verzameld waren, zei Pilatus tegen hen: Wie willen jullie, dat ik aan jullie zal vrijlaten, </a:t>
            </a:r>
            <a:r>
              <a:rPr lang="nl-NL" sz="2200" dirty="0" err="1">
                <a:solidFill>
                  <a:schemeClr val="bg1">
                    <a:lumMod val="65000"/>
                  </a:schemeClr>
                </a:solidFill>
              </a:rPr>
              <a:t>Barabbas</a:t>
            </a:r>
            <a:r>
              <a:rPr lang="nl-NL" sz="2200" dirty="0">
                <a:solidFill>
                  <a:schemeClr val="bg1">
                    <a:lumMod val="65000"/>
                  </a:schemeClr>
                </a:solidFill>
              </a:rPr>
              <a:t>, of Jezus, die Christus genoemd wordt</a:t>
            </a:r>
            <a:r>
              <a:rPr lang="nl-NL" sz="2200" dirty="0" smtClean="0">
                <a:solidFill>
                  <a:schemeClr val="bg1">
                    <a:lumMod val="65000"/>
                  </a:schemeClr>
                </a:solidFill>
              </a:rPr>
              <a:t>?</a:t>
            </a:r>
          </a:p>
          <a:p>
            <a:r>
              <a:rPr lang="nl-NL" sz="2200" dirty="0" smtClean="0">
                <a:solidFill>
                  <a:schemeClr val="bg1">
                    <a:lumMod val="65000"/>
                  </a:schemeClr>
                </a:solidFill>
              </a:rPr>
              <a:t>18 Want </a:t>
            </a:r>
            <a:r>
              <a:rPr lang="nl-NL" sz="2200" dirty="0">
                <a:solidFill>
                  <a:schemeClr val="bg1">
                    <a:lumMod val="65000"/>
                  </a:schemeClr>
                </a:solidFill>
              </a:rPr>
              <a:t>hij had waargenomen, dat zij Hem vanwege afgunst overleveren</a:t>
            </a:r>
            <a:r>
              <a:rPr lang="nl-NL" sz="2200" dirty="0" smtClean="0">
                <a:solidFill>
                  <a:schemeClr val="bg1">
                    <a:lumMod val="65000"/>
                  </a:schemeClr>
                </a:solidFill>
              </a:rPr>
              <a:t>.</a:t>
            </a:r>
            <a:endParaRPr lang="nl-NL" sz="2200" dirty="0">
              <a:solidFill>
                <a:schemeClr val="bg1">
                  <a:lumMod val="65000"/>
                </a:schemeClr>
              </a:solidFill>
            </a:endParaRPr>
          </a:p>
        </p:txBody>
      </p:sp>
    </p:spTree>
    <p:extLst>
      <p:ext uri="{BB962C8B-B14F-4D97-AF65-F5344CB8AC3E}">
        <p14:creationId xmlns:p14="http://schemas.microsoft.com/office/powerpoint/2010/main" val="3678054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4493538"/>
          </a:xfrm>
          <a:prstGeom prst="rect">
            <a:avLst/>
          </a:prstGeom>
        </p:spPr>
        <p:txBody>
          <a:bodyPr wrap="square">
            <a:spAutoFit/>
          </a:bodyPr>
          <a:lstStyle/>
          <a:p>
            <a:r>
              <a:rPr lang="nl-NL" sz="2200" b="1" dirty="0" smtClean="0"/>
              <a:t>Mattheus 27</a:t>
            </a:r>
          </a:p>
          <a:p>
            <a:endParaRPr lang="nl-NL" sz="2200" b="1" dirty="0"/>
          </a:p>
          <a:p>
            <a:r>
              <a:rPr lang="nl-NL" sz="2200" b="1" dirty="0" smtClean="0"/>
              <a:t>De droom van de vrouw van Pilatus</a:t>
            </a:r>
          </a:p>
          <a:p>
            <a:r>
              <a:rPr lang="nl-NL" sz="2200" dirty="0" smtClean="0">
                <a:solidFill>
                  <a:schemeClr val="bg1">
                    <a:lumMod val="65000"/>
                  </a:schemeClr>
                </a:solidFill>
              </a:rPr>
              <a:t>19 En </a:t>
            </a:r>
            <a:r>
              <a:rPr lang="nl-NL" sz="2200" dirty="0">
                <a:solidFill>
                  <a:schemeClr val="bg1">
                    <a:lumMod val="65000"/>
                  </a:schemeClr>
                </a:solidFill>
              </a:rPr>
              <a:t>terwijl hij op het podium zit, stuurt zijn vrouw hem een boodschap: Bemoei je niet met die rechtvaardige, want ik heb vandaag, in een droomtoestand, veel om Hem geleden.</a:t>
            </a:r>
          </a:p>
          <a:p>
            <a:endParaRPr lang="nl-NL" sz="2200" dirty="0"/>
          </a:p>
          <a:p>
            <a:r>
              <a:rPr lang="nl-NL" sz="2200" b="1" dirty="0" smtClean="0"/>
              <a:t>Jezus voor Pilatus</a:t>
            </a:r>
            <a:endParaRPr lang="nl-NL" sz="2200" b="1" dirty="0"/>
          </a:p>
          <a:p>
            <a:r>
              <a:rPr lang="nl-NL" sz="2200" dirty="0" smtClean="0">
                <a:solidFill>
                  <a:schemeClr val="bg1">
                    <a:lumMod val="65000"/>
                  </a:schemeClr>
                </a:solidFill>
              </a:rPr>
              <a:t>20 Maar </a:t>
            </a:r>
            <a:r>
              <a:rPr lang="nl-NL" sz="2200" dirty="0">
                <a:solidFill>
                  <a:schemeClr val="bg1">
                    <a:lumMod val="65000"/>
                  </a:schemeClr>
                </a:solidFill>
              </a:rPr>
              <a:t>de oversten van de priesters en de oudsten overreden de verzamelde mensenmassa's, dat zij om </a:t>
            </a:r>
            <a:r>
              <a:rPr lang="nl-NL" sz="2200" dirty="0" err="1">
                <a:solidFill>
                  <a:schemeClr val="bg1">
                    <a:lumMod val="65000"/>
                  </a:schemeClr>
                </a:solidFill>
              </a:rPr>
              <a:t>Barabbas</a:t>
            </a:r>
            <a:r>
              <a:rPr lang="nl-NL" sz="2200" dirty="0">
                <a:solidFill>
                  <a:schemeClr val="bg1">
                    <a:lumMod val="65000"/>
                  </a:schemeClr>
                </a:solidFill>
              </a:rPr>
              <a:t> zouden verzoeken, maar Jezus zouden laten ombrengen.</a:t>
            </a:r>
          </a:p>
          <a:p>
            <a:r>
              <a:rPr lang="nl-NL" sz="2200" dirty="0" smtClean="0">
                <a:solidFill>
                  <a:schemeClr val="bg1">
                    <a:lumMod val="65000"/>
                  </a:schemeClr>
                </a:solidFill>
              </a:rPr>
              <a:t>21 En </a:t>
            </a:r>
            <a:r>
              <a:rPr lang="nl-NL" sz="2200" dirty="0">
                <a:solidFill>
                  <a:schemeClr val="bg1">
                    <a:lumMod val="65000"/>
                  </a:schemeClr>
                </a:solidFill>
              </a:rPr>
              <a:t>de gouverneur antwoordde, en hij zei tegen hen: Wie van de twee willen jullie, dat ik aan jullie vrijlaat? En zij zeiden: </a:t>
            </a:r>
            <a:r>
              <a:rPr lang="nl-NL" sz="2200" dirty="0" err="1">
                <a:solidFill>
                  <a:schemeClr val="bg1">
                    <a:lumMod val="65000"/>
                  </a:schemeClr>
                </a:solidFill>
              </a:rPr>
              <a:t>Barabbas</a:t>
            </a:r>
            <a:r>
              <a:rPr lang="nl-NL" sz="2200" dirty="0">
                <a:solidFill>
                  <a:schemeClr val="bg1">
                    <a:lumMod val="65000"/>
                  </a:schemeClr>
                </a:solidFill>
              </a:rPr>
              <a:t>.</a:t>
            </a:r>
          </a:p>
          <a:p>
            <a:r>
              <a:rPr lang="nl-NL" sz="2200" dirty="0" smtClean="0">
                <a:solidFill>
                  <a:schemeClr val="bg1">
                    <a:lumMod val="65000"/>
                  </a:schemeClr>
                </a:solidFill>
              </a:rPr>
              <a:t>22 Pilatus </a:t>
            </a:r>
            <a:r>
              <a:rPr lang="nl-NL" sz="2200" dirty="0">
                <a:solidFill>
                  <a:schemeClr val="bg1">
                    <a:lumMod val="65000"/>
                  </a:schemeClr>
                </a:solidFill>
              </a:rPr>
              <a:t>zegt tegen hen: Wat zal ik dan doen met Jezus, die Christus genoemd wordt? Zij zeggen allen: Hij moet gekruisigd worden</a:t>
            </a:r>
            <a:r>
              <a:rPr lang="nl-NL" sz="2200" dirty="0" smtClean="0">
                <a:solidFill>
                  <a:schemeClr val="bg1">
                    <a:lumMod val="65000"/>
                  </a:schemeClr>
                </a:solidFill>
              </a:rPr>
              <a:t>!</a:t>
            </a:r>
          </a:p>
        </p:txBody>
      </p:sp>
    </p:spTree>
    <p:extLst>
      <p:ext uri="{BB962C8B-B14F-4D97-AF65-F5344CB8AC3E}">
        <p14:creationId xmlns:p14="http://schemas.microsoft.com/office/powerpoint/2010/main" val="2770421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3816429"/>
          </a:xfrm>
          <a:prstGeom prst="rect">
            <a:avLst/>
          </a:prstGeom>
        </p:spPr>
        <p:txBody>
          <a:bodyPr wrap="square">
            <a:spAutoFit/>
          </a:bodyPr>
          <a:lstStyle/>
          <a:p>
            <a:r>
              <a:rPr lang="nl-NL" sz="2200" b="1" dirty="0" smtClean="0"/>
              <a:t>Mattheus 27</a:t>
            </a:r>
          </a:p>
          <a:p>
            <a:endParaRPr lang="nl-NL" sz="2200" b="1" dirty="0">
              <a:solidFill>
                <a:schemeClr val="bg1">
                  <a:lumMod val="65000"/>
                </a:schemeClr>
              </a:solidFill>
            </a:endParaRPr>
          </a:p>
          <a:p>
            <a:r>
              <a:rPr lang="nl-NL" sz="2200" dirty="0" smtClean="0">
                <a:solidFill>
                  <a:schemeClr val="bg1">
                    <a:lumMod val="65000"/>
                  </a:schemeClr>
                </a:solidFill>
              </a:rPr>
              <a:t>23 En de </a:t>
            </a:r>
            <a:r>
              <a:rPr lang="nl-NL" sz="2200" dirty="0">
                <a:solidFill>
                  <a:schemeClr val="bg1">
                    <a:lumMod val="65000"/>
                  </a:schemeClr>
                </a:solidFill>
              </a:rPr>
              <a:t>gouverneur zei met nadruk: Wat voor kwaad doet hij dan? En zij schreeuwden bovenmatig, en zij zeggen: Hij moet gekruisigd </a:t>
            </a:r>
            <a:r>
              <a:rPr lang="nl-NL" sz="2200" dirty="0" smtClean="0">
                <a:solidFill>
                  <a:schemeClr val="bg1">
                    <a:lumMod val="65000"/>
                  </a:schemeClr>
                </a:solidFill>
              </a:rPr>
              <a:t>worden!</a:t>
            </a:r>
          </a:p>
          <a:p>
            <a:r>
              <a:rPr lang="nl-NL" sz="2200" dirty="0" smtClean="0">
                <a:solidFill>
                  <a:schemeClr val="bg1">
                    <a:lumMod val="65000"/>
                  </a:schemeClr>
                </a:solidFill>
              </a:rPr>
              <a:t>24 En </a:t>
            </a:r>
            <a:r>
              <a:rPr lang="nl-NL" sz="2200" dirty="0">
                <a:solidFill>
                  <a:schemeClr val="bg1">
                    <a:lumMod val="65000"/>
                  </a:schemeClr>
                </a:solidFill>
              </a:rPr>
              <a:t>Pilatus nam waar, dat het niets baatte, maar dat er veeleer rumoer ontstaat, en hij neemt water, en hij wast zijn handen schoon ten aanschouwen van de verzamelde mensenmassa, en hij zegt: Ik ben onschuldig aan het bloed van deze rechtvaardige, jullie moeten het zelf maar zien.</a:t>
            </a:r>
          </a:p>
          <a:p>
            <a:r>
              <a:rPr lang="nl-NL" sz="2200" dirty="0" smtClean="0">
                <a:solidFill>
                  <a:schemeClr val="bg1">
                    <a:lumMod val="65000"/>
                  </a:schemeClr>
                </a:solidFill>
              </a:rPr>
              <a:t>25 En </a:t>
            </a:r>
            <a:r>
              <a:rPr lang="nl-NL" sz="2200" dirty="0">
                <a:solidFill>
                  <a:schemeClr val="bg1">
                    <a:lumMod val="65000"/>
                  </a:schemeClr>
                </a:solidFill>
              </a:rPr>
              <a:t>al het volk antwoordde en zei: Zijn bloed zij op ons, en op onze kinderen</a:t>
            </a:r>
            <a:r>
              <a:rPr lang="nl-NL" sz="2200" dirty="0" smtClean="0">
                <a:solidFill>
                  <a:schemeClr val="bg1">
                    <a:lumMod val="65000"/>
                  </a:schemeClr>
                </a:solidFill>
              </a:rPr>
              <a:t>!</a:t>
            </a:r>
          </a:p>
          <a:p>
            <a:r>
              <a:rPr lang="nl-NL" sz="2200" dirty="0" smtClean="0">
                <a:solidFill>
                  <a:schemeClr val="bg1">
                    <a:lumMod val="65000"/>
                  </a:schemeClr>
                </a:solidFill>
              </a:rPr>
              <a:t>26 Dán </a:t>
            </a:r>
            <a:r>
              <a:rPr lang="nl-NL" sz="2200" dirty="0">
                <a:solidFill>
                  <a:schemeClr val="bg1">
                    <a:lumMod val="65000"/>
                  </a:schemeClr>
                </a:solidFill>
              </a:rPr>
              <a:t>laat hij aan hen </a:t>
            </a:r>
            <a:r>
              <a:rPr lang="nl-NL" sz="2200" dirty="0" err="1">
                <a:solidFill>
                  <a:schemeClr val="bg1">
                    <a:lumMod val="65000"/>
                  </a:schemeClr>
                </a:solidFill>
              </a:rPr>
              <a:t>Barabbas</a:t>
            </a:r>
            <a:r>
              <a:rPr lang="nl-NL" sz="2200" dirty="0">
                <a:solidFill>
                  <a:schemeClr val="bg1">
                    <a:lumMod val="65000"/>
                  </a:schemeClr>
                </a:solidFill>
              </a:rPr>
              <a:t> vrij, en hij laat Jezus met een zweep slaan, en hij levert Hem over, om gekruisigd te worden</a:t>
            </a:r>
            <a:r>
              <a:rPr lang="nl-NL" sz="2200" dirty="0" smtClean="0">
                <a:solidFill>
                  <a:schemeClr val="bg1">
                    <a:lumMod val="65000"/>
                  </a:schemeClr>
                </a:solidFill>
              </a:rPr>
              <a:t>.</a:t>
            </a:r>
            <a:endParaRPr lang="nl-NL" sz="2200" dirty="0">
              <a:solidFill>
                <a:schemeClr val="bg1">
                  <a:lumMod val="65000"/>
                </a:schemeClr>
              </a:solidFill>
            </a:endParaRPr>
          </a:p>
        </p:txBody>
      </p:sp>
    </p:spTree>
    <p:extLst>
      <p:ext uri="{BB962C8B-B14F-4D97-AF65-F5344CB8AC3E}">
        <p14:creationId xmlns:p14="http://schemas.microsoft.com/office/powerpoint/2010/main" val="746485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4493538"/>
          </a:xfrm>
          <a:prstGeom prst="rect">
            <a:avLst/>
          </a:prstGeom>
        </p:spPr>
        <p:txBody>
          <a:bodyPr wrap="square">
            <a:spAutoFit/>
          </a:bodyPr>
          <a:lstStyle/>
          <a:p>
            <a:r>
              <a:rPr lang="nl-NL" sz="2200" b="1" dirty="0" smtClean="0"/>
              <a:t>Mattheus 27</a:t>
            </a:r>
          </a:p>
          <a:p>
            <a:endParaRPr lang="nl-NL" sz="2200" b="1" dirty="0"/>
          </a:p>
          <a:p>
            <a:r>
              <a:rPr lang="nl-NL" sz="2200" b="1" dirty="0"/>
              <a:t>Jezus bespot en weggeleid</a:t>
            </a:r>
            <a:r>
              <a:rPr lang="nl-NL" sz="2200" dirty="0">
                <a:solidFill>
                  <a:schemeClr val="bg1">
                    <a:lumMod val="65000"/>
                  </a:schemeClr>
                </a:solidFill>
              </a:rPr>
              <a:t/>
            </a:r>
            <a:br>
              <a:rPr lang="nl-NL" sz="2200" dirty="0">
                <a:solidFill>
                  <a:schemeClr val="bg1">
                    <a:lumMod val="65000"/>
                  </a:schemeClr>
                </a:solidFill>
              </a:rPr>
            </a:br>
            <a:r>
              <a:rPr lang="nl-NL" sz="2200" dirty="0">
                <a:solidFill>
                  <a:schemeClr val="bg1">
                    <a:lumMod val="65000"/>
                  </a:schemeClr>
                </a:solidFill>
              </a:rPr>
              <a:t>27 </a:t>
            </a:r>
            <a:r>
              <a:rPr lang="nl-NL" sz="2200" dirty="0" smtClean="0">
                <a:solidFill>
                  <a:schemeClr val="bg1">
                    <a:lumMod val="65000"/>
                  </a:schemeClr>
                </a:solidFill>
              </a:rPr>
              <a:t>Dán </a:t>
            </a:r>
            <a:r>
              <a:rPr lang="nl-NL" sz="2200" dirty="0">
                <a:solidFill>
                  <a:schemeClr val="bg1">
                    <a:lumMod val="65000"/>
                  </a:schemeClr>
                </a:solidFill>
              </a:rPr>
              <a:t>nemen de soldaten van de gouverneur Jezus mee, het hoofdkwartier in, en zij verzamelden de gehele legerafdeling bij Hem.</a:t>
            </a:r>
          </a:p>
          <a:p>
            <a:r>
              <a:rPr lang="nl-NL" sz="2200" dirty="0" smtClean="0">
                <a:solidFill>
                  <a:schemeClr val="bg1">
                    <a:lumMod val="65000"/>
                  </a:schemeClr>
                </a:solidFill>
              </a:rPr>
              <a:t>28 En </a:t>
            </a:r>
            <a:r>
              <a:rPr lang="nl-NL" sz="2200" dirty="0">
                <a:solidFill>
                  <a:schemeClr val="bg1">
                    <a:lumMod val="65000"/>
                  </a:schemeClr>
                </a:solidFill>
              </a:rPr>
              <a:t>zij kleden Hem uit, en zij doen Hem een scharlakenrode mantel om</a:t>
            </a:r>
            <a:r>
              <a:rPr lang="nl-NL" sz="2200" dirty="0" smtClean="0">
                <a:solidFill>
                  <a:schemeClr val="bg1">
                    <a:lumMod val="65000"/>
                  </a:schemeClr>
                </a:solidFill>
              </a:rPr>
              <a:t>;</a:t>
            </a:r>
          </a:p>
          <a:p>
            <a:r>
              <a:rPr lang="nl-NL" sz="2200" dirty="0" smtClean="0">
                <a:solidFill>
                  <a:schemeClr val="bg1">
                    <a:lumMod val="65000"/>
                  </a:schemeClr>
                </a:solidFill>
              </a:rPr>
              <a:t>29 en </a:t>
            </a:r>
            <a:r>
              <a:rPr lang="nl-NL" sz="2200" dirty="0">
                <a:solidFill>
                  <a:schemeClr val="bg1">
                    <a:lumMod val="65000"/>
                  </a:schemeClr>
                </a:solidFill>
              </a:rPr>
              <a:t>zij vlechten een lauwerkrans van dorens, en zij plaatsen die op zijn hoofd, en een rietstok in zijn rechterhand.</a:t>
            </a:r>
          </a:p>
          <a:p>
            <a:r>
              <a:rPr lang="nl-NL" sz="2200" dirty="0">
                <a:solidFill>
                  <a:schemeClr val="bg1">
                    <a:lumMod val="65000"/>
                  </a:schemeClr>
                </a:solidFill>
              </a:rPr>
              <a:t> En zij vallen vlak vóór Hem op de knieën, en zij bespotten Hem, en zij zeggen: Verheug je, koning van de Joden</a:t>
            </a:r>
            <a:r>
              <a:rPr lang="nl-NL" sz="2200" dirty="0" smtClean="0">
                <a:solidFill>
                  <a:schemeClr val="bg1">
                    <a:lumMod val="65000"/>
                  </a:schemeClr>
                </a:solidFill>
              </a:rPr>
              <a:t>!</a:t>
            </a:r>
          </a:p>
          <a:p>
            <a:r>
              <a:rPr lang="nl-NL" sz="2200" dirty="0" smtClean="0">
                <a:solidFill>
                  <a:schemeClr val="bg1">
                    <a:lumMod val="65000"/>
                  </a:schemeClr>
                </a:solidFill>
              </a:rPr>
              <a:t>30 En </a:t>
            </a:r>
            <a:r>
              <a:rPr lang="nl-NL" sz="2200" dirty="0">
                <a:solidFill>
                  <a:schemeClr val="bg1">
                    <a:lumMod val="65000"/>
                  </a:schemeClr>
                </a:solidFill>
              </a:rPr>
              <a:t>zij bespuwden Hem, en zij namen de rietstok, en zij sloegen Hem op zijn hoofd.</a:t>
            </a:r>
          </a:p>
          <a:p>
            <a:r>
              <a:rPr lang="nl-NL" sz="2200" dirty="0" smtClean="0">
                <a:solidFill>
                  <a:schemeClr val="bg1">
                    <a:lumMod val="65000"/>
                  </a:schemeClr>
                </a:solidFill>
              </a:rPr>
              <a:t>31 En </a:t>
            </a:r>
            <a:r>
              <a:rPr lang="nl-NL" sz="2200" dirty="0">
                <a:solidFill>
                  <a:schemeClr val="bg1">
                    <a:lumMod val="65000"/>
                  </a:schemeClr>
                </a:solidFill>
              </a:rPr>
              <a:t>wanneer zij Hem bespotten, trekken zij Hem de mantel uit, en zij doen Hem zijn bovenkleding aan, en zij leidden Hem weg, om Hem te kruisigen</a:t>
            </a:r>
            <a:r>
              <a:rPr lang="nl-NL" sz="2200" dirty="0" smtClean="0">
                <a:solidFill>
                  <a:schemeClr val="bg1">
                    <a:lumMod val="65000"/>
                  </a:schemeClr>
                </a:solidFill>
              </a:rPr>
              <a:t>.</a:t>
            </a:r>
            <a:endParaRPr lang="nl-NL" sz="2200" dirty="0">
              <a:solidFill>
                <a:schemeClr val="bg1">
                  <a:lumMod val="65000"/>
                </a:schemeClr>
              </a:solidFill>
            </a:endParaRPr>
          </a:p>
        </p:txBody>
      </p:sp>
    </p:spTree>
    <p:extLst>
      <p:ext uri="{BB962C8B-B14F-4D97-AF65-F5344CB8AC3E}">
        <p14:creationId xmlns:p14="http://schemas.microsoft.com/office/powerpoint/2010/main" val="414205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4832092"/>
          </a:xfrm>
          <a:prstGeom prst="rect">
            <a:avLst/>
          </a:prstGeom>
        </p:spPr>
        <p:txBody>
          <a:bodyPr wrap="square">
            <a:spAutoFit/>
          </a:bodyPr>
          <a:lstStyle/>
          <a:p>
            <a:r>
              <a:rPr lang="nl-NL" sz="2200" b="1" dirty="0" smtClean="0"/>
              <a:t>Mattheus 27</a:t>
            </a:r>
          </a:p>
          <a:p>
            <a:endParaRPr lang="nl-NL" sz="2200" b="1" dirty="0" smtClean="0"/>
          </a:p>
          <a:p>
            <a:r>
              <a:rPr lang="nl-NL" sz="2200" b="1" dirty="0" smtClean="0"/>
              <a:t>Simon van </a:t>
            </a:r>
            <a:r>
              <a:rPr lang="nl-NL" sz="2200" b="1" dirty="0" err="1" smtClean="0"/>
              <a:t>Cyréne</a:t>
            </a:r>
            <a:endParaRPr lang="nl-NL" sz="2200" b="1" dirty="0"/>
          </a:p>
          <a:p>
            <a:r>
              <a:rPr lang="nl-NL" sz="2200" dirty="0" smtClean="0"/>
              <a:t>32 En </a:t>
            </a:r>
            <a:r>
              <a:rPr lang="nl-NL" sz="2200" dirty="0"/>
              <a:t>toen zij naar buiten gingen, vonden zij iemand uit </a:t>
            </a:r>
            <a:r>
              <a:rPr lang="nl-NL" sz="2200" dirty="0" err="1"/>
              <a:t>Cyrene</a:t>
            </a:r>
            <a:r>
              <a:rPr lang="nl-NL" sz="2200" dirty="0"/>
              <a:t>, Simon genaamd, en zij verplichten hem om zijn kruis op te pakken</a:t>
            </a:r>
            <a:r>
              <a:rPr lang="nl-NL" sz="2200" dirty="0" smtClean="0"/>
              <a:t>.</a:t>
            </a:r>
          </a:p>
          <a:p>
            <a:endParaRPr lang="nl-NL" sz="2200" dirty="0"/>
          </a:p>
          <a:p>
            <a:r>
              <a:rPr lang="nl-NL" sz="2200" b="1" dirty="0" smtClean="0"/>
              <a:t>De kruisiging</a:t>
            </a:r>
            <a:endParaRPr lang="nl-NL" sz="2200" b="1" dirty="0"/>
          </a:p>
          <a:p>
            <a:r>
              <a:rPr lang="nl-NL" sz="2200" dirty="0" smtClean="0"/>
              <a:t>33 En </a:t>
            </a:r>
            <a:r>
              <a:rPr lang="nl-NL" sz="2200" dirty="0"/>
              <a:t>zij komen op een plaats, genaamd </a:t>
            </a:r>
            <a:r>
              <a:rPr lang="nl-NL" sz="2200" dirty="0" err="1"/>
              <a:t>Golgota</a:t>
            </a:r>
            <a:r>
              <a:rPr lang="nl-NL" sz="2200" dirty="0"/>
              <a:t>, dat is, de zogeheten Schedelplaats.</a:t>
            </a:r>
          </a:p>
          <a:p>
            <a:r>
              <a:rPr lang="nl-NL" sz="2200" dirty="0" smtClean="0"/>
              <a:t>34 Zij </a:t>
            </a:r>
            <a:r>
              <a:rPr lang="nl-NL" sz="2200" dirty="0"/>
              <a:t>geven aan Hem zure wijn, vermengd met gal, te drinken.</a:t>
            </a:r>
          </a:p>
          <a:p>
            <a:r>
              <a:rPr lang="nl-NL" sz="2200" dirty="0"/>
              <a:t> En Hij proeft het, en Hij wil het niet drinken.</a:t>
            </a:r>
          </a:p>
          <a:p>
            <a:r>
              <a:rPr lang="nl-NL" sz="2200" dirty="0" smtClean="0"/>
              <a:t>35 En </a:t>
            </a:r>
            <a:r>
              <a:rPr lang="nl-NL" sz="2200" dirty="0"/>
              <a:t>zij kruisigen Hem, en zij verdelen zijn bovenkleding, door het lot te werpen.</a:t>
            </a:r>
          </a:p>
          <a:p>
            <a:r>
              <a:rPr lang="nl-NL" sz="2200" dirty="0" smtClean="0"/>
              <a:t>36 En </a:t>
            </a:r>
            <a:r>
              <a:rPr lang="nl-NL" sz="2200" dirty="0"/>
              <a:t>zij gingen daar zitten, en zij bewaakten Hem</a:t>
            </a:r>
            <a:r>
              <a:rPr lang="nl-NL" sz="2200" dirty="0" smtClean="0"/>
              <a:t>.</a:t>
            </a:r>
          </a:p>
          <a:p>
            <a:r>
              <a:rPr lang="nl-NL" sz="2200" dirty="0" smtClean="0"/>
              <a:t>37 En </a:t>
            </a:r>
            <a:r>
              <a:rPr lang="nl-NL" sz="2200" dirty="0"/>
              <a:t>boven zijn hoofd plaatsen zij, op schrift, de reden hiervan: Dit is Jezus, de koning van de Joden</a:t>
            </a:r>
            <a:r>
              <a:rPr lang="nl-NL" sz="2200" dirty="0" smtClean="0"/>
              <a:t>.</a:t>
            </a:r>
            <a:endParaRPr lang="nl-NL" sz="2200" dirty="0"/>
          </a:p>
        </p:txBody>
      </p:sp>
    </p:spTree>
    <p:extLst>
      <p:ext uri="{BB962C8B-B14F-4D97-AF65-F5344CB8AC3E}">
        <p14:creationId xmlns:p14="http://schemas.microsoft.com/office/powerpoint/2010/main" val="1685913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494270" y="538184"/>
            <a:ext cx="11046941" cy="4832092"/>
          </a:xfrm>
          <a:prstGeom prst="rect">
            <a:avLst/>
          </a:prstGeom>
        </p:spPr>
        <p:txBody>
          <a:bodyPr wrap="square">
            <a:spAutoFit/>
          </a:bodyPr>
          <a:lstStyle/>
          <a:p>
            <a:r>
              <a:rPr lang="nl-NL" sz="2200" b="1" dirty="0" smtClean="0"/>
              <a:t>Mattheus 27</a:t>
            </a:r>
          </a:p>
          <a:p>
            <a:endParaRPr lang="nl-NL" sz="2200" b="1" dirty="0" smtClean="0"/>
          </a:p>
          <a:p>
            <a:r>
              <a:rPr lang="nl-NL" sz="2200" dirty="0" smtClean="0"/>
              <a:t>38 Dán </a:t>
            </a:r>
            <a:r>
              <a:rPr lang="nl-NL" sz="2200" dirty="0"/>
              <a:t>worden, samen met Hem, twee rovers gekruisigd, één aan de rechterkant en één aan de linkerkant.</a:t>
            </a:r>
          </a:p>
          <a:p>
            <a:r>
              <a:rPr lang="nl-NL" sz="2200" dirty="0" smtClean="0"/>
              <a:t>39 En </a:t>
            </a:r>
            <a:r>
              <a:rPr lang="nl-NL" sz="2200" dirty="0"/>
              <a:t>de voorbijgangers lasterden Hem, en zij schudden hun hoofd</a:t>
            </a:r>
            <a:r>
              <a:rPr lang="nl-NL" sz="2200" dirty="0" smtClean="0"/>
              <a:t>,</a:t>
            </a:r>
          </a:p>
          <a:p>
            <a:r>
              <a:rPr lang="nl-NL" sz="2200" dirty="0" smtClean="0"/>
              <a:t>40 en </a:t>
            </a:r>
            <a:r>
              <a:rPr lang="nl-NL" sz="2200" dirty="0"/>
              <a:t>zij zeggen: Jij, die de tempel sloopt, en in drie dagen opbouwt, red jezelf; indien jij de Zoon van God bent, daal dan af van het kruis</a:t>
            </a:r>
            <a:r>
              <a:rPr lang="nl-NL" sz="2200" dirty="0" smtClean="0"/>
              <a:t>!</a:t>
            </a:r>
          </a:p>
          <a:p>
            <a:r>
              <a:rPr lang="nl-NL" sz="2200" dirty="0" smtClean="0"/>
              <a:t>41 Evenzo </a:t>
            </a:r>
            <a:r>
              <a:rPr lang="nl-NL" sz="2200" dirty="0"/>
              <a:t>bespotten Hem ook de oversten van de priesters, met de </a:t>
            </a:r>
            <a:r>
              <a:rPr lang="nl-NL" sz="2200" dirty="0" err="1"/>
              <a:t>schriftgeleerden</a:t>
            </a:r>
            <a:r>
              <a:rPr lang="nl-NL" sz="2200" dirty="0"/>
              <a:t> en de oudsten, en zij zeiden</a:t>
            </a:r>
            <a:r>
              <a:rPr lang="nl-NL" sz="2200" dirty="0" smtClean="0"/>
              <a:t>:</a:t>
            </a:r>
          </a:p>
          <a:p>
            <a:r>
              <a:rPr lang="nl-NL" sz="2200" dirty="0" smtClean="0"/>
              <a:t>42 Anderen </a:t>
            </a:r>
            <a:r>
              <a:rPr lang="nl-NL" sz="2200" dirty="0"/>
              <a:t>redt Hij, zichzelf kan Hij niet </a:t>
            </a:r>
            <a:r>
              <a:rPr lang="nl-NL" sz="2200" dirty="0" smtClean="0"/>
              <a:t>redden. Indien </a:t>
            </a:r>
            <a:r>
              <a:rPr lang="nl-NL" sz="2200" dirty="0"/>
              <a:t>Hij de koning van Israël is, laat Hij dan nu van het kruis afdalen, en wij zullen in Hem geloven.</a:t>
            </a:r>
          </a:p>
          <a:p>
            <a:r>
              <a:rPr lang="nl-NL" sz="2200" dirty="0" smtClean="0"/>
              <a:t>43 Hij </a:t>
            </a:r>
            <a:r>
              <a:rPr lang="nl-NL" sz="2200" dirty="0"/>
              <a:t>heeft vertrouwen op God, laat die Hem nu uitredden, indien Hij Hem wil; want Hij zei: Ik ben Gods Zoon.</a:t>
            </a:r>
          </a:p>
          <a:p>
            <a:r>
              <a:rPr lang="nl-NL" sz="2200" dirty="0" smtClean="0"/>
              <a:t>44 En </a:t>
            </a:r>
            <a:r>
              <a:rPr lang="nl-NL" sz="2200" dirty="0"/>
              <a:t>op dezelfde wijze smaadden Hem ook de rovers, die samen met Hem gekruisigd worden</a:t>
            </a:r>
            <a:r>
              <a:rPr lang="nl-NL" sz="2200" dirty="0" smtClean="0"/>
              <a:t>.</a:t>
            </a:r>
            <a:endParaRPr lang="nl-NL" sz="2200" dirty="0"/>
          </a:p>
        </p:txBody>
      </p:sp>
    </p:spTree>
    <p:extLst>
      <p:ext uri="{BB962C8B-B14F-4D97-AF65-F5344CB8AC3E}">
        <p14:creationId xmlns:p14="http://schemas.microsoft.com/office/powerpoint/2010/main" val="1668189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17254</TotalTime>
  <Words>2997</Words>
  <Application>Microsoft Office PowerPoint</Application>
  <PresentationFormat>Breedbeeld</PresentationFormat>
  <Paragraphs>199</Paragraphs>
  <Slides>35</Slides>
  <Notes>1</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35</vt:i4>
      </vt:variant>
    </vt:vector>
  </HeadingPairs>
  <TitlesOfParts>
    <vt:vector size="42" baseType="lpstr">
      <vt:lpstr>Arial</vt:lpstr>
      <vt:lpstr>Calibri</vt:lpstr>
      <vt:lpstr>Calibri Light</vt:lpstr>
      <vt:lpstr>Verdana</vt:lpstr>
      <vt:lpstr>Wingdings</vt:lpstr>
      <vt:lpstr>Kantoorthema</vt:lpstr>
      <vt:lpstr>1_Kantoorthema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 Oudijn</dc:creator>
  <cp:lastModifiedBy>Oudijn</cp:lastModifiedBy>
  <cp:revision>681</cp:revision>
  <dcterms:created xsi:type="dcterms:W3CDTF">2017-10-24T20:34:00Z</dcterms:created>
  <dcterms:modified xsi:type="dcterms:W3CDTF">2019-04-21T10:23:45Z</dcterms:modified>
</cp:coreProperties>
</file>