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3"/>
  </p:notesMasterIdLst>
  <p:sldIdLst>
    <p:sldId id="553" r:id="rId3"/>
    <p:sldId id="554" r:id="rId4"/>
    <p:sldId id="535" r:id="rId5"/>
    <p:sldId id="585" r:id="rId6"/>
    <p:sldId id="536" r:id="rId7"/>
    <p:sldId id="538" r:id="rId8"/>
    <p:sldId id="539" r:id="rId9"/>
    <p:sldId id="540" r:id="rId10"/>
    <p:sldId id="541" r:id="rId11"/>
    <p:sldId id="543" r:id="rId12"/>
    <p:sldId id="542" r:id="rId13"/>
    <p:sldId id="555" r:id="rId14"/>
    <p:sldId id="556" r:id="rId15"/>
    <p:sldId id="559" r:id="rId16"/>
    <p:sldId id="558" r:id="rId17"/>
    <p:sldId id="557" r:id="rId18"/>
    <p:sldId id="561" r:id="rId19"/>
    <p:sldId id="560" r:id="rId20"/>
    <p:sldId id="562" r:id="rId21"/>
    <p:sldId id="544" r:id="rId22"/>
    <p:sldId id="564" r:id="rId23"/>
    <p:sldId id="566" r:id="rId24"/>
    <p:sldId id="565" r:id="rId25"/>
    <p:sldId id="569" r:id="rId26"/>
    <p:sldId id="568" r:id="rId27"/>
    <p:sldId id="567" r:id="rId28"/>
    <p:sldId id="570" r:id="rId29"/>
    <p:sldId id="571" r:id="rId30"/>
    <p:sldId id="572" r:id="rId31"/>
    <p:sldId id="573" r:id="rId32"/>
    <p:sldId id="575" r:id="rId33"/>
    <p:sldId id="574" r:id="rId34"/>
    <p:sldId id="577" r:id="rId35"/>
    <p:sldId id="576" r:id="rId36"/>
    <p:sldId id="586" r:id="rId37"/>
    <p:sldId id="579" r:id="rId38"/>
    <p:sldId id="581" r:id="rId39"/>
    <p:sldId id="582" r:id="rId40"/>
    <p:sldId id="583" r:id="rId41"/>
    <p:sldId id="584" r:id="rId4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66FFFF"/>
    <a:srgbClr val="FF9900"/>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809" autoAdjust="0"/>
    <p:restoredTop sz="84302" autoAdjust="0"/>
  </p:normalViewPr>
  <p:slideViewPr>
    <p:cSldViewPr snapToGrid="0">
      <p:cViewPr varScale="1">
        <p:scale>
          <a:sx n="78" d="100"/>
          <a:sy n="78" d="100"/>
        </p:scale>
        <p:origin x="1014" y="78"/>
      </p:cViewPr>
      <p:guideLst>
        <p:guide orient="horz" pos="2160"/>
        <p:guide pos="3840"/>
      </p:guideLst>
    </p:cSldViewPr>
  </p:slideViewPr>
  <p:notesTextViewPr>
    <p:cViewPr>
      <p:scale>
        <a:sx n="3" d="2"/>
        <a:sy n="3" d="2"/>
      </p:scale>
      <p:origin x="0" y="0"/>
    </p:cViewPr>
  </p:notesTextViewPr>
  <p:sorterViewPr>
    <p:cViewPr varScale="1">
      <p:scale>
        <a:sx n="100" d="100"/>
        <a:sy n="100" d="100"/>
      </p:scale>
      <p:origin x="0" y="-99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64A6EF-CB02-48DE-9D12-0F764397CD53}" type="datetimeFigureOut">
              <a:rPr lang="nl-NL" smtClean="0"/>
              <a:t>19-5-2019</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BCC728-698F-42B6-9C18-F019068154F8}" type="slidenum">
              <a:rPr lang="nl-NL" smtClean="0"/>
              <a:t>‹nr.›</a:t>
            </a:fld>
            <a:endParaRPr lang="nl-NL" dirty="0"/>
          </a:p>
        </p:txBody>
      </p:sp>
    </p:spTree>
    <p:extLst>
      <p:ext uri="{BB962C8B-B14F-4D97-AF65-F5344CB8AC3E}">
        <p14:creationId xmlns:p14="http://schemas.microsoft.com/office/powerpoint/2010/main" val="613123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33F67A1D-98E9-4560-A03A-F71F64D98B1B}" type="slidenum">
              <a:rPr lang="nl-NL" smtClean="0">
                <a:solidFill>
                  <a:prstClr val="black"/>
                </a:solidFill>
              </a:rPr>
              <a:pPr/>
              <a:t>1</a:t>
            </a:fld>
            <a:endParaRPr lang="nl-NL" dirty="0">
              <a:solidFill>
                <a:prstClr val="black"/>
              </a:solidFill>
            </a:endParaRPr>
          </a:p>
        </p:txBody>
      </p:sp>
    </p:spTree>
    <p:extLst>
      <p:ext uri="{BB962C8B-B14F-4D97-AF65-F5344CB8AC3E}">
        <p14:creationId xmlns:p14="http://schemas.microsoft.com/office/powerpoint/2010/main" val="3213431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19-5-2019</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1797073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19-5-2019</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1198737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19-5-2019</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1139607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19-5-2019</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691771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19-5-2019</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7893689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19-5-2019</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306511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DCC6EAC-5D6F-4E98-B6F0-1A43805D3C3D}" type="datetimeFigureOut">
              <a:rPr lang="nl-NL" smtClean="0">
                <a:solidFill>
                  <a:prstClr val="black">
                    <a:tint val="75000"/>
                  </a:prstClr>
                </a:solidFill>
              </a:rPr>
              <a:pPr/>
              <a:t>19-5-2019</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278724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DCC6EAC-5D6F-4E98-B6F0-1A43805D3C3D}" type="datetimeFigureOut">
              <a:rPr lang="nl-NL" smtClean="0">
                <a:solidFill>
                  <a:prstClr val="black">
                    <a:tint val="75000"/>
                  </a:prstClr>
                </a:solidFill>
              </a:rPr>
              <a:pPr/>
              <a:t>19-5-2019</a:t>
            </a:fld>
            <a:endParaRPr lang="nl-NL" dirty="0">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NL" dirty="0">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397504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DCC6EAC-5D6F-4E98-B6F0-1A43805D3C3D}" type="datetimeFigureOut">
              <a:rPr lang="nl-NL" smtClean="0">
                <a:solidFill>
                  <a:prstClr val="black">
                    <a:tint val="75000"/>
                  </a:prstClr>
                </a:solidFill>
              </a:rPr>
              <a:pPr/>
              <a:t>19-5-2019</a:t>
            </a:fld>
            <a:endParaRPr lang="nl-NL" dirty="0">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NL" dirty="0">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1318278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DCC6EAC-5D6F-4E98-B6F0-1A43805D3C3D}" type="datetimeFigureOut">
              <a:rPr lang="nl-NL" smtClean="0">
                <a:solidFill>
                  <a:prstClr val="black">
                    <a:tint val="75000"/>
                  </a:prstClr>
                </a:solidFill>
              </a:rPr>
              <a:pPr/>
              <a:t>19-5-2019</a:t>
            </a:fld>
            <a:endParaRPr lang="nl-NL" dirty="0">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NL" dirty="0">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307598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solidFill>
                  <a:prstClr val="black">
                    <a:tint val="75000"/>
                  </a:prstClr>
                </a:solidFill>
              </a:rPr>
              <a:pPr/>
              <a:t>19-5-2019</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588636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19-5-2019</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37509172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solidFill>
                  <a:prstClr val="black">
                    <a:tint val="75000"/>
                  </a:prstClr>
                </a:solidFill>
              </a:rPr>
              <a:pPr/>
              <a:t>19-5-2019</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42664911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19-5-2019</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5098669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19-5-2019</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310559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DCC6EAC-5D6F-4E98-B6F0-1A43805D3C3D}" type="datetimeFigureOut">
              <a:rPr lang="nl-NL" smtClean="0"/>
              <a:t>19-5-2019</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3420591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DCC6EAC-5D6F-4E98-B6F0-1A43805D3C3D}" type="datetimeFigureOut">
              <a:rPr lang="nl-NL" smtClean="0"/>
              <a:t>19-5-2019</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2445668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DCC6EAC-5D6F-4E98-B6F0-1A43805D3C3D}" type="datetimeFigureOut">
              <a:rPr lang="nl-NL" smtClean="0"/>
              <a:t>19-5-2019</a:t>
            </a:fld>
            <a:endParaRPr lang="nl-NL" dirty="0"/>
          </a:p>
        </p:txBody>
      </p:sp>
      <p:sp>
        <p:nvSpPr>
          <p:cNvPr id="8" name="Tijdelijke aanduiding voor voettekst 7"/>
          <p:cNvSpPr>
            <a:spLocks noGrp="1"/>
          </p:cNvSpPr>
          <p:nvPr>
            <p:ph type="ftr" sz="quarter" idx="11"/>
          </p:nvPr>
        </p:nvSpPr>
        <p:spPr/>
        <p:txBody>
          <a:bodyPr/>
          <a:lstStyle/>
          <a:p>
            <a:endParaRPr lang="nl-NL" dirty="0"/>
          </a:p>
        </p:txBody>
      </p:sp>
      <p:sp>
        <p:nvSpPr>
          <p:cNvPr id="9" name="Tijdelijke aanduiding voor dianummer 8"/>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1471916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DCC6EAC-5D6F-4E98-B6F0-1A43805D3C3D}" type="datetimeFigureOut">
              <a:rPr lang="nl-NL" smtClean="0"/>
              <a:t>19-5-2019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2229100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DCC6EAC-5D6F-4E98-B6F0-1A43805D3C3D}" type="datetimeFigureOut">
              <a:rPr lang="nl-NL" smtClean="0"/>
              <a:t>19-5-2019</a:t>
            </a:fld>
            <a:endParaRPr lang="nl-NL" dirty="0"/>
          </a:p>
        </p:txBody>
      </p:sp>
      <p:sp>
        <p:nvSpPr>
          <p:cNvPr id="3" name="Tijdelijke aanduiding voor voettekst 2"/>
          <p:cNvSpPr>
            <a:spLocks noGrp="1"/>
          </p:cNvSpPr>
          <p:nvPr>
            <p:ph type="ftr" sz="quarter" idx="11"/>
          </p:nvPr>
        </p:nvSpPr>
        <p:spPr/>
        <p:txBody>
          <a:bodyPr/>
          <a:lstStyle/>
          <a:p>
            <a:endParaRPr lang="nl-NL" dirty="0"/>
          </a:p>
        </p:txBody>
      </p:sp>
      <p:sp>
        <p:nvSpPr>
          <p:cNvPr id="4" name="Tijdelijke aanduiding voor dianummer 3"/>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2392317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t>19-5-2019</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66137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t>19-5-2019</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1585811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C6EAC-5D6F-4E98-B6F0-1A43805D3C3D}" type="datetimeFigureOut">
              <a:rPr lang="nl-NL" smtClean="0"/>
              <a:t>19-5-2019</a:t>
            </a:fld>
            <a:endParaRPr lang="nl-NL" dirty="0"/>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0513-1103-40DF-8D47-98214F913C71}" type="slidenum">
              <a:rPr lang="nl-NL" smtClean="0"/>
              <a:t>‹nr.›</a:t>
            </a:fld>
            <a:endParaRPr lang="nl-NL" dirty="0"/>
          </a:p>
        </p:txBody>
      </p:sp>
    </p:spTree>
    <p:extLst>
      <p:ext uri="{BB962C8B-B14F-4D97-AF65-F5344CB8AC3E}">
        <p14:creationId xmlns:p14="http://schemas.microsoft.com/office/powerpoint/2010/main" val="454236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C6EAC-5D6F-4E98-B6F0-1A43805D3C3D}" type="datetimeFigureOut">
              <a:rPr lang="nl-NL" smtClean="0">
                <a:solidFill>
                  <a:prstClr val="black">
                    <a:tint val="75000"/>
                  </a:prstClr>
                </a:solidFill>
              </a:rPr>
              <a:pPr/>
              <a:t>19-5-2019</a:t>
            </a:fld>
            <a:endParaRPr lang="nl-NL" dirty="0">
              <a:solidFill>
                <a:prstClr val="black">
                  <a:tint val="75000"/>
                </a:prstClr>
              </a:solidFill>
            </a:endParaRPr>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solidFill>
                <a:prstClr val="black">
                  <a:tint val="75000"/>
                </a:prstClr>
              </a:solidFill>
            </a:endParaRP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4610373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hyperlink" Target="https://goedbericht.nl/de-puzzel-van-de-opstandingsdag/" TargetMode="Externa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p:cNvSpPr txBox="1"/>
          <p:nvPr/>
        </p:nvSpPr>
        <p:spPr>
          <a:xfrm>
            <a:off x="187166" y="5925744"/>
            <a:ext cx="2975134" cy="707886"/>
          </a:xfrm>
          <a:prstGeom prst="rect">
            <a:avLst/>
          </a:prstGeom>
          <a:noFill/>
          <a:ln w="3175">
            <a:solidFill>
              <a:schemeClr val="tx1"/>
            </a:solidFill>
          </a:ln>
        </p:spPr>
        <p:txBody>
          <a:bodyPr wrap="square" rtlCol="0">
            <a:spAutoFit/>
          </a:bodyPr>
          <a:lstStyle/>
          <a:p>
            <a:pPr algn="ctr"/>
            <a:r>
              <a:rPr lang="nl-NL" sz="2000" dirty="0" smtClean="0">
                <a:solidFill>
                  <a:prstClr val="black"/>
                </a:solidFill>
                <a:latin typeface="Verdana" pitchFamily="34" charset="0"/>
                <a:ea typeface="Verdana" pitchFamily="34" charset="0"/>
                <a:cs typeface="Verdana" pitchFamily="34" charset="0"/>
              </a:rPr>
              <a:t>19 mei 2019</a:t>
            </a:r>
            <a:endParaRPr lang="nl-NL" sz="2000" dirty="0">
              <a:solidFill>
                <a:prstClr val="black"/>
              </a:solidFill>
              <a:latin typeface="Verdana" pitchFamily="34" charset="0"/>
              <a:ea typeface="Verdana" pitchFamily="34" charset="0"/>
              <a:cs typeface="Verdana" pitchFamily="34" charset="0"/>
            </a:endParaRPr>
          </a:p>
          <a:p>
            <a:pPr algn="ctr"/>
            <a:r>
              <a:rPr lang="nl-NL" sz="2000" dirty="0" smtClean="0">
                <a:solidFill>
                  <a:prstClr val="black"/>
                </a:solidFill>
                <a:latin typeface="Verdana" pitchFamily="34" charset="0"/>
                <a:ea typeface="Verdana" pitchFamily="34" charset="0"/>
                <a:cs typeface="Verdana" pitchFamily="34" charset="0"/>
              </a:rPr>
              <a:t>Hendrik Ido Ambacht</a:t>
            </a:r>
            <a:endParaRPr lang="nl-NL" sz="2000" dirty="0">
              <a:solidFill>
                <a:prstClr val="black"/>
              </a:solidFill>
              <a:latin typeface="Verdana" pitchFamily="34" charset="0"/>
              <a:ea typeface="Verdana" pitchFamily="34" charset="0"/>
              <a:cs typeface="Verdana" pitchFamily="34" charset="0"/>
            </a:endParaRPr>
          </a:p>
        </p:txBody>
      </p:sp>
      <p:sp>
        <p:nvSpPr>
          <p:cNvPr id="2" name="Tekstvak 1"/>
          <p:cNvSpPr txBox="1"/>
          <p:nvPr/>
        </p:nvSpPr>
        <p:spPr>
          <a:xfrm>
            <a:off x="0" y="637250"/>
            <a:ext cx="11984181" cy="707886"/>
          </a:xfrm>
          <a:prstGeom prst="rect">
            <a:avLst/>
          </a:prstGeom>
          <a:noFill/>
        </p:spPr>
        <p:txBody>
          <a:bodyPr wrap="square" rtlCol="0">
            <a:spAutoFit/>
          </a:bodyPr>
          <a:lstStyle/>
          <a:p>
            <a:pPr algn="ctr"/>
            <a:r>
              <a:rPr lang="nl-NL" sz="4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de gebeurtenissen rond de opstanding</a:t>
            </a:r>
            <a:endParaRPr lang="nl-NL" sz="40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4" name="Afbeelding 3"/>
          <p:cNvPicPr>
            <a:picLocks noChangeAspect="1"/>
          </p:cNvPicPr>
          <p:nvPr/>
        </p:nvPicPr>
        <p:blipFill>
          <a:blip r:embed="rId3"/>
          <a:stretch>
            <a:fillRect/>
          </a:stretch>
        </p:blipFill>
        <p:spPr>
          <a:xfrm>
            <a:off x="3324452" y="1634711"/>
            <a:ext cx="5335276" cy="4001457"/>
          </a:xfrm>
          <a:prstGeom prst="rect">
            <a:avLst/>
          </a:prstGeom>
        </p:spPr>
      </p:pic>
    </p:spTree>
    <p:extLst>
      <p:ext uri="{BB962C8B-B14F-4D97-AF65-F5344CB8AC3E}">
        <p14:creationId xmlns:p14="http://schemas.microsoft.com/office/powerpoint/2010/main" val="1888714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1107996"/>
          </a:xfrm>
          <a:prstGeom prst="rect">
            <a:avLst/>
          </a:prstGeom>
        </p:spPr>
        <p:txBody>
          <a:bodyPr wrap="square">
            <a:spAutoFit/>
          </a:bodyPr>
          <a:lstStyle/>
          <a:p>
            <a:r>
              <a:rPr lang="nl-NL" sz="2200" b="1" dirty="0" smtClean="0">
                <a:solidFill>
                  <a:srgbClr val="002060"/>
                </a:solidFill>
              </a:rPr>
              <a:t>Mattheus 28</a:t>
            </a:r>
          </a:p>
          <a:p>
            <a:r>
              <a:rPr lang="nl-NL" sz="2200" dirty="0" smtClean="0">
                <a:solidFill>
                  <a:srgbClr val="002060"/>
                </a:solidFill>
              </a:rPr>
              <a:t>10 Dán </a:t>
            </a:r>
            <a:r>
              <a:rPr lang="nl-NL" sz="2200" dirty="0">
                <a:solidFill>
                  <a:srgbClr val="002060"/>
                </a:solidFill>
              </a:rPr>
              <a:t>zegt Jezus tegen hen: Vrees niet! Ga heen, en bericht aan mijn broeders, dat zij heen moeten gaan, naar Galilea, en daar zullen zij Mij zien</a:t>
            </a:r>
            <a:r>
              <a:rPr lang="nl-NL" sz="2200" dirty="0" smtClean="0">
                <a:solidFill>
                  <a:srgbClr val="002060"/>
                </a:solidFill>
              </a:rPr>
              <a:t>.</a:t>
            </a:r>
            <a:endParaRPr lang="nl-NL" sz="2200" dirty="0">
              <a:solidFill>
                <a:srgbClr val="002060"/>
              </a:solidFill>
            </a:endParaRPr>
          </a:p>
        </p:txBody>
      </p:sp>
    </p:spTree>
    <p:extLst>
      <p:ext uri="{BB962C8B-B14F-4D97-AF65-F5344CB8AC3E}">
        <p14:creationId xmlns:p14="http://schemas.microsoft.com/office/powerpoint/2010/main" val="6869364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3816429"/>
          </a:xfrm>
          <a:prstGeom prst="rect">
            <a:avLst/>
          </a:prstGeom>
        </p:spPr>
        <p:txBody>
          <a:bodyPr wrap="square">
            <a:spAutoFit/>
          </a:bodyPr>
          <a:lstStyle/>
          <a:p>
            <a:r>
              <a:rPr lang="nl-NL" sz="2200" b="1" dirty="0" smtClean="0">
                <a:solidFill>
                  <a:srgbClr val="002060"/>
                </a:solidFill>
              </a:rPr>
              <a:t>Mattheus 28</a:t>
            </a:r>
          </a:p>
          <a:p>
            <a:r>
              <a:rPr lang="nl-NL" sz="2200" dirty="0" smtClean="0">
                <a:solidFill>
                  <a:srgbClr val="002060"/>
                </a:solidFill>
              </a:rPr>
              <a:t>11 En </a:t>
            </a:r>
            <a:r>
              <a:rPr lang="nl-NL" sz="2200" dirty="0">
                <a:solidFill>
                  <a:srgbClr val="002060"/>
                </a:solidFill>
              </a:rPr>
              <a:t>wanneer zij gaan, neem waar: enigen van de wachtpost komen in de stad, en zij berichten al het gebeurde aan de oversten van de priesters.</a:t>
            </a:r>
          </a:p>
          <a:p>
            <a:r>
              <a:rPr lang="nl-NL" sz="2200" dirty="0" smtClean="0">
                <a:solidFill>
                  <a:srgbClr val="002060"/>
                </a:solidFill>
              </a:rPr>
              <a:t>12 En </a:t>
            </a:r>
            <a:r>
              <a:rPr lang="nl-NL" sz="2200" dirty="0">
                <a:solidFill>
                  <a:srgbClr val="002060"/>
                </a:solidFill>
              </a:rPr>
              <a:t>zij verzamelen zich met de oudsten, en zij beraadslagen, en zij nemen een aanzienlijke hoeveelheid zilverstukken, en zij geven die aan de soldaten</a:t>
            </a:r>
            <a:r>
              <a:rPr lang="nl-NL" sz="2200" dirty="0" smtClean="0">
                <a:solidFill>
                  <a:srgbClr val="002060"/>
                </a:solidFill>
              </a:rPr>
              <a:t>,</a:t>
            </a:r>
          </a:p>
          <a:p>
            <a:r>
              <a:rPr lang="nl-NL" sz="2200" dirty="0" smtClean="0">
                <a:solidFill>
                  <a:srgbClr val="002060"/>
                </a:solidFill>
              </a:rPr>
              <a:t>13 en </a:t>
            </a:r>
            <a:r>
              <a:rPr lang="nl-NL" sz="2200" dirty="0">
                <a:solidFill>
                  <a:srgbClr val="002060"/>
                </a:solidFill>
              </a:rPr>
              <a:t>zij zeggen: Zeg: zijn leerlingen zijn 's nachts gekomen, en zij hebben Hem gestolen, terwijl wij ter ruste lagen.</a:t>
            </a:r>
          </a:p>
          <a:p>
            <a:r>
              <a:rPr lang="nl-NL" sz="2200" dirty="0" smtClean="0">
                <a:solidFill>
                  <a:srgbClr val="002060"/>
                </a:solidFill>
              </a:rPr>
              <a:t>14 En </a:t>
            </a:r>
            <a:r>
              <a:rPr lang="nl-NL" sz="2200" dirty="0">
                <a:solidFill>
                  <a:srgbClr val="002060"/>
                </a:solidFill>
              </a:rPr>
              <a:t>in het geval dat dit de gouverneur ter ore komt, dan zullen wij hem overreden, en wij zullen júllie onbezorgd maken.</a:t>
            </a:r>
          </a:p>
          <a:p>
            <a:r>
              <a:rPr lang="nl-NL" sz="2200" dirty="0" smtClean="0">
                <a:solidFill>
                  <a:srgbClr val="002060"/>
                </a:solidFill>
              </a:rPr>
              <a:t>15 En </a:t>
            </a:r>
            <a:r>
              <a:rPr lang="nl-NL" sz="2200" dirty="0">
                <a:solidFill>
                  <a:srgbClr val="002060"/>
                </a:solidFill>
              </a:rPr>
              <a:t>zij nemen de zilverstukken in ontvangst, en zij doen, zoals zij onderwezen werden.</a:t>
            </a:r>
          </a:p>
          <a:p>
            <a:r>
              <a:rPr lang="nl-NL" sz="2200" dirty="0">
                <a:solidFill>
                  <a:srgbClr val="002060"/>
                </a:solidFill>
              </a:rPr>
              <a:t>En dit woord wordt bij de Joden ruchtbaar gemaakt, tot op de dag van vandaag</a:t>
            </a:r>
            <a:r>
              <a:rPr lang="nl-NL" sz="2200" dirty="0" smtClean="0">
                <a:solidFill>
                  <a:srgbClr val="002060"/>
                </a:solidFill>
              </a:rPr>
              <a:t>.</a:t>
            </a:r>
            <a:endParaRPr lang="nl-NL" sz="2200" dirty="0">
              <a:solidFill>
                <a:srgbClr val="002060"/>
              </a:solidFill>
            </a:endParaRPr>
          </a:p>
        </p:txBody>
      </p:sp>
    </p:spTree>
    <p:extLst>
      <p:ext uri="{BB962C8B-B14F-4D97-AF65-F5344CB8AC3E}">
        <p14:creationId xmlns:p14="http://schemas.microsoft.com/office/powerpoint/2010/main" val="4033938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4499812" y="2976028"/>
            <a:ext cx="3420870" cy="707886"/>
          </a:xfrm>
          <a:prstGeom prst="rect">
            <a:avLst/>
          </a:prstGeom>
          <a:noFill/>
          <a:ln w="19050">
            <a:solidFill>
              <a:srgbClr val="0070C0"/>
            </a:solidFill>
          </a:ln>
        </p:spPr>
        <p:txBody>
          <a:bodyPr wrap="square" rtlCol="0">
            <a:spAutoFit/>
          </a:bodyPr>
          <a:lstStyle/>
          <a:p>
            <a:pPr algn="ctr"/>
            <a:r>
              <a:rPr lang="nl-NL" sz="4000" dirty="0" smtClean="0">
                <a:solidFill>
                  <a:srgbClr val="002060"/>
                </a:solidFill>
                <a:effectLst>
                  <a:outerShdw blurRad="38100" dist="38100" dir="2700000" algn="tl">
                    <a:srgbClr val="000000">
                      <a:alpha val="43137"/>
                    </a:srgbClr>
                  </a:outerShdw>
                </a:effectLst>
              </a:rPr>
              <a:t>Marcus 16</a:t>
            </a:r>
            <a:endParaRPr lang="en-US" sz="400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934287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1107996"/>
          </a:xfrm>
          <a:prstGeom prst="rect">
            <a:avLst/>
          </a:prstGeom>
        </p:spPr>
        <p:txBody>
          <a:bodyPr wrap="square">
            <a:spAutoFit/>
          </a:bodyPr>
          <a:lstStyle/>
          <a:p>
            <a:r>
              <a:rPr lang="nl-NL" sz="2200" b="1" dirty="0" smtClean="0">
                <a:solidFill>
                  <a:srgbClr val="002060"/>
                </a:solidFill>
              </a:rPr>
              <a:t>Marcus 16</a:t>
            </a:r>
          </a:p>
          <a:p>
            <a:r>
              <a:rPr lang="nl-NL" sz="2200" dirty="0" smtClean="0">
                <a:solidFill>
                  <a:srgbClr val="002060"/>
                </a:solidFill>
              </a:rPr>
              <a:t>1 En </a:t>
            </a:r>
            <a:r>
              <a:rPr lang="nl-NL" sz="2200" dirty="0">
                <a:solidFill>
                  <a:srgbClr val="002060"/>
                </a:solidFill>
              </a:rPr>
              <a:t>de sabbat verstrijkt, en Maria de </a:t>
            </a:r>
            <a:r>
              <a:rPr lang="nl-NL" sz="2200" dirty="0" err="1">
                <a:solidFill>
                  <a:srgbClr val="002060"/>
                </a:solidFill>
              </a:rPr>
              <a:t>Magdaleense</a:t>
            </a:r>
            <a:r>
              <a:rPr lang="nl-NL" sz="2200" dirty="0">
                <a:solidFill>
                  <a:srgbClr val="002060"/>
                </a:solidFill>
              </a:rPr>
              <a:t>, en Maria de moeder van Jakobus, en </a:t>
            </a:r>
            <a:r>
              <a:rPr lang="nl-NL" sz="2200" dirty="0" err="1">
                <a:solidFill>
                  <a:srgbClr val="002060"/>
                </a:solidFill>
              </a:rPr>
              <a:t>Salome</a:t>
            </a:r>
            <a:r>
              <a:rPr lang="nl-NL" sz="2200" dirty="0">
                <a:solidFill>
                  <a:srgbClr val="002060"/>
                </a:solidFill>
              </a:rPr>
              <a:t>, kopen specerijen, om Hem te gaan </a:t>
            </a:r>
            <a:r>
              <a:rPr lang="nl-NL" sz="2200" u="sng" dirty="0">
                <a:solidFill>
                  <a:srgbClr val="002060"/>
                </a:solidFill>
              </a:rPr>
              <a:t>insmeren</a:t>
            </a:r>
            <a:r>
              <a:rPr lang="nl-NL" sz="2200" dirty="0" smtClean="0">
                <a:solidFill>
                  <a:srgbClr val="002060"/>
                </a:solidFill>
              </a:rPr>
              <a:t>.</a:t>
            </a:r>
            <a:endParaRPr lang="nl-NL" sz="2200" dirty="0">
              <a:solidFill>
                <a:srgbClr val="002060"/>
              </a:solidFill>
            </a:endParaRPr>
          </a:p>
        </p:txBody>
      </p:sp>
      <p:sp>
        <p:nvSpPr>
          <p:cNvPr id="3" name="Tekstvak 2"/>
          <p:cNvSpPr txBox="1"/>
          <p:nvPr/>
        </p:nvSpPr>
        <p:spPr>
          <a:xfrm>
            <a:off x="3536257" y="4096698"/>
            <a:ext cx="6435646" cy="1107996"/>
          </a:xfrm>
          <a:prstGeom prst="rect">
            <a:avLst/>
          </a:prstGeom>
          <a:noFill/>
          <a:ln w="12700">
            <a:solidFill>
              <a:schemeClr val="tx1"/>
            </a:solidFill>
          </a:ln>
        </p:spPr>
        <p:txBody>
          <a:bodyPr wrap="square" rtlCol="0">
            <a:spAutoFit/>
          </a:bodyPr>
          <a:lstStyle/>
          <a:p>
            <a:pPr marL="285750" indent="-285750">
              <a:buFont typeface="Wingdings" panose="05000000000000000000" pitchFamily="2" charset="2"/>
              <a:buChar char="Ø"/>
            </a:pPr>
            <a:r>
              <a:rPr lang="nl-NL" sz="2200" dirty="0" smtClean="0"/>
              <a:t>Andere vertalingen: zalven</a:t>
            </a:r>
          </a:p>
          <a:p>
            <a:pPr marL="285750" indent="-285750">
              <a:buFont typeface="Wingdings" panose="05000000000000000000" pitchFamily="2" charset="2"/>
              <a:buChar char="Ø"/>
            </a:pPr>
            <a:r>
              <a:rPr lang="nl-NL" sz="2200" dirty="0" smtClean="0"/>
              <a:t>Hebreeuws: </a:t>
            </a:r>
            <a:r>
              <a:rPr lang="nl-NL" sz="2200" dirty="0" err="1" smtClean="0"/>
              <a:t>Masshiach</a:t>
            </a:r>
            <a:r>
              <a:rPr lang="nl-NL" sz="2200" dirty="0" smtClean="0"/>
              <a:t> (=Messias)</a:t>
            </a:r>
          </a:p>
          <a:p>
            <a:pPr marL="285750" indent="-285750">
              <a:buFont typeface="Wingdings" panose="05000000000000000000" pitchFamily="2" charset="2"/>
              <a:buChar char="Ø"/>
            </a:pPr>
            <a:r>
              <a:rPr lang="nl-NL" sz="2200" dirty="0" smtClean="0"/>
              <a:t>Maria die eerder Zijn voeten gezalfd had..?  </a:t>
            </a:r>
            <a:r>
              <a:rPr lang="nl-NL" sz="2200" dirty="0" smtClean="0">
                <a:sym typeface="Wingdings" panose="05000000000000000000" pitchFamily="2" charset="2"/>
              </a:rPr>
              <a:t> </a:t>
            </a:r>
            <a:endParaRPr lang="nl-NL" sz="2200" dirty="0" smtClean="0"/>
          </a:p>
        </p:txBody>
      </p:sp>
    </p:spTree>
    <p:extLst>
      <p:ext uri="{BB962C8B-B14F-4D97-AF65-F5344CB8AC3E}">
        <p14:creationId xmlns:p14="http://schemas.microsoft.com/office/powerpoint/2010/main" val="690314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724929" y="965540"/>
            <a:ext cx="10791568" cy="1569660"/>
          </a:xfrm>
          <a:prstGeom prst="rect">
            <a:avLst/>
          </a:prstGeom>
        </p:spPr>
        <p:txBody>
          <a:bodyPr wrap="square">
            <a:spAutoFit/>
          </a:bodyPr>
          <a:lstStyle/>
          <a:p>
            <a:pPr algn="ctr"/>
            <a:r>
              <a:rPr lang="nl-NL" sz="2400" b="1" dirty="0" smtClean="0"/>
              <a:t>Johannes 11</a:t>
            </a:r>
          </a:p>
          <a:p>
            <a:pPr algn="ctr"/>
            <a:r>
              <a:rPr lang="nl-NL" sz="2400" dirty="0" smtClean="0"/>
              <a:t>2 Maria </a:t>
            </a:r>
            <a:r>
              <a:rPr lang="nl-NL" sz="2400" dirty="0"/>
              <a:t>nu was het die de Heere gezalfd heeft met </a:t>
            </a:r>
            <a:r>
              <a:rPr lang="nl-NL" sz="2400" dirty="0" smtClean="0"/>
              <a:t>zalfolie (Grieks: ‘</a:t>
            </a:r>
            <a:r>
              <a:rPr lang="nl-NL" sz="2400" dirty="0" err="1" smtClean="0"/>
              <a:t>muro</a:t>
            </a:r>
            <a:r>
              <a:rPr lang="nl-NL" sz="2400" dirty="0" smtClean="0"/>
              <a:t>’= mirre) </a:t>
            </a:r>
          </a:p>
          <a:p>
            <a:pPr algn="ctr"/>
            <a:r>
              <a:rPr lang="nl-NL" sz="2400" dirty="0" smtClean="0"/>
              <a:t>en </a:t>
            </a:r>
            <a:r>
              <a:rPr lang="nl-NL" sz="2400" dirty="0"/>
              <a:t>Zijn voeten afgedroogd heeft met haar haren; </a:t>
            </a:r>
            <a:endParaRPr lang="nl-NL" sz="2400" dirty="0" smtClean="0"/>
          </a:p>
          <a:p>
            <a:pPr algn="ctr"/>
            <a:r>
              <a:rPr lang="nl-NL" sz="2400" dirty="0" smtClean="0">
                <a:solidFill>
                  <a:schemeClr val="bg1">
                    <a:lumMod val="65000"/>
                  </a:schemeClr>
                </a:solidFill>
              </a:rPr>
              <a:t>haar </a:t>
            </a:r>
            <a:r>
              <a:rPr lang="nl-NL" sz="2400" dirty="0">
                <a:solidFill>
                  <a:schemeClr val="bg1">
                    <a:lumMod val="65000"/>
                  </a:schemeClr>
                </a:solidFill>
              </a:rPr>
              <a:t>broer Lazarus was ziek.</a:t>
            </a:r>
          </a:p>
        </p:txBody>
      </p:sp>
    </p:spTree>
    <p:extLst>
      <p:ext uri="{BB962C8B-B14F-4D97-AF65-F5344CB8AC3E}">
        <p14:creationId xmlns:p14="http://schemas.microsoft.com/office/powerpoint/2010/main" val="24568818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2123658"/>
          </a:xfrm>
          <a:prstGeom prst="rect">
            <a:avLst/>
          </a:prstGeom>
        </p:spPr>
        <p:txBody>
          <a:bodyPr wrap="square">
            <a:spAutoFit/>
          </a:bodyPr>
          <a:lstStyle/>
          <a:p>
            <a:r>
              <a:rPr lang="nl-NL" sz="2200" b="1" dirty="0" smtClean="0">
                <a:solidFill>
                  <a:srgbClr val="002060"/>
                </a:solidFill>
              </a:rPr>
              <a:t>Marcus 16</a:t>
            </a:r>
          </a:p>
          <a:p>
            <a:r>
              <a:rPr lang="nl-NL" sz="2200" dirty="0" smtClean="0">
                <a:solidFill>
                  <a:srgbClr val="002060"/>
                </a:solidFill>
              </a:rPr>
              <a:t>2 En </a:t>
            </a:r>
            <a:r>
              <a:rPr lang="nl-NL" sz="2200" dirty="0">
                <a:solidFill>
                  <a:srgbClr val="002060"/>
                </a:solidFill>
              </a:rPr>
              <a:t>heel erg vroeg in de morgen, op één van de sabbatten, komen zij, wanneer de zon opgaat, bij het </a:t>
            </a:r>
            <a:r>
              <a:rPr lang="nl-NL" sz="2200" dirty="0" smtClean="0">
                <a:solidFill>
                  <a:srgbClr val="002060"/>
                </a:solidFill>
              </a:rPr>
              <a:t>graf, </a:t>
            </a:r>
          </a:p>
          <a:p>
            <a:r>
              <a:rPr lang="nl-NL" sz="2200" dirty="0" smtClean="0">
                <a:solidFill>
                  <a:srgbClr val="002060"/>
                </a:solidFill>
              </a:rPr>
              <a:t>3 en </a:t>
            </a:r>
            <a:r>
              <a:rPr lang="nl-NL" sz="2200" dirty="0">
                <a:solidFill>
                  <a:srgbClr val="002060"/>
                </a:solidFill>
              </a:rPr>
              <a:t>zij zeiden tot elkaar: Wie zal voor ons de steen afwentelen van de deur van het </a:t>
            </a:r>
            <a:r>
              <a:rPr lang="nl-NL" sz="2200" dirty="0" smtClean="0">
                <a:solidFill>
                  <a:srgbClr val="002060"/>
                </a:solidFill>
              </a:rPr>
              <a:t>graf?</a:t>
            </a:r>
          </a:p>
          <a:p>
            <a:r>
              <a:rPr lang="nl-NL" sz="2200" dirty="0" smtClean="0">
                <a:solidFill>
                  <a:srgbClr val="002060"/>
                </a:solidFill>
              </a:rPr>
              <a:t>4 En </a:t>
            </a:r>
            <a:r>
              <a:rPr lang="nl-NL" sz="2200" dirty="0">
                <a:solidFill>
                  <a:srgbClr val="002060"/>
                </a:solidFill>
              </a:rPr>
              <a:t>zij kijken omhoog, en zij aanschouwen, dat de steen </a:t>
            </a:r>
            <a:r>
              <a:rPr lang="nl-NL" sz="2200" dirty="0" smtClean="0">
                <a:solidFill>
                  <a:srgbClr val="002060"/>
                </a:solidFill>
              </a:rPr>
              <a:t>afgewenteld </a:t>
            </a:r>
            <a:r>
              <a:rPr lang="nl-NL" sz="2200" dirty="0">
                <a:solidFill>
                  <a:srgbClr val="002060"/>
                </a:solidFill>
              </a:rPr>
              <a:t>is; want hij was enorm groot</a:t>
            </a:r>
            <a:r>
              <a:rPr lang="nl-NL" sz="2200" dirty="0" smtClean="0">
                <a:solidFill>
                  <a:srgbClr val="002060"/>
                </a:solidFill>
              </a:rPr>
              <a:t>.</a:t>
            </a:r>
            <a:endParaRPr lang="nl-NL" sz="2200" dirty="0">
              <a:solidFill>
                <a:srgbClr val="002060"/>
              </a:solidFill>
            </a:endParaRPr>
          </a:p>
        </p:txBody>
      </p:sp>
    </p:spTree>
    <p:extLst>
      <p:ext uri="{BB962C8B-B14F-4D97-AF65-F5344CB8AC3E}">
        <p14:creationId xmlns:p14="http://schemas.microsoft.com/office/powerpoint/2010/main" val="35444482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1107996"/>
          </a:xfrm>
          <a:prstGeom prst="rect">
            <a:avLst/>
          </a:prstGeom>
        </p:spPr>
        <p:txBody>
          <a:bodyPr wrap="square">
            <a:spAutoFit/>
          </a:bodyPr>
          <a:lstStyle/>
          <a:p>
            <a:r>
              <a:rPr lang="nl-NL" sz="2200" b="1" dirty="0" smtClean="0">
                <a:solidFill>
                  <a:srgbClr val="002060"/>
                </a:solidFill>
              </a:rPr>
              <a:t>Marcus 16</a:t>
            </a:r>
          </a:p>
          <a:p>
            <a:r>
              <a:rPr lang="nl-NL" sz="2200" dirty="0" smtClean="0">
                <a:solidFill>
                  <a:srgbClr val="002060"/>
                </a:solidFill>
              </a:rPr>
              <a:t>5 En </a:t>
            </a:r>
            <a:r>
              <a:rPr lang="nl-NL" sz="2200" dirty="0">
                <a:solidFill>
                  <a:srgbClr val="002060"/>
                </a:solidFill>
              </a:rPr>
              <a:t>zij komen het </a:t>
            </a:r>
            <a:r>
              <a:rPr lang="nl-NL" sz="2200" dirty="0" smtClean="0">
                <a:solidFill>
                  <a:srgbClr val="002060"/>
                </a:solidFill>
              </a:rPr>
              <a:t>graf </a:t>
            </a:r>
            <a:r>
              <a:rPr lang="nl-NL" sz="2200" dirty="0">
                <a:solidFill>
                  <a:srgbClr val="002060"/>
                </a:solidFill>
              </a:rPr>
              <a:t>binnen, en zij namen </a:t>
            </a:r>
            <a:r>
              <a:rPr lang="nl-NL" sz="2200" u="sng" dirty="0">
                <a:solidFill>
                  <a:srgbClr val="002060"/>
                </a:solidFill>
              </a:rPr>
              <a:t>een jongeling</a:t>
            </a:r>
            <a:r>
              <a:rPr lang="nl-NL" sz="2200" dirty="0">
                <a:solidFill>
                  <a:srgbClr val="002060"/>
                </a:solidFill>
              </a:rPr>
              <a:t> waar, die aan de rechterkant zit, omhuld met een wit gewaad, en zij waren van streek</a:t>
            </a:r>
            <a:r>
              <a:rPr lang="nl-NL" sz="2200" dirty="0" smtClean="0">
                <a:solidFill>
                  <a:srgbClr val="002060"/>
                </a:solidFill>
              </a:rPr>
              <a:t>.</a:t>
            </a:r>
            <a:endParaRPr lang="nl-NL" sz="2200" dirty="0">
              <a:solidFill>
                <a:srgbClr val="002060"/>
              </a:solidFill>
            </a:endParaRPr>
          </a:p>
        </p:txBody>
      </p:sp>
      <p:sp>
        <p:nvSpPr>
          <p:cNvPr id="3" name="Tekstvak 2"/>
          <p:cNvSpPr txBox="1"/>
          <p:nvPr/>
        </p:nvSpPr>
        <p:spPr>
          <a:xfrm>
            <a:off x="2918419" y="4084342"/>
            <a:ext cx="7214121" cy="1107996"/>
          </a:xfrm>
          <a:prstGeom prst="rect">
            <a:avLst/>
          </a:prstGeom>
          <a:noFill/>
          <a:ln w="12700">
            <a:solidFill>
              <a:schemeClr val="tx1"/>
            </a:solidFill>
          </a:ln>
        </p:spPr>
        <p:txBody>
          <a:bodyPr wrap="square" rtlCol="0">
            <a:spAutoFit/>
          </a:bodyPr>
          <a:lstStyle/>
          <a:p>
            <a:pPr marL="285750" indent="-285750">
              <a:buFont typeface="Wingdings" panose="05000000000000000000" pitchFamily="2" charset="2"/>
              <a:buChar char="Ø"/>
            </a:pPr>
            <a:r>
              <a:rPr lang="nl-NL" sz="2200" dirty="0" smtClean="0"/>
              <a:t>Jongeling = nieuwe generatie (nieuw leven), jong, krachtig</a:t>
            </a:r>
          </a:p>
          <a:p>
            <a:pPr marL="285750" indent="-285750">
              <a:buFont typeface="Wingdings" panose="05000000000000000000" pitchFamily="2" charset="2"/>
              <a:buChar char="Ø"/>
            </a:pPr>
            <a:r>
              <a:rPr lang="nl-NL" sz="2200" dirty="0" smtClean="0"/>
              <a:t>Zoals ‘de jongeling van </a:t>
            </a:r>
            <a:r>
              <a:rPr lang="nl-NL" sz="2200" dirty="0" err="1" smtClean="0"/>
              <a:t>Naïn</a:t>
            </a:r>
            <a:r>
              <a:rPr lang="nl-NL" sz="2200" dirty="0" smtClean="0"/>
              <a:t> (Lukas 7)</a:t>
            </a:r>
          </a:p>
          <a:p>
            <a:pPr marL="285750" indent="-285750">
              <a:buFont typeface="Wingdings" panose="05000000000000000000" pitchFamily="2" charset="2"/>
              <a:buChar char="Ø"/>
            </a:pPr>
            <a:r>
              <a:rPr lang="nl-NL" sz="2200" dirty="0" smtClean="0"/>
              <a:t>Ook: David, Salomo, </a:t>
            </a:r>
            <a:r>
              <a:rPr lang="nl-NL" sz="2200" dirty="0" err="1" smtClean="0"/>
              <a:t>Absolom</a:t>
            </a:r>
            <a:r>
              <a:rPr lang="nl-NL" sz="2200" dirty="0" smtClean="0"/>
              <a:t>, enz.</a:t>
            </a:r>
          </a:p>
        </p:txBody>
      </p:sp>
    </p:spTree>
    <p:extLst>
      <p:ext uri="{BB962C8B-B14F-4D97-AF65-F5344CB8AC3E}">
        <p14:creationId xmlns:p14="http://schemas.microsoft.com/office/powerpoint/2010/main" val="1343276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1107996"/>
          </a:xfrm>
          <a:prstGeom prst="rect">
            <a:avLst/>
          </a:prstGeom>
        </p:spPr>
        <p:txBody>
          <a:bodyPr wrap="square">
            <a:spAutoFit/>
          </a:bodyPr>
          <a:lstStyle/>
          <a:p>
            <a:r>
              <a:rPr lang="nl-NL" sz="2200" b="1" dirty="0" smtClean="0">
                <a:solidFill>
                  <a:srgbClr val="002060"/>
                </a:solidFill>
              </a:rPr>
              <a:t>Marcus 16</a:t>
            </a:r>
          </a:p>
          <a:p>
            <a:r>
              <a:rPr lang="nl-NL" sz="2200" dirty="0" smtClean="0">
                <a:solidFill>
                  <a:srgbClr val="002060"/>
                </a:solidFill>
              </a:rPr>
              <a:t>5 En </a:t>
            </a:r>
            <a:r>
              <a:rPr lang="nl-NL" sz="2200" dirty="0">
                <a:solidFill>
                  <a:srgbClr val="002060"/>
                </a:solidFill>
              </a:rPr>
              <a:t>zij komen het </a:t>
            </a:r>
            <a:r>
              <a:rPr lang="nl-NL" sz="2200" dirty="0" smtClean="0">
                <a:solidFill>
                  <a:srgbClr val="002060"/>
                </a:solidFill>
              </a:rPr>
              <a:t>graf </a:t>
            </a:r>
            <a:r>
              <a:rPr lang="nl-NL" sz="2200" dirty="0">
                <a:solidFill>
                  <a:srgbClr val="002060"/>
                </a:solidFill>
              </a:rPr>
              <a:t>binnen, en zij namen een jongeling waar, </a:t>
            </a:r>
            <a:r>
              <a:rPr lang="nl-NL" sz="2200" u="sng" dirty="0">
                <a:solidFill>
                  <a:srgbClr val="002060"/>
                </a:solidFill>
              </a:rPr>
              <a:t>die aan de rechterkant zit</a:t>
            </a:r>
            <a:r>
              <a:rPr lang="nl-NL" sz="2200" dirty="0">
                <a:solidFill>
                  <a:srgbClr val="002060"/>
                </a:solidFill>
              </a:rPr>
              <a:t>, omhuld met een wit gewaad, en zij waren van streek</a:t>
            </a:r>
            <a:r>
              <a:rPr lang="nl-NL" sz="2200" dirty="0" smtClean="0">
                <a:solidFill>
                  <a:srgbClr val="002060"/>
                </a:solidFill>
              </a:rPr>
              <a:t>.</a:t>
            </a:r>
            <a:endParaRPr lang="nl-NL" sz="2200" dirty="0">
              <a:solidFill>
                <a:srgbClr val="002060"/>
              </a:solidFill>
            </a:endParaRPr>
          </a:p>
        </p:txBody>
      </p:sp>
      <p:sp>
        <p:nvSpPr>
          <p:cNvPr id="3" name="Tekstvak 2"/>
          <p:cNvSpPr txBox="1"/>
          <p:nvPr/>
        </p:nvSpPr>
        <p:spPr>
          <a:xfrm>
            <a:off x="1905165" y="4109056"/>
            <a:ext cx="7807246" cy="430887"/>
          </a:xfrm>
          <a:prstGeom prst="rect">
            <a:avLst/>
          </a:prstGeom>
          <a:noFill/>
          <a:ln w="12700">
            <a:solidFill>
              <a:schemeClr val="tx1"/>
            </a:solidFill>
          </a:ln>
        </p:spPr>
        <p:txBody>
          <a:bodyPr wrap="square" rtlCol="0">
            <a:spAutoFit/>
          </a:bodyPr>
          <a:lstStyle/>
          <a:p>
            <a:pPr marL="285750" indent="-285750">
              <a:buFont typeface="Wingdings" panose="05000000000000000000" pitchFamily="2" charset="2"/>
              <a:buChar char="Ø"/>
            </a:pPr>
            <a:r>
              <a:rPr lang="nl-NL" sz="2200" dirty="0" smtClean="0"/>
              <a:t>“Zit aan Mijn rechterhand….” (Ps.110:1, Hand.2:34, Hebr.1:13)</a:t>
            </a:r>
          </a:p>
        </p:txBody>
      </p:sp>
    </p:spTree>
    <p:extLst>
      <p:ext uri="{BB962C8B-B14F-4D97-AF65-F5344CB8AC3E}">
        <p14:creationId xmlns:p14="http://schemas.microsoft.com/office/powerpoint/2010/main" val="2524304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3139321"/>
          </a:xfrm>
          <a:prstGeom prst="rect">
            <a:avLst/>
          </a:prstGeom>
        </p:spPr>
        <p:txBody>
          <a:bodyPr wrap="square">
            <a:spAutoFit/>
          </a:bodyPr>
          <a:lstStyle/>
          <a:p>
            <a:r>
              <a:rPr lang="nl-NL" sz="2200" b="1" dirty="0" smtClean="0">
                <a:solidFill>
                  <a:srgbClr val="002060"/>
                </a:solidFill>
              </a:rPr>
              <a:t>Marcus 16</a:t>
            </a:r>
          </a:p>
          <a:p>
            <a:r>
              <a:rPr lang="nl-NL" sz="2200" dirty="0" smtClean="0">
                <a:solidFill>
                  <a:srgbClr val="002060"/>
                </a:solidFill>
              </a:rPr>
              <a:t>6 En </a:t>
            </a:r>
            <a:r>
              <a:rPr lang="nl-NL" sz="2200" dirty="0">
                <a:solidFill>
                  <a:srgbClr val="002060"/>
                </a:solidFill>
              </a:rPr>
              <a:t>hij zegt tegen hen: Wees niet van streek! Jullie zoeken Jezus de Nazarener, die gekruisigd is.</a:t>
            </a:r>
          </a:p>
          <a:p>
            <a:r>
              <a:rPr lang="nl-NL" sz="2200" dirty="0">
                <a:solidFill>
                  <a:srgbClr val="002060"/>
                </a:solidFill>
              </a:rPr>
              <a:t>Hij werd </a:t>
            </a:r>
            <a:r>
              <a:rPr lang="nl-NL" sz="2200" dirty="0" smtClean="0">
                <a:solidFill>
                  <a:srgbClr val="002060"/>
                </a:solidFill>
              </a:rPr>
              <a:t>opgewekt</a:t>
            </a:r>
            <a:r>
              <a:rPr lang="nl-NL" sz="2200" dirty="0">
                <a:solidFill>
                  <a:srgbClr val="002060"/>
                </a:solidFill>
              </a:rPr>
              <a:t>, Hij is hier niet.</a:t>
            </a:r>
          </a:p>
          <a:p>
            <a:r>
              <a:rPr lang="nl-NL" sz="2200" dirty="0">
                <a:solidFill>
                  <a:srgbClr val="002060"/>
                </a:solidFill>
              </a:rPr>
              <a:t>Neem waar: dit is de plaats, waar zij Hem plaatsen.</a:t>
            </a:r>
          </a:p>
          <a:p>
            <a:r>
              <a:rPr lang="nl-NL" sz="2200" dirty="0" smtClean="0">
                <a:solidFill>
                  <a:srgbClr val="002060"/>
                </a:solidFill>
              </a:rPr>
              <a:t>7 Maar </a:t>
            </a:r>
            <a:r>
              <a:rPr lang="nl-NL" sz="2200" dirty="0">
                <a:solidFill>
                  <a:srgbClr val="002060"/>
                </a:solidFill>
              </a:rPr>
              <a:t>ga heen, zeg tegen zijn leerlingen, en tegen Petrus, dat Hij jullie voorgaat naar Galilea; daar zullen jullie Hem zien, zoals Hij tegen jullie zei</a:t>
            </a:r>
            <a:r>
              <a:rPr lang="nl-NL" sz="2200" dirty="0" smtClean="0">
                <a:solidFill>
                  <a:srgbClr val="002060"/>
                </a:solidFill>
              </a:rPr>
              <a:t>.</a:t>
            </a:r>
          </a:p>
          <a:p>
            <a:r>
              <a:rPr lang="nl-NL" sz="2200" dirty="0">
                <a:solidFill>
                  <a:srgbClr val="002060"/>
                </a:solidFill>
              </a:rPr>
              <a:t>8 En zij gaan naar buiten, en zij vluchtten van het </a:t>
            </a:r>
            <a:r>
              <a:rPr lang="nl-NL" sz="2200" dirty="0" smtClean="0">
                <a:solidFill>
                  <a:srgbClr val="002060"/>
                </a:solidFill>
              </a:rPr>
              <a:t>graf </a:t>
            </a:r>
            <a:r>
              <a:rPr lang="nl-NL" sz="2200" dirty="0">
                <a:solidFill>
                  <a:srgbClr val="002060"/>
                </a:solidFill>
              </a:rPr>
              <a:t>weg, want siddering en ontzetting hadden hen bevangen.</a:t>
            </a:r>
          </a:p>
          <a:p>
            <a:r>
              <a:rPr lang="nl-NL" sz="2200" dirty="0">
                <a:solidFill>
                  <a:srgbClr val="002060"/>
                </a:solidFill>
              </a:rPr>
              <a:t>En zij zeiden tegen niemand iets, want zij vreesden.</a:t>
            </a:r>
          </a:p>
        </p:txBody>
      </p:sp>
    </p:spTree>
    <p:extLst>
      <p:ext uri="{BB962C8B-B14F-4D97-AF65-F5344CB8AC3E}">
        <p14:creationId xmlns:p14="http://schemas.microsoft.com/office/powerpoint/2010/main" val="23496577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4635736" y="2976028"/>
            <a:ext cx="2852458" cy="707886"/>
          </a:xfrm>
          <a:prstGeom prst="rect">
            <a:avLst/>
          </a:prstGeom>
          <a:noFill/>
          <a:ln w="19050">
            <a:solidFill>
              <a:srgbClr val="0070C0"/>
            </a:solidFill>
          </a:ln>
        </p:spPr>
        <p:txBody>
          <a:bodyPr wrap="square" rtlCol="0">
            <a:spAutoFit/>
          </a:bodyPr>
          <a:lstStyle/>
          <a:p>
            <a:pPr algn="ctr"/>
            <a:r>
              <a:rPr lang="nl-NL" sz="4000" dirty="0" smtClean="0">
                <a:solidFill>
                  <a:srgbClr val="002060"/>
                </a:solidFill>
                <a:effectLst>
                  <a:outerShdw blurRad="38100" dist="38100" dir="2700000" algn="tl">
                    <a:srgbClr val="000000">
                      <a:alpha val="43137"/>
                    </a:srgbClr>
                  </a:outerShdw>
                </a:effectLst>
              </a:rPr>
              <a:t>Lukas 24</a:t>
            </a:r>
            <a:endParaRPr lang="en-US" sz="400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11258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4042611" y="2963671"/>
            <a:ext cx="4359985" cy="707886"/>
          </a:xfrm>
          <a:prstGeom prst="rect">
            <a:avLst/>
          </a:prstGeom>
          <a:noFill/>
          <a:ln w="19050">
            <a:solidFill>
              <a:srgbClr val="0070C0"/>
            </a:solidFill>
          </a:ln>
        </p:spPr>
        <p:txBody>
          <a:bodyPr wrap="square" rtlCol="0">
            <a:spAutoFit/>
          </a:bodyPr>
          <a:lstStyle/>
          <a:p>
            <a:pPr algn="ctr"/>
            <a:r>
              <a:rPr lang="nl-NL" sz="4000" dirty="0" smtClean="0">
                <a:solidFill>
                  <a:srgbClr val="002060"/>
                </a:solidFill>
                <a:effectLst>
                  <a:outerShdw blurRad="38100" dist="38100" dir="2700000" algn="tl">
                    <a:srgbClr val="000000">
                      <a:alpha val="43137"/>
                    </a:srgbClr>
                  </a:outerShdw>
                </a:effectLst>
              </a:rPr>
              <a:t>Mattheüs 28</a:t>
            </a:r>
            <a:endParaRPr lang="en-US" sz="400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577130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1785104"/>
          </a:xfrm>
          <a:prstGeom prst="rect">
            <a:avLst/>
          </a:prstGeom>
        </p:spPr>
        <p:txBody>
          <a:bodyPr wrap="square">
            <a:spAutoFit/>
          </a:bodyPr>
          <a:lstStyle/>
          <a:p>
            <a:r>
              <a:rPr lang="nl-NL" sz="2200" b="1" dirty="0" smtClean="0">
                <a:solidFill>
                  <a:srgbClr val="002060"/>
                </a:solidFill>
              </a:rPr>
              <a:t>Lukas 24</a:t>
            </a:r>
          </a:p>
          <a:p>
            <a:r>
              <a:rPr lang="nl-NL" sz="2200" dirty="0" smtClean="0">
                <a:solidFill>
                  <a:srgbClr val="002060"/>
                </a:solidFill>
              </a:rPr>
              <a:t>1 maar </a:t>
            </a:r>
            <a:r>
              <a:rPr lang="nl-NL" sz="2200" dirty="0">
                <a:solidFill>
                  <a:srgbClr val="002060"/>
                </a:solidFill>
              </a:rPr>
              <a:t>op één van de sabbatten, nog diep in de ochtendschemering, kwamen zij, en zekere andere vrouwen met hen, bij de graftombe, en zij brengen de specerijen die zij gereedmaken.</a:t>
            </a:r>
          </a:p>
          <a:p>
            <a:r>
              <a:rPr lang="nl-NL" sz="2200" dirty="0" smtClean="0">
                <a:solidFill>
                  <a:srgbClr val="002060"/>
                </a:solidFill>
              </a:rPr>
              <a:t>2 En </a:t>
            </a:r>
            <a:r>
              <a:rPr lang="nl-NL" sz="2200" dirty="0">
                <a:solidFill>
                  <a:srgbClr val="002060"/>
                </a:solidFill>
              </a:rPr>
              <a:t>zij vonden de steen van het </a:t>
            </a:r>
            <a:r>
              <a:rPr lang="nl-NL" sz="2200" dirty="0" smtClean="0">
                <a:solidFill>
                  <a:srgbClr val="002060"/>
                </a:solidFill>
              </a:rPr>
              <a:t>graf </a:t>
            </a:r>
            <a:r>
              <a:rPr lang="nl-NL" sz="2200" dirty="0">
                <a:solidFill>
                  <a:srgbClr val="002060"/>
                </a:solidFill>
              </a:rPr>
              <a:t>afgewenteld.</a:t>
            </a:r>
          </a:p>
          <a:p>
            <a:r>
              <a:rPr lang="nl-NL" sz="2200" dirty="0" smtClean="0">
                <a:solidFill>
                  <a:srgbClr val="002060"/>
                </a:solidFill>
              </a:rPr>
              <a:t>3 En </a:t>
            </a:r>
            <a:r>
              <a:rPr lang="nl-NL" sz="2200" dirty="0">
                <a:solidFill>
                  <a:srgbClr val="002060"/>
                </a:solidFill>
              </a:rPr>
              <a:t>toen zij binnenkwamen, vonden zij het lichaam van de Heer Jezus niet</a:t>
            </a:r>
            <a:r>
              <a:rPr lang="nl-NL" sz="2200" dirty="0" smtClean="0">
                <a:solidFill>
                  <a:srgbClr val="002060"/>
                </a:solidFill>
              </a:rPr>
              <a:t>.</a:t>
            </a:r>
            <a:endParaRPr lang="nl-NL" sz="2200" dirty="0">
              <a:solidFill>
                <a:srgbClr val="002060"/>
              </a:solidFill>
            </a:endParaRPr>
          </a:p>
        </p:txBody>
      </p:sp>
    </p:spTree>
    <p:extLst>
      <p:ext uri="{BB962C8B-B14F-4D97-AF65-F5344CB8AC3E}">
        <p14:creationId xmlns:p14="http://schemas.microsoft.com/office/powerpoint/2010/main" val="32142737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1107996"/>
          </a:xfrm>
          <a:prstGeom prst="rect">
            <a:avLst/>
          </a:prstGeom>
        </p:spPr>
        <p:txBody>
          <a:bodyPr wrap="square">
            <a:spAutoFit/>
          </a:bodyPr>
          <a:lstStyle/>
          <a:p>
            <a:r>
              <a:rPr lang="nl-NL" sz="2200" b="1" dirty="0" smtClean="0">
                <a:solidFill>
                  <a:srgbClr val="002060"/>
                </a:solidFill>
              </a:rPr>
              <a:t>Lukas 24</a:t>
            </a:r>
          </a:p>
          <a:p>
            <a:r>
              <a:rPr lang="nl-NL" sz="2200" dirty="0" smtClean="0">
                <a:solidFill>
                  <a:srgbClr val="002060"/>
                </a:solidFill>
              </a:rPr>
              <a:t>4 En </a:t>
            </a:r>
            <a:r>
              <a:rPr lang="nl-NL" sz="2200" dirty="0">
                <a:solidFill>
                  <a:srgbClr val="002060"/>
                </a:solidFill>
              </a:rPr>
              <a:t>het gebeurde, toen zij daarmee geen raad wisten, en, neem waar: </a:t>
            </a:r>
            <a:r>
              <a:rPr lang="nl-NL" sz="2200" u="sng" dirty="0">
                <a:solidFill>
                  <a:srgbClr val="002060"/>
                </a:solidFill>
              </a:rPr>
              <a:t>twee mannen, in bliksemflitsende kleding</a:t>
            </a:r>
            <a:r>
              <a:rPr lang="nl-NL" sz="2200" dirty="0">
                <a:solidFill>
                  <a:srgbClr val="002060"/>
                </a:solidFill>
              </a:rPr>
              <a:t>, staan bij hen</a:t>
            </a:r>
            <a:r>
              <a:rPr lang="nl-NL" sz="2200" dirty="0" smtClean="0">
                <a:solidFill>
                  <a:srgbClr val="002060"/>
                </a:solidFill>
              </a:rPr>
              <a:t>.</a:t>
            </a:r>
            <a:endParaRPr lang="nl-NL" sz="2200" dirty="0">
              <a:solidFill>
                <a:srgbClr val="002060"/>
              </a:solidFill>
            </a:endParaRPr>
          </a:p>
        </p:txBody>
      </p:sp>
    </p:spTree>
    <p:extLst>
      <p:ext uri="{BB962C8B-B14F-4D97-AF65-F5344CB8AC3E}">
        <p14:creationId xmlns:p14="http://schemas.microsoft.com/office/powerpoint/2010/main" val="36751121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607704" y="500883"/>
            <a:ext cx="10686372" cy="2800767"/>
          </a:xfrm>
          <a:prstGeom prst="rect">
            <a:avLst/>
          </a:prstGeom>
          <a:noFill/>
          <a:ln w="12700">
            <a:noFill/>
          </a:ln>
        </p:spPr>
        <p:txBody>
          <a:bodyPr wrap="square" rtlCol="0">
            <a:spAutoFit/>
          </a:bodyPr>
          <a:lstStyle/>
          <a:p>
            <a:r>
              <a:rPr lang="nl-NL" sz="2200" b="1" dirty="0" smtClean="0"/>
              <a:t>Handelingen 1</a:t>
            </a:r>
          </a:p>
          <a:p>
            <a:r>
              <a:rPr lang="nl-NL" sz="2200" dirty="0" smtClean="0"/>
              <a:t>9 </a:t>
            </a:r>
            <a:r>
              <a:rPr lang="nl-NL" sz="2200" dirty="0"/>
              <a:t>En terwijl Hij dit zegt, terwijl zij kijken, werd Hij omhoog geheven, en een wolk vatte Hem op, weg van hun ogen.</a:t>
            </a:r>
          </a:p>
          <a:p>
            <a:r>
              <a:rPr lang="nl-NL" sz="2200" dirty="0" smtClean="0"/>
              <a:t>10 </a:t>
            </a:r>
            <a:r>
              <a:rPr lang="nl-NL" sz="2200" dirty="0"/>
              <a:t>En zij kijken aandachtig naar de hemel, terwijl Hij gaat, en, neem waar: twee mannen in witte kleren stonden bij hen,</a:t>
            </a:r>
          </a:p>
          <a:p>
            <a:r>
              <a:rPr lang="nl-NL" sz="2200" dirty="0"/>
              <a:t>11 die ook zeggen: Mannen, </a:t>
            </a:r>
            <a:r>
              <a:rPr lang="nl-NL" sz="2200" dirty="0" err="1"/>
              <a:t>Galileeërs</a:t>
            </a:r>
            <a:r>
              <a:rPr lang="nl-NL" sz="2200" dirty="0"/>
              <a:t>, waarom staan jullie daar, en kijken jullie op naar de hemel? Deze Jezus, die van jullie opgenomen wordt in de hemel, zal op dezelfde wijze komen, zoals jullie Hem gade slaan, dat Hij naar de hemel gaat.</a:t>
            </a:r>
            <a:endParaRPr lang="nl-NL" sz="2200" dirty="0" smtClean="0"/>
          </a:p>
        </p:txBody>
      </p:sp>
    </p:spTree>
    <p:extLst>
      <p:ext uri="{BB962C8B-B14F-4D97-AF65-F5344CB8AC3E}">
        <p14:creationId xmlns:p14="http://schemas.microsoft.com/office/powerpoint/2010/main" val="26800251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2800767"/>
          </a:xfrm>
          <a:prstGeom prst="rect">
            <a:avLst/>
          </a:prstGeom>
        </p:spPr>
        <p:txBody>
          <a:bodyPr wrap="square">
            <a:spAutoFit/>
          </a:bodyPr>
          <a:lstStyle/>
          <a:p>
            <a:r>
              <a:rPr lang="nl-NL" sz="2200" b="1" dirty="0" smtClean="0">
                <a:solidFill>
                  <a:srgbClr val="002060"/>
                </a:solidFill>
              </a:rPr>
              <a:t>Lukas 24</a:t>
            </a:r>
          </a:p>
          <a:p>
            <a:r>
              <a:rPr lang="nl-NL" sz="2200" dirty="0" smtClean="0">
                <a:solidFill>
                  <a:srgbClr val="002060"/>
                </a:solidFill>
              </a:rPr>
              <a:t>5 En </a:t>
            </a:r>
            <a:r>
              <a:rPr lang="nl-NL" sz="2200" dirty="0">
                <a:solidFill>
                  <a:srgbClr val="002060"/>
                </a:solidFill>
              </a:rPr>
              <a:t>zij worden zeer bevreesd, en zij neigen het gezicht ter aarde.</a:t>
            </a:r>
          </a:p>
          <a:p>
            <a:r>
              <a:rPr lang="nl-NL" sz="2200" dirty="0">
                <a:solidFill>
                  <a:srgbClr val="002060"/>
                </a:solidFill>
              </a:rPr>
              <a:t>En de mannen zeiden tot hen: Waarom zoeken jullie de levende bij de doden</a:t>
            </a:r>
            <a:r>
              <a:rPr lang="nl-NL" sz="2200" dirty="0" smtClean="0">
                <a:solidFill>
                  <a:srgbClr val="002060"/>
                </a:solidFill>
              </a:rPr>
              <a:t>?</a:t>
            </a:r>
          </a:p>
          <a:p>
            <a:r>
              <a:rPr lang="nl-NL" sz="2200" dirty="0" smtClean="0">
                <a:solidFill>
                  <a:srgbClr val="002060"/>
                </a:solidFill>
              </a:rPr>
              <a:t>6 Hij </a:t>
            </a:r>
            <a:r>
              <a:rPr lang="nl-NL" sz="2200" dirty="0">
                <a:solidFill>
                  <a:srgbClr val="002060"/>
                </a:solidFill>
              </a:rPr>
              <a:t>is hier niet, maar Hij werd </a:t>
            </a:r>
            <a:r>
              <a:rPr lang="nl-NL" sz="2200" dirty="0" smtClean="0">
                <a:solidFill>
                  <a:srgbClr val="002060"/>
                </a:solidFill>
              </a:rPr>
              <a:t>opgewekt</a:t>
            </a:r>
            <a:r>
              <a:rPr lang="nl-NL" sz="2200" dirty="0">
                <a:solidFill>
                  <a:srgbClr val="002060"/>
                </a:solidFill>
              </a:rPr>
              <a:t>.</a:t>
            </a:r>
          </a:p>
          <a:p>
            <a:r>
              <a:rPr lang="nl-NL" sz="2200" dirty="0">
                <a:solidFill>
                  <a:srgbClr val="002060"/>
                </a:solidFill>
              </a:rPr>
              <a:t>Herinner je, hoe Hij, toen Hij nog in Galilea was, tot jullie spreekt</a:t>
            </a:r>
            <a:r>
              <a:rPr lang="nl-NL" sz="2200" dirty="0" smtClean="0">
                <a:solidFill>
                  <a:srgbClr val="002060"/>
                </a:solidFill>
              </a:rPr>
              <a:t>,</a:t>
            </a:r>
          </a:p>
          <a:p>
            <a:r>
              <a:rPr lang="nl-NL" sz="2200" dirty="0" smtClean="0">
                <a:solidFill>
                  <a:srgbClr val="002060"/>
                </a:solidFill>
              </a:rPr>
              <a:t>7 en </a:t>
            </a:r>
            <a:r>
              <a:rPr lang="nl-NL" sz="2200" dirty="0">
                <a:solidFill>
                  <a:srgbClr val="002060"/>
                </a:solidFill>
              </a:rPr>
              <a:t>zegt: De Zoon van de mens moet overgeleverd worden in de handen van zondige mensen, en gekruisigd worden, en op de derde dag opstaan.</a:t>
            </a:r>
          </a:p>
          <a:p>
            <a:r>
              <a:rPr lang="nl-NL" sz="2200" dirty="0" smtClean="0">
                <a:solidFill>
                  <a:srgbClr val="002060"/>
                </a:solidFill>
              </a:rPr>
              <a:t>8 En </a:t>
            </a:r>
            <a:r>
              <a:rPr lang="nl-NL" sz="2200" dirty="0">
                <a:solidFill>
                  <a:srgbClr val="002060"/>
                </a:solidFill>
              </a:rPr>
              <a:t>zij herinneren zich zijn uitspraken</a:t>
            </a:r>
            <a:r>
              <a:rPr lang="nl-NL" sz="2200" dirty="0" smtClean="0">
                <a:solidFill>
                  <a:srgbClr val="002060"/>
                </a:solidFill>
              </a:rPr>
              <a:t>.</a:t>
            </a:r>
            <a:endParaRPr lang="nl-NL" sz="2200" dirty="0">
              <a:solidFill>
                <a:srgbClr val="002060"/>
              </a:solidFill>
            </a:endParaRPr>
          </a:p>
        </p:txBody>
      </p:sp>
    </p:spTree>
    <p:extLst>
      <p:ext uri="{BB962C8B-B14F-4D97-AF65-F5344CB8AC3E}">
        <p14:creationId xmlns:p14="http://schemas.microsoft.com/office/powerpoint/2010/main" val="36209084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2800767"/>
          </a:xfrm>
          <a:prstGeom prst="rect">
            <a:avLst/>
          </a:prstGeom>
        </p:spPr>
        <p:txBody>
          <a:bodyPr wrap="square">
            <a:spAutoFit/>
          </a:bodyPr>
          <a:lstStyle/>
          <a:p>
            <a:r>
              <a:rPr lang="nl-NL" sz="2200" b="1" dirty="0" smtClean="0">
                <a:solidFill>
                  <a:srgbClr val="002060"/>
                </a:solidFill>
              </a:rPr>
              <a:t>Lukas 24</a:t>
            </a:r>
          </a:p>
          <a:p>
            <a:r>
              <a:rPr lang="nl-NL" sz="2200" dirty="0" smtClean="0">
                <a:solidFill>
                  <a:srgbClr val="002060"/>
                </a:solidFill>
              </a:rPr>
              <a:t>9 En </a:t>
            </a:r>
            <a:r>
              <a:rPr lang="nl-NL" sz="2200" dirty="0">
                <a:solidFill>
                  <a:srgbClr val="002060"/>
                </a:solidFill>
              </a:rPr>
              <a:t>zij keren terug van het </a:t>
            </a:r>
            <a:r>
              <a:rPr lang="nl-NL" sz="2200" dirty="0" smtClean="0">
                <a:solidFill>
                  <a:srgbClr val="002060"/>
                </a:solidFill>
              </a:rPr>
              <a:t>graf en </a:t>
            </a:r>
            <a:r>
              <a:rPr lang="nl-NL" sz="2200" dirty="0">
                <a:solidFill>
                  <a:srgbClr val="002060"/>
                </a:solidFill>
              </a:rPr>
              <a:t>zij berichten al deze dingen aan de elf, en aan al de </a:t>
            </a:r>
            <a:r>
              <a:rPr lang="nl-NL" sz="2200" dirty="0" err="1">
                <a:solidFill>
                  <a:srgbClr val="002060"/>
                </a:solidFill>
              </a:rPr>
              <a:t>overigen</a:t>
            </a:r>
            <a:r>
              <a:rPr lang="nl-NL" sz="2200" dirty="0">
                <a:solidFill>
                  <a:srgbClr val="002060"/>
                </a:solidFill>
              </a:rPr>
              <a:t>.</a:t>
            </a:r>
          </a:p>
          <a:p>
            <a:r>
              <a:rPr lang="nl-NL" sz="2200" dirty="0" smtClean="0">
                <a:solidFill>
                  <a:srgbClr val="002060"/>
                </a:solidFill>
              </a:rPr>
              <a:t>10 En </a:t>
            </a:r>
            <a:r>
              <a:rPr lang="nl-NL" sz="2200" dirty="0">
                <a:solidFill>
                  <a:srgbClr val="002060"/>
                </a:solidFill>
              </a:rPr>
              <a:t>het waren Maria, de </a:t>
            </a:r>
            <a:r>
              <a:rPr lang="nl-NL" sz="2200" dirty="0" err="1">
                <a:solidFill>
                  <a:srgbClr val="002060"/>
                </a:solidFill>
              </a:rPr>
              <a:t>Magdaleense</a:t>
            </a:r>
            <a:r>
              <a:rPr lang="nl-NL" sz="2200" dirty="0">
                <a:solidFill>
                  <a:srgbClr val="002060"/>
                </a:solidFill>
              </a:rPr>
              <a:t>, en Johanna, en Maria, die van Jakobus, en de overige vrouwen, die samen met hen waren, die deze dingen zeiden tot de afgevaardigden.</a:t>
            </a:r>
          </a:p>
          <a:p>
            <a:r>
              <a:rPr lang="nl-NL" sz="2200" dirty="0" smtClean="0">
                <a:solidFill>
                  <a:srgbClr val="002060"/>
                </a:solidFill>
              </a:rPr>
              <a:t>11 En </a:t>
            </a:r>
            <a:r>
              <a:rPr lang="nl-NL" sz="2200" dirty="0">
                <a:solidFill>
                  <a:srgbClr val="002060"/>
                </a:solidFill>
              </a:rPr>
              <a:t>deze uitspraken kwamen hen voor als onzin, en zij geloofden hen niet.</a:t>
            </a:r>
          </a:p>
          <a:p>
            <a:r>
              <a:rPr lang="nl-NL" sz="2200" dirty="0" smtClean="0">
                <a:solidFill>
                  <a:srgbClr val="002060"/>
                </a:solidFill>
              </a:rPr>
              <a:t>12 Maar </a:t>
            </a:r>
            <a:r>
              <a:rPr lang="nl-NL" sz="2200" dirty="0">
                <a:solidFill>
                  <a:srgbClr val="002060"/>
                </a:solidFill>
              </a:rPr>
              <a:t>Petrus staat op, en hij liep naar het </a:t>
            </a:r>
            <a:r>
              <a:rPr lang="nl-NL" sz="2200" dirty="0" smtClean="0">
                <a:solidFill>
                  <a:srgbClr val="002060"/>
                </a:solidFill>
              </a:rPr>
              <a:t>graf.</a:t>
            </a:r>
            <a:endParaRPr lang="nl-NL" sz="2200" dirty="0">
              <a:solidFill>
                <a:srgbClr val="002060"/>
              </a:solidFill>
            </a:endParaRPr>
          </a:p>
          <a:p>
            <a:r>
              <a:rPr lang="nl-NL" sz="2200" dirty="0">
                <a:solidFill>
                  <a:srgbClr val="002060"/>
                </a:solidFill>
              </a:rPr>
              <a:t>En wanneer hij zich bukt om te kijken, ziet hij alleen de linnen windsels.</a:t>
            </a:r>
          </a:p>
          <a:p>
            <a:r>
              <a:rPr lang="nl-NL" sz="2200" dirty="0">
                <a:solidFill>
                  <a:srgbClr val="002060"/>
                </a:solidFill>
              </a:rPr>
              <a:t>En hij ging weg, naar zijn huis, en hij verwondert zich over wat er gebeurd is.</a:t>
            </a:r>
          </a:p>
        </p:txBody>
      </p:sp>
    </p:spTree>
    <p:extLst>
      <p:ext uri="{BB962C8B-B14F-4D97-AF65-F5344CB8AC3E}">
        <p14:creationId xmlns:p14="http://schemas.microsoft.com/office/powerpoint/2010/main" val="34658370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4289747" y="2642396"/>
            <a:ext cx="3420870" cy="707886"/>
          </a:xfrm>
          <a:prstGeom prst="rect">
            <a:avLst/>
          </a:prstGeom>
          <a:noFill/>
          <a:ln w="19050">
            <a:solidFill>
              <a:srgbClr val="0070C0"/>
            </a:solidFill>
          </a:ln>
        </p:spPr>
        <p:txBody>
          <a:bodyPr wrap="square" rtlCol="0">
            <a:spAutoFit/>
          </a:bodyPr>
          <a:lstStyle/>
          <a:p>
            <a:pPr algn="ctr"/>
            <a:r>
              <a:rPr lang="nl-NL" sz="4000" dirty="0" smtClean="0">
                <a:solidFill>
                  <a:srgbClr val="002060"/>
                </a:solidFill>
                <a:effectLst>
                  <a:outerShdw blurRad="38100" dist="38100" dir="2700000" algn="tl">
                    <a:srgbClr val="000000">
                      <a:alpha val="43137"/>
                    </a:srgbClr>
                  </a:outerShdw>
                </a:effectLst>
              </a:rPr>
              <a:t>Johannes 21</a:t>
            </a:r>
            <a:endParaRPr lang="en-US" sz="400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15253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1785104"/>
          </a:xfrm>
          <a:prstGeom prst="rect">
            <a:avLst/>
          </a:prstGeom>
        </p:spPr>
        <p:txBody>
          <a:bodyPr wrap="square">
            <a:spAutoFit/>
          </a:bodyPr>
          <a:lstStyle/>
          <a:p>
            <a:r>
              <a:rPr lang="nl-NL" sz="2200" b="1" dirty="0" smtClean="0">
                <a:solidFill>
                  <a:srgbClr val="002060"/>
                </a:solidFill>
              </a:rPr>
              <a:t>Johannes 20</a:t>
            </a:r>
          </a:p>
          <a:p>
            <a:r>
              <a:rPr lang="nl-NL" sz="2200" dirty="0" smtClean="0">
                <a:solidFill>
                  <a:srgbClr val="002060"/>
                </a:solidFill>
              </a:rPr>
              <a:t>1 En </a:t>
            </a:r>
            <a:r>
              <a:rPr lang="nl-NL" sz="2200" dirty="0">
                <a:solidFill>
                  <a:srgbClr val="002060"/>
                </a:solidFill>
              </a:rPr>
              <a:t>op één van de sabbatten komt Maria, de </a:t>
            </a:r>
            <a:r>
              <a:rPr lang="nl-NL" sz="2200" dirty="0" err="1">
                <a:solidFill>
                  <a:srgbClr val="002060"/>
                </a:solidFill>
              </a:rPr>
              <a:t>Magdaleense</a:t>
            </a:r>
            <a:r>
              <a:rPr lang="nl-NL" sz="2200" dirty="0">
                <a:solidFill>
                  <a:srgbClr val="002060"/>
                </a:solidFill>
              </a:rPr>
              <a:t>, vroeg in de morgen, terwijl het nog donker is, naar het </a:t>
            </a:r>
            <a:r>
              <a:rPr lang="nl-NL" sz="2200" dirty="0" smtClean="0">
                <a:solidFill>
                  <a:srgbClr val="002060"/>
                </a:solidFill>
              </a:rPr>
              <a:t>graf, </a:t>
            </a:r>
            <a:r>
              <a:rPr lang="nl-NL" sz="2200" dirty="0">
                <a:solidFill>
                  <a:srgbClr val="002060"/>
                </a:solidFill>
              </a:rPr>
              <a:t>en zij bekijkt dat de steen van de deur van het </a:t>
            </a:r>
            <a:r>
              <a:rPr lang="nl-NL" sz="2200" dirty="0" smtClean="0">
                <a:solidFill>
                  <a:srgbClr val="002060"/>
                </a:solidFill>
              </a:rPr>
              <a:t>graf </a:t>
            </a:r>
            <a:r>
              <a:rPr lang="nl-NL" sz="2200" dirty="0">
                <a:solidFill>
                  <a:srgbClr val="002060"/>
                </a:solidFill>
              </a:rPr>
              <a:t>weggenomen is.</a:t>
            </a:r>
          </a:p>
          <a:p>
            <a:r>
              <a:rPr lang="nl-NL" sz="2200" dirty="0" smtClean="0">
                <a:solidFill>
                  <a:srgbClr val="002060"/>
                </a:solidFill>
              </a:rPr>
              <a:t>2 Zij </a:t>
            </a:r>
            <a:r>
              <a:rPr lang="nl-NL" sz="2200" dirty="0">
                <a:solidFill>
                  <a:srgbClr val="002060"/>
                </a:solidFill>
              </a:rPr>
              <a:t>rent, dan, en zij komt bij Simon Petrus, en bij de andere leerling, van wie Jezus veel hield, en zij zegt tegen hen: Zij nemen de Heer weg uit het </a:t>
            </a:r>
            <a:r>
              <a:rPr lang="nl-NL" sz="2200" dirty="0" smtClean="0">
                <a:solidFill>
                  <a:srgbClr val="002060"/>
                </a:solidFill>
              </a:rPr>
              <a:t>graf, </a:t>
            </a:r>
            <a:r>
              <a:rPr lang="nl-NL" sz="2200" dirty="0">
                <a:solidFill>
                  <a:srgbClr val="002060"/>
                </a:solidFill>
              </a:rPr>
              <a:t>en wij weten niet, waar zij Hem plaatsen</a:t>
            </a:r>
            <a:r>
              <a:rPr lang="nl-NL" sz="2200" dirty="0" smtClean="0">
                <a:solidFill>
                  <a:srgbClr val="002060"/>
                </a:solidFill>
              </a:rPr>
              <a:t>.</a:t>
            </a:r>
            <a:endParaRPr lang="nl-NL" sz="2200" dirty="0">
              <a:solidFill>
                <a:srgbClr val="002060"/>
              </a:solidFill>
            </a:endParaRPr>
          </a:p>
        </p:txBody>
      </p:sp>
    </p:spTree>
    <p:extLst>
      <p:ext uri="{BB962C8B-B14F-4D97-AF65-F5344CB8AC3E}">
        <p14:creationId xmlns:p14="http://schemas.microsoft.com/office/powerpoint/2010/main" val="39494347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2123658"/>
          </a:xfrm>
          <a:prstGeom prst="rect">
            <a:avLst/>
          </a:prstGeom>
        </p:spPr>
        <p:txBody>
          <a:bodyPr wrap="square">
            <a:spAutoFit/>
          </a:bodyPr>
          <a:lstStyle/>
          <a:p>
            <a:r>
              <a:rPr lang="nl-NL" sz="2200" b="1" dirty="0" smtClean="0">
                <a:solidFill>
                  <a:srgbClr val="002060"/>
                </a:solidFill>
              </a:rPr>
              <a:t>Johannes 20</a:t>
            </a:r>
          </a:p>
          <a:p>
            <a:r>
              <a:rPr lang="nl-NL" sz="2200" dirty="0" smtClean="0">
                <a:solidFill>
                  <a:srgbClr val="002060"/>
                </a:solidFill>
              </a:rPr>
              <a:t>3 Petrus</a:t>
            </a:r>
            <a:r>
              <a:rPr lang="nl-NL" sz="2200" dirty="0">
                <a:solidFill>
                  <a:srgbClr val="002060"/>
                </a:solidFill>
              </a:rPr>
              <a:t>, dan, ging naar buiten, en de andere leerling, en zij gingen naar het </a:t>
            </a:r>
            <a:r>
              <a:rPr lang="nl-NL" sz="2200" dirty="0" smtClean="0">
                <a:solidFill>
                  <a:srgbClr val="002060"/>
                </a:solidFill>
              </a:rPr>
              <a:t>graf.</a:t>
            </a:r>
            <a:endParaRPr lang="nl-NL" sz="2200" dirty="0">
              <a:solidFill>
                <a:srgbClr val="002060"/>
              </a:solidFill>
            </a:endParaRPr>
          </a:p>
          <a:p>
            <a:r>
              <a:rPr lang="nl-NL" sz="2200" dirty="0" smtClean="0">
                <a:solidFill>
                  <a:srgbClr val="002060"/>
                </a:solidFill>
              </a:rPr>
              <a:t>4 En </a:t>
            </a:r>
            <a:r>
              <a:rPr lang="nl-NL" sz="2200" dirty="0">
                <a:solidFill>
                  <a:srgbClr val="002060"/>
                </a:solidFill>
              </a:rPr>
              <a:t>de twee renden tezamen, en de andere leerling loopt vooruit, sneller dan Petrus, en hij kwam het eerst bij het </a:t>
            </a:r>
            <a:r>
              <a:rPr lang="nl-NL" sz="2200" dirty="0" smtClean="0">
                <a:solidFill>
                  <a:srgbClr val="002060"/>
                </a:solidFill>
              </a:rPr>
              <a:t>graf.</a:t>
            </a:r>
            <a:endParaRPr lang="nl-NL" sz="2200" dirty="0">
              <a:solidFill>
                <a:srgbClr val="002060"/>
              </a:solidFill>
            </a:endParaRPr>
          </a:p>
          <a:p>
            <a:r>
              <a:rPr lang="nl-NL" sz="2200" dirty="0" smtClean="0">
                <a:solidFill>
                  <a:srgbClr val="002060"/>
                </a:solidFill>
              </a:rPr>
              <a:t>5 En </a:t>
            </a:r>
            <a:r>
              <a:rPr lang="nl-NL" sz="2200" dirty="0">
                <a:solidFill>
                  <a:srgbClr val="002060"/>
                </a:solidFill>
              </a:rPr>
              <a:t>hij bukt om te kijken, en hij kijkt naar de linnen windsels, die daar liggen.</a:t>
            </a:r>
          </a:p>
          <a:p>
            <a:r>
              <a:rPr lang="nl-NL" sz="2200" dirty="0">
                <a:solidFill>
                  <a:srgbClr val="002060"/>
                </a:solidFill>
              </a:rPr>
              <a:t>Niettemin, hij ging niet naar binnen</a:t>
            </a:r>
            <a:r>
              <a:rPr lang="nl-NL" sz="2200" dirty="0" smtClean="0">
                <a:solidFill>
                  <a:srgbClr val="002060"/>
                </a:solidFill>
              </a:rPr>
              <a:t>.</a:t>
            </a:r>
            <a:endParaRPr lang="nl-NL" sz="2200" dirty="0">
              <a:solidFill>
                <a:srgbClr val="002060"/>
              </a:solidFill>
            </a:endParaRPr>
          </a:p>
        </p:txBody>
      </p:sp>
    </p:spTree>
    <p:extLst>
      <p:ext uri="{BB962C8B-B14F-4D97-AF65-F5344CB8AC3E}">
        <p14:creationId xmlns:p14="http://schemas.microsoft.com/office/powerpoint/2010/main" val="3062155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1785104"/>
          </a:xfrm>
          <a:prstGeom prst="rect">
            <a:avLst/>
          </a:prstGeom>
        </p:spPr>
        <p:txBody>
          <a:bodyPr wrap="square">
            <a:spAutoFit/>
          </a:bodyPr>
          <a:lstStyle/>
          <a:p>
            <a:r>
              <a:rPr lang="nl-NL" sz="2200" b="1" dirty="0" smtClean="0">
                <a:solidFill>
                  <a:srgbClr val="002060"/>
                </a:solidFill>
              </a:rPr>
              <a:t>Johannes 20</a:t>
            </a:r>
          </a:p>
          <a:p>
            <a:r>
              <a:rPr lang="nl-NL" sz="2200" dirty="0" smtClean="0">
                <a:solidFill>
                  <a:srgbClr val="002060"/>
                </a:solidFill>
              </a:rPr>
              <a:t>6 Simon </a:t>
            </a:r>
            <a:r>
              <a:rPr lang="nl-NL" sz="2200" dirty="0">
                <a:solidFill>
                  <a:srgbClr val="002060"/>
                </a:solidFill>
              </a:rPr>
              <a:t>Petrus, dan, die hem volgt, komt ook, en hij kwam het </a:t>
            </a:r>
            <a:r>
              <a:rPr lang="nl-NL" sz="2200" dirty="0" smtClean="0">
                <a:solidFill>
                  <a:srgbClr val="002060"/>
                </a:solidFill>
              </a:rPr>
              <a:t>graf </a:t>
            </a:r>
            <a:r>
              <a:rPr lang="nl-NL" sz="2200" dirty="0">
                <a:solidFill>
                  <a:srgbClr val="002060"/>
                </a:solidFill>
              </a:rPr>
              <a:t>binnen, en hij aanschouwt de linnen windsels, die daar liggen</a:t>
            </a:r>
            <a:r>
              <a:rPr lang="nl-NL" sz="2200" dirty="0" smtClean="0">
                <a:solidFill>
                  <a:srgbClr val="002060"/>
                </a:solidFill>
              </a:rPr>
              <a:t>,</a:t>
            </a:r>
          </a:p>
          <a:p>
            <a:r>
              <a:rPr lang="nl-NL" sz="2200" dirty="0" smtClean="0">
                <a:solidFill>
                  <a:srgbClr val="002060"/>
                </a:solidFill>
              </a:rPr>
              <a:t>7 en </a:t>
            </a:r>
            <a:r>
              <a:rPr lang="nl-NL" sz="2200" dirty="0">
                <a:solidFill>
                  <a:srgbClr val="002060"/>
                </a:solidFill>
              </a:rPr>
              <a:t>de zweetdoek, die op zijn hoofd was, ligt niet bij de linnen windsels, maar er los van, opgerold, op een andere plaats</a:t>
            </a:r>
            <a:r>
              <a:rPr lang="nl-NL" sz="2200" dirty="0" smtClean="0">
                <a:solidFill>
                  <a:srgbClr val="002060"/>
                </a:solidFill>
              </a:rPr>
              <a:t>.</a:t>
            </a:r>
            <a:endParaRPr lang="nl-NL" sz="2200" dirty="0">
              <a:solidFill>
                <a:srgbClr val="002060"/>
              </a:solidFill>
            </a:endParaRPr>
          </a:p>
        </p:txBody>
      </p:sp>
      <p:sp>
        <p:nvSpPr>
          <p:cNvPr id="3" name="Tekstvak 2"/>
          <p:cNvSpPr txBox="1"/>
          <p:nvPr/>
        </p:nvSpPr>
        <p:spPr>
          <a:xfrm>
            <a:off x="1200830" y="4121412"/>
            <a:ext cx="8610435" cy="769441"/>
          </a:xfrm>
          <a:prstGeom prst="rect">
            <a:avLst/>
          </a:prstGeom>
          <a:noFill/>
          <a:ln w="12700">
            <a:solidFill>
              <a:schemeClr val="tx1"/>
            </a:solidFill>
          </a:ln>
        </p:spPr>
        <p:txBody>
          <a:bodyPr wrap="square" rtlCol="0">
            <a:spAutoFit/>
          </a:bodyPr>
          <a:lstStyle/>
          <a:p>
            <a:pPr marL="285750" indent="-285750">
              <a:buFont typeface="Wingdings" panose="05000000000000000000" pitchFamily="2" charset="2"/>
              <a:buChar char="Ø"/>
            </a:pPr>
            <a:r>
              <a:rPr lang="nl-NL" sz="2200" dirty="0" smtClean="0"/>
              <a:t>De linnen doeken zijn een beeld van opstanding en hogepriesterschap</a:t>
            </a:r>
          </a:p>
          <a:p>
            <a:pPr marL="285750" indent="-285750">
              <a:buFont typeface="Wingdings" panose="05000000000000000000" pitchFamily="2" charset="2"/>
              <a:buChar char="Ø"/>
            </a:pPr>
            <a:r>
              <a:rPr lang="nl-NL" sz="2200" dirty="0" smtClean="0"/>
              <a:t>Maar ook: hoofd(doek) en lichaam(</a:t>
            </a:r>
            <a:r>
              <a:rPr lang="nl-NL" sz="2200" dirty="0" err="1" smtClean="0"/>
              <a:t>sdoeken</a:t>
            </a:r>
            <a:r>
              <a:rPr lang="nl-NL" sz="2200" dirty="0" smtClean="0"/>
              <a:t>) zijn op een andere plaats</a:t>
            </a:r>
          </a:p>
        </p:txBody>
      </p:sp>
    </p:spTree>
    <p:extLst>
      <p:ext uri="{BB962C8B-B14F-4D97-AF65-F5344CB8AC3E}">
        <p14:creationId xmlns:p14="http://schemas.microsoft.com/office/powerpoint/2010/main" val="3897108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1785104"/>
          </a:xfrm>
          <a:prstGeom prst="rect">
            <a:avLst/>
          </a:prstGeom>
        </p:spPr>
        <p:txBody>
          <a:bodyPr wrap="square">
            <a:spAutoFit/>
          </a:bodyPr>
          <a:lstStyle/>
          <a:p>
            <a:r>
              <a:rPr lang="nl-NL" sz="2200" b="1" dirty="0" smtClean="0">
                <a:solidFill>
                  <a:srgbClr val="002060"/>
                </a:solidFill>
              </a:rPr>
              <a:t>Johannes 20</a:t>
            </a:r>
          </a:p>
          <a:p>
            <a:r>
              <a:rPr lang="nl-NL" sz="2200" dirty="0" smtClean="0">
                <a:solidFill>
                  <a:srgbClr val="002060"/>
                </a:solidFill>
              </a:rPr>
              <a:t>8 Op </a:t>
            </a:r>
            <a:r>
              <a:rPr lang="nl-NL" sz="2200" dirty="0">
                <a:solidFill>
                  <a:srgbClr val="002060"/>
                </a:solidFill>
              </a:rPr>
              <a:t>dat moment, dan, kwam ook de andere leerling binnen, die het eerst aan het graf kwam, en hij nam waar, en hij gelooft</a:t>
            </a:r>
            <a:r>
              <a:rPr lang="nl-NL" sz="2200" dirty="0" smtClean="0">
                <a:solidFill>
                  <a:srgbClr val="002060"/>
                </a:solidFill>
              </a:rPr>
              <a:t>,</a:t>
            </a:r>
          </a:p>
          <a:p>
            <a:r>
              <a:rPr lang="nl-NL" sz="2200" dirty="0" smtClean="0">
                <a:solidFill>
                  <a:srgbClr val="002060"/>
                </a:solidFill>
              </a:rPr>
              <a:t>9 want </a:t>
            </a:r>
            <a:r>
              <a:rPr lang="nl-NL" sz="2200" dirty="0">
                <a:solidFill>
                  <a:srgbClr val="002060"/>
                </a:solidFill>
              </a:rPr>
              <a:t>zij kenden tot nu toe de Schrift nog niet, dat Hij uit de doden moet opstaan.</a:t>
            </a:r>
          </a:p>
          <a:p>
            <a:r>
              <a:rPr lang="nl-NL" sz="2200" dirty="0" smtClean="0">
                <a:solidFill>
                  <a:srgbClr val="002060"/>
                </a:solidFill>
              </a:rPr>
              <a:t>10 De </a:t>
            </a:r>
            <a:r>
              <a:rPr lang="nl-NL" sz="2200" dirty="0">
                <a:solidFill>
                  <a:srgbClr val="002060"/>
                </a:solidFill>
              </a:rPr>
              <a:t>leerlingen, dan, gingen weer weg, naar hun huis.</a:t>
            </a:r>
          </a:p>
        </p:txBody>
      </p:sp>
    </p:spTree>
    <p:extLst>
      <p:ext uri="{BB962C8B-B14F-4D97-AF65-F5344CB8AC3E}">
        <p14:creationId xmlns:p14="http://schemas.microsoft.com/office/powerpoint/2010/main" val="1365893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1107996"/>
          </a:xfrm>
          <a:prstGeom prst="rect">
            <a:avLst/>
          </a:prstGeom>
        </p:spPr>
        <p:txBody>
          <a:bodyPr wrap="square">
            <a:spAutoFit/>
          </a:bodyPr>
          <a:lstStyle/>
          <a:p>
            <a:r>
              <a:rPr lang="nl-NL" sz="2200" b="1" dirty="0" smtClean="0">
                <a:solidFill>
                  <a:srgbClr val="002060"/>
                </a:solidFill>
              </a:rPr>
              <a:t>Mattheus 28</a:t>
            </a:r>
          </a:p>
          <a:p>
            <a:r>
              <a:rPr lang="nl-NL" sz="2200" dirty="0" smtClean="0">
                <a:solidFill>
                  <a:srgbClr val="002060"/>
                </a:solidFill>
              </a:rPr>
              <a:t>1 En </a:t>
            </a:r>
            <a:r>
              <a:rPr lang="nl-NL" sz="2200" dirty="0">
                <a:solidFill>
                  <a:srgbClr val="002060"/>
                </a:solidFill>
              </a:rPr>
              <a:t>laat van de sabbatten, in het beginnen te lichten tot in één van de sabbatten, kwam Maria, de </a:t>
            </a:r>
            <a:r>
              <a:rPr lang="nl-NL" sz="2200" dirty="0" err="1">
                <a:solidFill>
                  <a:srgbClr val="002060"/>
                </a:solidFill>
              </a:rPr>
              <a:t>Magdaleense</a:t>
            </a:r>
            <a:r>
              <a:rPr lang="nl-NL" sz="2200" dirty="0">
                <a:solidFill>
                  <a:srgbClr val="002060"/>
                </a:solidFill>
              </a:rPr>
              <a:t>, en de andere Maria, om het graf te aanschouwen</a:t>
            </a:r>
            <a:r>
              <a:rPr lang="nl-NL" sz="2200" dirty="0" smtClean="0">
                <a:solidFill>
                  <a:srgbClr val="002060"/>
                </a:solidFill>
              </a:rPr>
              <a:t>.</a:t>
            </a:r>
            <a:endParaRPr lang="nl-NL" sz="2200" dirty="0">
              <a:solidFill>
                <a:srgbClr val="002060"/>
              </a:solidFill>
            </a:endParaRPr>
          </a:p>
        </p:txBody>
      </p:sp>
      <p:pic>
        <p:nvPicPr>
          <p:cNvPr id="3" name="Afbeelding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 y="5029393"/>
            <a:ext cx="12192000" cy="1127374"/>
          </a:xfrm>
          <a:prstGeom prst="rect">
            <a:avLst/>
          </a:prstGeom>
        </p:spPr>
      </p:pic>
    </p:spTree>
    <p:extLst>
      <p:ext uri="{BB962C8B-B14F-4D97-AF65-F5344CB8AC3E}">
        <p14:creationId xmlns:p14="http://schemas.microsoft.com/office/powerpoint/2010/main" val="38798295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1785104"/>
          </a:xfrm>
          <a:prstGeom prst="rect">
            <a:avLst/>
          </a:prstGeom>
        </p:spPr>
        <p:txBody>
          <a:bodyPr wrap="square">
            <a:spAutoFit/>
          </a:bodyPr>
          <a:lstStyle/>
          <a:p>
            <a:r>
              <a:rPr lang="nl-NL" sz="2200" b="1" dirty="0" smtClean="0">
                <a:solidFill>
                  <a:srgbClr val="002060"/>
                </a:solidFill>
              </a:rPr>
              <a:t>Johannes 20</a:t>
            </a:r>
          </a:p>
          <a:p>
            <a:r>
              <a:rPr lang="nl-NL" sz="2200" dirty="0">
                <a:solidFill>
                  <a:srgbClr val="002060"/>
                </a:solidFill>
              </a:rPr>
              <a:t>11 En Maria stond buiten bij het grafgewelf, en zij huilde. Als zij, dan, huilde, bukt zij om in het grafgewelf te kijken,</a:t>
            </a:r>
          </a:p>
          <a:p>
            <a:r>
              <a:rPr lang="nl-NL" sz="2200" dirty="0">
                <a:solidFill>
                  <a:srgbClr val="002060"/>
                </a:solidFill>
              </a:rPr>
              <a:t>12 en zij aanschouwt </a:t>
            </a:r>
            <a:r>
              <a:rPr lang="nl-NL" sz="2200" u="sng" dirty="0">
                <a:solidFill>
                  <a:srgbClr val="002060"/>
                </a:solidFill>
              </a:rPr>
              <a:t>twee boodschappers in witte kleren</a:t>
            </a:r>
            <a:r>
              <a:rPr lang="nl-NL" sz="2200" dirty="0">
                <a:solidFill>
                  <a:srgbClr val="002060"/>
                </a:solidFill>
              </a:rPr>
              <a:t>, die daar zitten, </a:t>
            </a:r>
            <a:endParaRPr lang="nl-NL" sz="2200" dirty="0" smtClean="0">
              <a:solidFill>
                <a:srgbClr val="002060"/>
              </a:solidFill>
            </a:endParaRPr>
          </a:p>
          <a:p>
            <a:r>
              <a:rPr lang="nl-NL" sz="2200" dirty="0" smtClean="0">
                <a:solidFill>
                  <a:srgbClr val="002060"/>
                </a:solidFill>
              </a:rPr>
              <a:t>één </a:t>
            </a:r>
            <a:r>
              <a:rPr lang="nl-NL" sz="2200" dirty="0">
                <a:solidFill>
                  <a:srgbClr val="002060"/>
                </a:solidFill>
              </a:rPr>
              <a:t>aan het hoofdeinde, en één aan het voeteneinde, waar het lichaam van Jezus gelegen had</a:t>
            </a:r>
            <a:r>
              <a:rPr lang="nl-NL" sz="2200" dirty="0" smtClean="0">
                <a:solidFill>
                  <a:srgbClr val="002060"/>
                </a:solidFill>
              </a:rPr>
              <a:t>.</a:t>
            </a:r>
            <a:endParaRPr lang="nl-NL" sz="2200" dirty="0">
              <a:solidFill>
                <a:srgbClr val="002060"/>
              </a:solidFill>
            </a:endParaRPr>
          </a:p>
        </p:txBody>
      </p:sp>
      <p:sp>
        <p:nvSpPr>
          <p:cNvPr id="3" name="Tekstvak 2"/>
          <p:cNvSpPr txBox="1"/>
          <p:nvPr/>
        </p:nvSpPr>
        <p:spPr>
          <a:xfrm>
            <a:off x="2028734" y="4158482"/>
            <a:ext cx="7720748" cy="1107996"/>
          </a:xfrm>
          <a:prstGeom prst="rect">
            <a:avLst/>
          </a:prstGeom>
          <a:noFill/>
          <a:ln w="12700">
            <a:solidFill>
              <a:schemeClr val="tx1"/>
            </a:solidFill>
          </a:ln>
        </p:spPr>
        <p:txBody>
          <a:bodyPr wrap="square" rtlCol="0">
            <a:spAutoFit/>
          </a:bodyPr>
          <a:lstStyle/>
          <a:p>
            <a:r>
              <a:rPr lang="nl-NL" sz="2200" b="1" dirty="0"/>
              <a:t>Lukas 24</a:t>
            </a:r>
          </a:p>
          <a:p>
            <a:r>
              <a:rPr lang="nl-NL" sz="2200" dirty="0"/>
              <a:t>4 En het gebeurde, toen zij daarmee geen raad wisten, en, neem waar: twee mannen, in bliksemflitsende kleding, staan bij hen.</a:t>
            </a:r>
          </a:p>
        </p:txBody>
      </p:sp>
    </p:spTree>
    <p:extLst>
      <p:ext uri="{BB962C8B-B14F-4D97-AF65-F5344CB8AC3E}">
        <p14:creationId xmlns:p14="http://schemas.microsoft.com/office/powerpoint/2010/main" val="3066188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1785104"/>
          </a:xfrm>
          <a:prstGeom prst="rect">
            <a:avLst/>
          </a:prstGeom>
        </p:spPr>
        <p:txBody>
          <a:bodyPr wrap="square">
            <a:spAutoFit/>
          </a:bodyPr>
          <a:lstStyle/>
          <a:p>
            <a:r>
              <a:rPr lang="nl-NL" sz="2200" b="1" dirty="0" smtClean="0">
                <a:solidFill>
                  <a:srgbClr val="002060"/>
                </a:solidFill>
              </a:rPr>
              <a:t>Johannes 20</a:t>
            </a:r>
          </a:p>
          <a:p>
            <a:r>
              <a:rPr lang="nl-NL" sz="2200" dirty="0">
                <a:solidFill>
                  <a:srgbClr val="002060"/>
                </a:solidFill>
              </a:rPr>
              <a:t>11 En Maria stond buiten bij het grafgewelf, en zij huilde. Als zij, dan, huilde, bukt zij om in het grafgewelf te kijken,</a:t>
            </a:r>
          </a:p>
          <a:p>
            <a:r>
              <a:rPr lang="nl-NL" sz="2200" dirty="0">
                <a:solidFill>
                  <a:srgbClr val="002060"/>
                </a:solidFill>
              </a:rPr>
              <a:t>12 en zij aanschouwt twee boodschappers in witte kleren, die daar zitten, </a:t>
            </a:r>
            <a:endParaRPr lang="nl-NL" sz="2200" dirty="0" smtClean="0">
              <a:solidFill>
                <a:srgbClr val="002060"/>
              </a:solidFill>
            </a:endParaRPr>
          </a:p>
          <a:p>
            <a:r>
              <a:rPr lang="nl-NL" sz="2200" u="sng" dirty="0" smtClean="0">
                <a:solidFill>
                  <a:srgbClr val="002060"/>
                </a:solidFill>
              </a:rPr>
              <a:t>één </a:t>
            </a:r>
            <a:r>
              <a:rPr lang="nl-NL" sz="2200" u="sng" dirty="0">
                <a:solidFill>
                  <a:srgbClr val="002060"/>
                </a:solidFill>
              </a:rPr>
              <a:t>aan het hoofdeinde, en één aan het voeteneinde</a:t>
            </a:r>
            <a:r>
              <a:rPr lang="nl-NL" sz="2200" dirty="0">
                <a:solidFill>
                  <a:srgbClr val="002060"/>
                </a:solidFill>
              </a:rPr>
              <a:t>, waar het lichaam van Jezus gelegen had</a:t>
            </a:r>
            <a:r>
              <a:rPr lang="nl-NL" sz="2200" dirty="0" smtClean="0">
                <a:solidFill>
                  <a:srgbClr val="002060"/>
                </a:solidFill>
              </a:rPr>
              <a:t>.</a:t>
            </a:r>
            <a:endParaRPr lang="nl-NL" sz="2200" dirty="0">
              <a:solidFill>
                <a:srgbClr val="002060"/>
              </a:solidFill>
            </a:endParaRPr>
          </a:p>
        </p:txBody>
      </p:sp>
      <p:sp>
        <p:nvSpPr>
          <p:cNvPr id="4" name="Tekstvak 3"/>
          <p:cNvSpPr txBox="1"/>
          <p:nvPr/>
        </p:nvSpPr>
        <p:spPr>
          <a:xfrm>
            <a:off x="3004918" y="4133769"/>
            <a:ext cx="6460358" cy="1107996"/>
          </a:xfrm>
          <a:prstGeom prst="rect">
            <a:avLst/>
          </a:prstGeom>
          <a:noFill/>
          <a:ln w="12700">
            <a:solidFill>
              <a:schemeClr val="tx1"/>
            </a:solidFill>
          </a:ln>
        </p:spPr>
        <p:txBody>
          <a:bodyPr wrap="square" rtlCol="0">
            <a:spAutoFit/>
          </a:bodyPr>
          <a:lstStyle/>
          <a:p>
            <a:pPr marL="285750" indent="-285750">
              <a:buFont typeface="Wingdings" panose="05000000000000000000" pitchFamily="2" charset="2"/>
              <a:buChar char="Ø"/>
            </a:pPr>
            <a:r>
              <a:rPr lang="nl-NL" sz="2200" dirty="0" smtClean="0"/>
              <a:t>Hoofd en lichaam </a:t>
            </a:r>
            <a:r>
              <a:rPr lang="nl-NL" sz="2200" dirty="0" smtClean="0">
                <a:sym typeface="Wingdings" panose="05000000000000000000" pitchFamily="2" charset="2"/>
              </a:rPr>
              <a:t> het lichaam van Christus</a:t>
            </a:r>
            <a:endParaRPr lang="nl-NL" sz="2200" dirty="0" smtClean="0"/>
          </a:p>
          <a:p>
            <a:pPr marL="285750" indent="-285750">
              <a:buFont typeface="Wingdings" panose="05000000000000000000" pitchFamily="2" charset="2"/>
              <a:buChar char="Ø"/>
            </a:pPr>
            <a:r>
              <a:rPr lang="nl-NL" sz="2200" i="1" dirty="0"/>
              <a:t>U doet hem heersen over de werken van Uw </a:t>
            </a:r>
            <a:r>
              <a:rPr lang="nl-NL" sz="2200" i="1" dirty="0" smtClean="0"/>
              <a:t>handen, U </a:t>
            </a:r>
            <a:r>
              <a:rPr lang="nl-NL" sz="2200" i="1" dirty="0"/>
              <a:t>hebt alles onder zijn voeten </a:t>
            </a:r>
            <a:r>
              <a:rPr lang="nl-NL" sz="2200" i="1" dirty="0" smtClean="0"/>
              <a:t>gelegd </a:t>
            </a:r>
            <a:r>
              <a:rPr lang="nl-NL" sz="2200" dirty="0" smtClean="0"/>
              <a:t>(Ps.8:7)</a:t>
            </a:r>
          </a:p>
        </p:txBody>
      </p:sp>
    </p:spTree>
    <p:extLst>
      <p:ext uri="{BB962C8B-B14F-4D97-AF65-F5344CB8AC3E}">
        <p14:creationId xmlns:p14="http://schemas.microsoft.com/office/powerpoint/2010/main" val="1884301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3139321"/>
          </a:xfrm>
          <a:prstGeom prst="rect">
            <a:avLst/>
          </a:prstGeom>
        </p:spPr>
        <p:txBody>
          <a:bodyPr wrap="square">
            <a:spAutoFit/>
          </a:bodyPr>
          <a:lstStyle/>
          <a:p>
            <a:r>
              <a:rPr lang="nl-NL" sz="2200" b="1" dirty="0" smtClean="0">
                <a:solidFill>
                  <a:srgbClr val="002060"/>
                </a:solidFill>
              </a:rPr>
              <a:t>Johannes 20</a:t>
            </a:r>
          </a:p>
          <a:p>
            <a:r>
              <a:rPr lang="nl-NL" sz="2200" dirty="0" smtClean="0">
                <a:solidFill>
                  <a:srgbClr val="002060"/>
                </a:solidFill>
              </a:rPr>
              <a:t>13 </a:t>
            </a:r>
            <a:r>
              <a:rPr lang="nl-NL" sz="2200" dirty="0">
                <a:solidFill>
                  <a:srgbClr val="002060"/>
                </a:solidFill>
              </a:rPr>
              <a:t>En zij zeggen tegen haar: Vrouw, waarom huil jij? En zij zegt tegen hen: Omdat zij mijn Heer wegnemen, en ik niet weet, waar zij Hem plaatsen.</a:t>
            </a:r>
          </a:p>
          <a:p>
            <a:r>
              <a:rPr lang="nl-NL" sz="2200" dirty="0">
                <a:solidFill>
                  <a:srgbClr val="002060"/>
                </a:solidFill>
              </a:rPr>
              <a:t>14 Zij zegt dit, en zij keerde zich om, naar achteren, en zij aanschouwt Jezus, die daar staat, en zij wist niet dat het Jezus is</a:t>
            </a:r>
            <a:r>
              <a:rPr lang="nl-NL" sz="2200" dirty="0" smtClean="0">
                <a:solidFill>
                  <a:srgbClr val="002060"/>
                </a:solidFill>
              </a:rPr>
              <a:t>.</a:t>
            </a:r>
          </a:p>
          <a:p>
            <a:r>
              <a:rPr lang="nl-NL" sz="2200" dirty="0">
                <a:solidFill>
                  <a:srgbClr val="002060"/>
                </a:solidFill>
              </a:rPr>
              <a:t>15 Jezus zegt tegen haar: 'Vrouw, waarom huil jij? Wie zoek jij?' Zíj meent, dat Hij </a:t>
            </a:r>
            <a:r>
              <a:rPr lang="nl-NL" sz="2200" u="sng" dirty="0">
                <a:solidFill>
                  <a:srgbClr val="002060"/>
                </a:solidFill>
              </a:rPr>
              <a:t>de tuinman</a:t>
            </a:r>
            <a:r>
              <a:rPr lang="nl-NL" sz="2200" dirty="0">
                <a:solidFill>
                  <a:srgbClr val="002060"/>
                </a:solidFill>
              </a:rPr>
              <a:t> is, en zij zegt tegen Hem: Heer, indien jíj Hem wegdraagt, zeg dan tegen mij, waar jij Hem plaatst, en ik zal Hem wegnemen.</a:t>
            </a:r>
          </a:p>
          <a:p>
            <a:endParaRPr lang="nl-NL" sz="2200" dirty="0">
              <a:solidFill>
                <a:srgbClr val="002060"/>
              </a:solidFill>
            </a:endParaRPr>
          </a:p>
        </p:txBody>
      </p:sp>
    </p:spTree>
    <p:extLst>
      <p:ext uri="{BB962C8B-B14F-4D97-AF65-F5344CB8AC3E}">
        <p14:creationId xmlns:p14="http://schemas.microsoft.com/office/powerpoint/2010/main" val="29405334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607704" y="500883"/>
            <a:ext cx="10686372" cy="1446550"/>
          </a:xfrm>
          <a:prstGeom prst="rect">
            <a:avLst/>
          </a:prstGeom>
          <a:noFill/>
          <a:ln w="12700">
            <a:noFill/>
          </a:ln>
        </p:spPr>
        <p:txBody>
          <a:bodyPr wrap="square" rtlCol="0">
            <a:spAutoFit/>
          </a:bodyPr>
          <a:lstStyle/>
          <a:p>
            <a:r>
              <a:rPr lang="nl-NL" sz="2200" b="1" dirty="0" smtClean="0"/>
              <a:t>Jesaja 51</a:t>
            </a:r>
          </a:p>
          <a:p>
            <a:r>
              <a:rPr lang="nl-NL" sz="2200" dirty="0" smtClean="0"/>
              <a:t>3 Want YAHWEH zal </a:t>
            </a:r>
            <a:r>
              <a:rPr lang="nl-NL" sz="2200" dirty="0"/>
              <a:t>Sion </a:t>
            </a:r>
            <a:r>
              <a:rPr lang="nl-NL" sz="2200" dirty="0" smtClean="0"/>
              <a:t>troosten, Hij </a:t>
            </a:r>
            <a:r>
              <a:rPr lang="nl-NL" sz="2200" dirty="0"/>
              <a:t>zal al haar puinhopen troosten</a:t>
            </a:r>
            <a:r>
              <a:rPr lang="nl-NL" sz="2200" dirty="0" smtClean="0"/>
              <a:t>.</a:t>
            </a:r>
            <a:endParaRPr lang="nl-NL" sz="2200" dirty="0"/>
          </a:p>
          <a:p>
            <a:r>
              <a:rPr lang="nl-NL" sz="2200" dirty="0"/>
              <a:t>Hij zal haar woestijn maken als </a:t>
            </a:r>
            <a:r>
              <a:rPr lang="nl-NL" sz="2200" dirty="0" smtClean="0"/>
              <a:t>Eden, haar </a:t>
            </a:r>
            <a:r>
              <a:rPr lang="nl-NL" sz="2200" dirty="0"/>
              <a:t>wildernis als de hof van </a:t>
            </a:r>
            <a:r>
              <a:rPr lang="nl-NL" sz="2200" dirty="0" smtClean="0"/>
              <a:t>YAHWEH.</a:t>
            </a:r>
            <a:endParaRPr lang="nl-NL" sz="2200" dirty="0"/>
          </a:p>
          <a:p>
            <a:r>
              <a:rPr lang="nl-NL" sz="2200" dirty="0" smtClean="0"/>
              <a:t>Vreugde </a:t>
            </a:r>
            <a:r>
              <a:rPr lang="nl-NL" sz="2200" dirty="0"/>
              <a:t>en blijdschap zal daarin gevonden </a:t>
            </a:r>
            <a:r>
              <a:rPr lang="nl-NL" sz="2200" dirty="0" smtClean="0"/>
              <a:t>worden, dankzegging </a:t>
            </a:r>
            <a:r>
              <a:rPr lang="nl-NL" sz="2200" dirty="0"/>
              <a:t>en luid psalmgezang.</a:t>
            </a:r>
            <a:endParaRPr lang="nl-NL" sz="2200" dirty="0" smtClean="0"/>
          </a:p>
        </p:txBody>
      </p:sp>
      <p:sp>
        <p:nvSpPr>
          <p:cNvPr id="4" name="Tekstvak 3"/>
          <p:cNvSpPr txBox="1"/>
          <p:nvPr/>
        </p:nvSpPr>
        <p:spPr>
          <a:xfrm>
            <a:off x="607704" y="3717759"/>
            <a:ext cx="10352739" cy="1446550"/>
          </a:xfrm>
          <a:prstGeom prst="rect">
            <a:avLst/>
          </a:prstGeom>
          <a:noFill/>
          <a:ln w="12700">
            <a:noFill/>
          </a:ln>
        </p:spPr>
        <p:txBody>
          <a:bodyPr wrap="square" rtlCol="0">
            <a:spAutoFit/>
          </a:bodyPr>
          <a:lstStyle/>
          <a:p>
            <a:r>
              <a:rPr lang="nl-NL" sz="2200" b="1" dirty="0" smtClean="0"/>
              <a:t>Jesaja 61</a:t>
            </a:r>
          </a:p>
          <a:p>
            <a:r>
              <a:rPr lang="nl-NL" sz="2200" dirty="0" smtClean="0"/>
              <a:t>11 Want </a:t>
            </a:r>
            <a:r>
              <a:rPr lang="nl-NL" sz="2200" dirty="0"/>
              <a:t>zoals de aarde haar gewas </a:t>
            </a:r>
            <a:r>
              <a:rPr lang="nl-NL" sz="2200" dirty="0" smtClean="0"/>
              <a:t>voortbrengt, en </a:t>
            </a:r>
            <a:r>
              <a:rPr lang="nl-NL" sz="2200" dirty="0"/>
              <a:t>zoals een tuin het daarin gezaaide doet opkomen,</a:t>
            </a:r>
          </a:p>
          <a:p>
            <a:r>
              <a:rPr lang="nl-NL" sz="2200" dirty="0" smtClean="0"/>
              <a:t>zo </a:t>
            </a:r>
            <a:r>
              <a:rPr lang="nl-NL" sz="2200" dirty="0"/>
              <a:t>zal de Heere </a:t>
            </a:r>
            <a:r>
              <a:rPr lang="nl-NL" sz="2200" dirty="0" smtClean="0"/>
              <a:t>YAHWEH </a:t>
            </a:r>
            <a:r>
              <a:rPr lang="nl-NL" sz="2200" dirty="0"/>
              <a:t>gerechtigheid doen </a:t>
            </a:r>
            <a:r>
              <a:rPr lang="nl-NL" sz="2200" dirty="0" smtClean="0"/>
              <a:t>opkomen en </a:t>
            </a:r>
            <a:r>
              <a:rPr lang="nl-NL" sz="2200" dirty="0"/>
              <a:t>lof voor alle volken.</a:t>
            </a:r>
            <a:endParaRPr lang="nl-NL" sz="2200" dirty="0" smtClean="0"/>
          </a:p>
        </p:txBody>
      </p:sp>
    </p:spTree>
    <p:extLst>
      <p:ext uri="{BB962C8B-B14F-4D97-AF65-F5344CB8AC3E}">
        <p14:creationId xmlns:p14="http://schemas.microsoft.com/office/powerpoint/2010/main" val="946751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3139321"/>
          </a:xfrm>
          <a:prstGeom prst="rect">
            <a:avLst/>
          </a:prstGeom>
        </p:spPr>
        <p:txBody>
          <a:bodyPr wrap="square">
            <a:spAutoFit/>
          </a:bodyPr>
          <a:lstStyle/>
          <a:p>
            <a:r>
              <a:rPr lang="nl-NL" sz="2200" b="1" dirty="0" smtClean="0">
                <a:solidFill>
                  <a:srgbClr val="002060"/>
                </a:solidFill>
              </a:rPr>
              <a:t>Johannes 20</a:t>
            </a:r>
          </a:p>
          <a:p>
            <a:r>
              <a:rPr lang="nl-NL" sz="2200" dirty="0" smtClean="0">
                <a:solidFill>
                  <a:srgbClr val="002060"/>
                </a:solidFill>
              </a:rPr>
              <a:t>16 </a:t>
            </a:r>
            <a:r>
              <a:rPr lang="nl-NL" sz="2200" dirty="0">
                <a:solidFill>
                  <a:srgbClr val="002060"/>
                </a:solidFill>
              </a:rPr>
              <a:t>Jezus zegt tegen haar: Maria! En zij keert zich om, en zij zegt tegen Hem, in het Hebreeuws: </a:t>
            </a:r>
            <a:r>
              <a:rPr lang="nl-NL" sz="2200" dirty="0" err="1">
                <a:solidFill>
                  <a:srgbClr val="002060"/>
                </a:solidFill>
              </a:rPr>
              <a:t>Rabboeni</a:t>
            </a:r>
            <a:r>
              <a:rPr lang="nl-NL" sz="2200" dirty="0">
                <a:solidFill>
                  <a:srgbClr val="002060"/>
                </a:solidFill>
              </a:rPr>
              <a:t>, dat wil zeggen: Leraar!</a:t>
            </a:r>
          </a:p>
          <a:p>
            <a:r>
              <a:rPr lang="nl-NL" sz="2200" dirty="0">
                <a:solidFill>
                  <a:srgbClr val="002060"/>
                </a:solidFill>
              </a:rPr>
              <a:t>17 Jezus zegt tegen haar: Raak Mij niet aan, want Ik ben nog niet omhoog gegaan, naar mijn Vader.</a:t>
            </a:r>
          </a:p>
          <a:p>
            <a:r>
              <a:rPr lang="nl-NL" sz="2200" dirty="0">
                <a:solidFill>
                  <a:srgbClr val="002060"/>
                </a:solidFill>
              </a:rPr>
              <a:t>Maar ga naar mijn broeders, en zeg tegen hen: Neem waar: Ik ga omhoog, naar mijn Vader, en jullie Vader, en mijn God, en jullie God.</a:t>
            </a:r>
          </a:p>
          <a:p>
            <a:r>
              <a:rPr lang="nl-NL" sz="2200" dirty="0">
                <a:solidFill>
                  <a:srgbClr val="002060"/>
                </a:solidFill>
              </a:rPr>
              <a:t>18 Maria de </a:t>
            </a:r>
            <a:r>
              <a:rPr lang="nl-NL" sz="2200" dirty="0" err="1">
                <a:solidFill>
                  <a:srgbClr val="002060"/>
                </a:solidFill>
              </a:rPr>
              <a:t>Magdaleense</a:t>
            </a:r>
            <a:r>
              <a:rPr lang="nl-NL" sz="2200" dirty="0">
                <a:solidFill>
                  <a:srgbClr val="002060"/>
                </a:solidFill>
              </a:rPr>
              <a:t> gaat, en zij bericht aan de leerlingen: Ik heb de Heer gezien, en dat Hij dit tegen haar zei.</a:t>
            </a:r>
          </a:p>
        </p:txBody>
      </p:sp>
    </p:spTree>
    <p:extLst>
      <p:ext uri="{BB962C8B-B14F-4D97-AF65-F5344CB8AC3E}">
        <p14:creationId xmlns:p14="http://schemas.microsoft.com/office/powerpoint/2010/main" val="5462103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77842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381741"/>
            <a:ext cx="11152834" cy="5386090"/>
          </a:xfrm>
          <a:prstGeom prst="rect">
            <a:avLst/>
          </a:prstGeom>
        </p:spPr>
        <p:txBody>
          <a:bodyPr wrap="square">
            <a:spAutoFit/>
          </a:bodyPr>
          <a:lstStyle/>
          <a:p>
            <a:r>
              <a:rPr lang="nl-NL" sz="2200" b="1" dirty="0" smtClean="0">
                <a:latin typeface="Verdana" panose="020B0604030504040204" pitchFamily="34" charset="0"/>
                <a:ea typeface="Verdana" panose="020B0604030504040204" pitchFamily="34" charset="0"/>
                <a:cs typeface="Arial" panose="020B0604020202020204" pitchFamily="34" charset="0"/>
              </a:rPr>
              <a:t>Een overzicht van de gebeurtenissen (bron: </a:t>
            </a:r>
            <a:r>
              <a:rPr lang="nl-NL" sz="2200" b="1" dirty="0" smtClean="0">
                <a:latin typeface="Verdana" panose="020B0604030504040204" pitchFamily="34" charset="0"/>
                <a:ea typeface="Verdana" panose="020B0604030504040204" pitchFamily="34" charset="0"/>
                <a:cs typeface="Arial" panose="020B0604020202020204" pitchFamily="34" charset="0"/>
                <a:hlinkClick r:id="rId2"/>
              </a:rPr>
              <a:t>Goedbericht</a:t>
            </a:r>
            <a:r>
              <a:rPr lang="nl-NL" sz="2200" b="1" dirty="0" smtClean="0">
                <a:latin typeface="Verdana" panose="020B0604030504040204" pitchFamily="34" charset="0"/>
                <a:ea typeface="Verdana" panose="020B0604030504040204" pitchFamily="34" charset="0"/>
                <a:cs typeface="Arial" panose="020B0604020202020204" pitchFamily="34" charset="0"/>
              </a:rPr>
              <a:t>)</a:t>
            </a:r>
          </a:p>
          <a:p>
            <a:endParaRPr lang="nl-NL" sz="2200" b="1" dirty="0">
              <a:latin typeface="Verdana" panose="020B0604030504040204" pitchFamily="34" charset="0"/>
              <a:ea typeface="Verdana" panose="020B0604030504040204" pitchFamily="34" charset="0"/>
              <a:cs typeface="Arial" panose="020B0604020202020204" pitchFamily="34" charset="0"/>
            </a:endParaRPr>
          </a:p>
          <a:p>
            <a:pPr marL="342900" indent="-342900" fontAlgn="base">
              <a:buFont typeface="Arial" panose="020B0604020202020204" pitchFamily="34" charset="0"/>
              <a:buChar char="•"/>
            </a:pP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Minimaal vier vrouwen (Maria van </a:t>
            </a:r>
            <a:r>
              <a:rPr lang="nl-NL" sz="2000" dirty="0" err="1" smtClean="0">
                <a:solidFill>
                  <a:srgbClr val="000000"/>
                </a:solidFill>
                <a:latin typeface="Verdana" panose="020B0604030504040204" pitchFamily="34" charset="0"/>
                <a:ea typeface="Verdana" panose="020B0604030504040204" pitchFamily="34" charset="0"/>
                <a:cs typeface="Arial" panose="020B0604020202020204" pitchFamily="34" charset="0"/>
              </a:rPr>
              <a:t>Magdala</a:t>
            </a: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 Maria de vrouw van </a:t>
            </a:r>
            <a:r>
              <a:rPr lang="nl-NL" sz="2000" dirty="0" err="1" smtClean="0">
                <a:solidFill>
                  <a:srgbClr val="000000"/>
                </a:solidFill>
                <a:latin typeface="Verdana" panose="020B0604030504040204" pitchFamily="34" charset="0"/>
                <a:ea typeface="Verdana" panose="020B0604030504040204" pitchFamily="34" charset="0"/>
                <a:cs typeface="Arial" panose="020B0604020202020204" pitchFamily="34" charset="0"/>
              </a:rPr>
              <a:t>Klopas</a:t>
            </a: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 </a:t>
            </a:r>
            <a:r>
              <a:rPr lang="nl-NL" sz="2000" dirty="0" err="1" smtClean="0">
                <a:solidFill>
                  <a:srgbClr val="000000"/>
                </a:solidFill>
                <a:latin typeface="Verdana" panose="020B0604030504040204" pitchFamily="34" charset="0"/>
                <a:ea typeface="Verdana" panose="020B0604030504040204" pitchFamily="34" charset="0"/>
                <a:cs typeface="Arial" panose="020B0604020202020204" pitchFamily="34" charset="0"/>
              </a:rPr>
              <a:t>Salome</a:t>
            </a: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 en Johanna, Math.28:1; Mar.16:1; Luk.24:10) gaan bij het aanbreken van de dag naar het graf met specerijen (Mar.16:1; Luk.24:1).</a:t>
            </a:r>
          </a:p>
          <a:p>
            <a:pPr fontAlgn="base">
              <a:buFont typeface="+mj-lt"/>
              <a:buAutoNum type="arabicPeriod"/>
            </a:pPr>
            <a:endPar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endParaRPr>
          </a:p>
          <a:p>
            <a:pPr marL="342900" indent="-342900" fontAlgn="base">
              <a:buFont typeface="Arial" panose="020B0604020202020204" pitchFamily="34" charset="0"/>
              <a:buChar char="•"/>
            </a:pP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Terwijl zij onderweg zijn en zich afvragen hoe de steen moet worden afgewenteld (Mar.16:3,4) vind er een aardbeving plaats, een engel daalt neer, wentelt de steen weg en de bewakers slaan in doodsangst op de vlucht (Math.28:2-4).</a:t>
            </a:r>
          </a:p>
          <a:p>
            <a:pPr fontAlgn="base">
              <a:buFont typeface="+mj-lt"/>
              <a:buAutoNum type="arabicPeriod"/>
            </a:pPr>
            <a:endPar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endParaRPr>
          </a:p>
          <a:p>
            <a:pPr marL="342900" indent="-342900" fontAlgn="base">
              <a:buFont typeface="Arial" panose="020B0604020202020204" pitchFamily="34" charset="0"/>
              <a:buChar char="•"/>
            </a:pP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De vrouwen vinden een weg gewentelde steen (Mar.16:4; Luk.24:2; Joh.20:1) en een leeg graf (Luk.24:3).</a:t>
            </a:r>
          </a:p>
          <a:p>
            <a:pPr fontAlgn="base">
              <a:buFont typeface="+mj-lt"/>
              <a:buAutoNum type="arabicPeriod"/>
            </a:pPr>
            <a:endPar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endParaRPr>
          </a:p>
          <a:p>
            <a:pPr marL="342900" indent="-342900" fontAlgn="base">
              <a:buFont typeface="Arial" panose="020B0604020202020204" pitchFamily="34" charset="0"/>
              <a:buChar char="•"/>
            </a:pP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De vrouwen zijn in verlegenheid gebracht (Luk.24:4) en Maria van </a:t>
            </a:r>
            <a:r>
              <a:rPr lang="nl-NL" sz="2000" dirty="0" err="1" smtClean="0">
                <a:solidFill>
                  <a:srgbClr val="000000"/>
                </a:solidFill>
                <a:latin typeface="Verdana" panose="020B0604030504040204" pitchFamily="34" charset="0"/>
                <a:ea typeface="Verdana" panose="020B0604030504040204" pitchFamily="34" charset="0"/>
                <a:cs typeface="Arial" panose="020B0604020202020204" pitchFamily="34" charset="0"/>
              </a:rPr>
              <a:t>Magdala</a:t>
            </a: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 snelt naar Petrus en Johannes (Joh.20:2).</a:t>
            </a:r>
          </a:p>
          <a:p>
            <a:pPr fontAlgn="base">
              <a:buFont typeface="+mj-lt"/>
              <a:buAutoNum type="arabicPeriod"/>
            </a:pPr>
            <a:endPar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3038441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90636" y="233461"/>
            <a:ext cx="11152834" cy="6555641"/>
          </a:xfrm>
          <a:prstGeom prst="rect">
            <a:avLst/>
          </a:prstGeom>
        </p:spPr>
        <p:txBody>
          <a:bodyPr wrap="square">
            <a:spAutoFit/>
          </a:bodyPr>
          <a:lstStyle/>
          <a:p>
            <a:pPr marL="342900" indent="-342900" fontAlgn="base">
              <a:buFont typeface="Arial" panose="020B0604020202020204" pitchFamily="34" charset="0"/>
              <a:buChar char="•"/>
            </a:pP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De andere vrouwen zien twee mannen in blinkend gewaad (Luk.24:4): één op de steen zitten (Math.28:2) en de ander (een jongeling) in de grafkamer ter rechterzijde (Mar.16:5).</a:t>
            </a:r>
          </a:p>
          <a:p>
            <a:pPr marL="342900" indent="-342900" fontAlgn="base">
              <a:buFont typeface="Arial" panose="020B0604020202020204" pitchFamily="34" charset="0"/>
              <a:buChar char="•"/>
            </a:pPr>
            <a:endPar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endParaRPr>
          </a:p>
          <a:p>
            <a:pPr marL="342900" indent="-342900" fontAlgn="base">
              <a:buFont typeface="Arial" panose="020B0604020202020204" pitchFamily="34" charset="0"/>
              <a:buChar char="•"/>
            </a:pP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De vrouwen krijgen te horen van de engelen: wees niet bevreesd (Math.28:5; Mar.16:6), wat zoekt gij de levende bij de doden (Luk.24:5), Jezus is opgewekt, ziet de plaats waar Hij is neergelegd (Math.28:6; Mar.16:6), herinnert u hoe Hij in Galilea reeds gesproken heeft over de opstanding ten derde dage (Luk.24:6,7). Ga naar de discipelen en Petrus (Mar.16:7) en vertel het hen. En Jezus zal u voorgaan naar Galilea, daar zult gij hem zien (Math.28:7; Mar.16:7).</a:t>
            </a:r>
          </a:p>
          <a:p>
            <a:pPr marL="342900" indent="-342900" fontAlgn="base">
              <a:buFont typeface="Arial" panose="020B0604020202020204" pitchFamily="34" charset="0"/>
              <a:buChar char="•"/>
            </a:pPr>
            <a:endPar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endParaRPr>
          </a:p>
          <a:p>
            <a:pPr marL="342900" indent="-342900" fontAlgn="base">
              <a:buFont typeface="Arial" panose="020B0604020202020204" pitchFamily="34" charset="0"/>
              <a:buChar char="•"/>
            </a:pP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De vrouwen haasten zich naar de discipelen, beangst en blij (Math.28:8) maar durven onderweg aan niemand iets te zeggen (Mar.16:8).</a:t>
            </a:r>
          </a:p>
          <a:p>
            <a:pPr marL="342900" indent="-342900" fontAlgn="base">
              <a:buFont typeface="Arial" panose="020B0604020202020204" pitchFamily="34" charset="0"/>
              <a:buChar char="•"/>
            </a:pPr>
            <a:endPar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endParaRPr>
          </a:p>
          <a:p>
            <a:pPr marL="342900" indent="-342900" fontAlgn="base">
              <a:buFont typeface="Arial" panose="020B0604020202020204" pitchFamily="34" charset="0"/>
              <a:buChar char="•"/>
            </a:pP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Gewaarschuwd door Maria van </a:t>
            </a:r>
            <a:r>
              <a:rPr lang="nl-NL" sz="2000" dirty="0" err="1" smtClean="0">
                <a:solidFill>
                  <a:srgbClr val="000000"/>
                </a:solidFill>
                <a:latin typeface="Verdana" panose="020B0604030504040204" pitchFamily="34" charset="0"/>
                <a:ea typeface="Verdana" panose="020B0604030504040204" pitchFamily="34" charset="0"/>
                <a:cs typeface="Arial" panose="020B0604020202020204" pitchFamily="34" charset="0"/>
              </a:rPr>
              <a:t>Magdala</a:t>
            </a: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 gaan Petrus en Johannes snel naar het graf (Joh.20:3). Johannes komt als eerste bij het graf (Joh.20:4) en ziet van buiten af de windsels liggen zonder naar binnen te gaan (Joh.20:5). Dan komt ook Petrus, gaat het graf binnen en ziet dat de hoofdwindsels opgerold op een andere plaats liggen (Joh.20:6,7; Luk.24:12). Dan komt ook Johannes naar binnen en dat ziende gelooft hij (Joh.20:8,9). Johannes was de eerste van de elven die geloofde. Johannes en Petrus keren terug naar huis (Joh.20:10).</a:t>
            </a:r>
          </a:p>
        </p:txBody>
      </p:sp>
    </p:spTree>
    <p:extLst>
      <p:ext uri="{BB962C8B-B14F-4D97-AF65-F5344CB8AC3E}">
        <p14:creationId xmlns:p14="http://schemas.microsoft.com/office/powerpoint/2010/main" val="1593901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90635" y="233461"/>
            <a:ext cx="11507775" cy="6555641"/>
          </a:xfrm>
          <a:prstGeom prst="rect">
            <a:avLst/>
          </a:prstGeom>
        </p:spPr>
        <p:txBody>
          <a:bodyPr wrap="square">
            <a:spAutoFit/>
          </a:bodyPr>
          <a:lstStyle/>
          <a:p>
            <a:pPr marL="342900" indent="-342900" fontAlgn="base">
              <a:buFont typeface="Arial" panose="020B0604020202020204" pitchFamily="34" charset="0"/>
              <a:buChar char="•"/>
            </a:pP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Maria van </a:t>
            </a:r>
            <a:r>
              <a:rPr lang="nl-NL" sz="2000" dirty="0" err="1" smtClean="0">
                <a:solidFill>
                  <a:srgbClr val="000000"/>
                </a:solidFill>
                <a:latin typeface="Verdana" panose="020B0604030504040204" pitchFamily="34" charset="0"/>
                <a:ea typeface="Verdana" panose="020B0604030504040204" pitchFamily="34" charset="0"/>
                <a:cs typeface="Arial" panose="020B0604020202020204" pitchFamily="34" charset="0"/>
              </a:rPr>
              <a:t>Magdala</a:t>
            </a: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 was de mannen achterna gekomen en stond te wenen dicht bij het graf (Joh.20:11). Inmiddels zijn er weer engelen en Maria ziet hen zitten: één aan het hoofdeinde en één aan het voeteneinde (Joh.20:12). Zij vragen haar waarom ze weent en ze antwoord: omdat ze mijn Heer hebben weggenomen (Joh.20:13). Dan keert ze zich om en ziet Jezus staan, maar zij denkt dat het de tuinman is. “Wie zoek je?” hoort zij Hem zeggen. Maria antwoordt en opeens hoort ze haar naam: “Maria!”. Ze keert zich om en roept “</a:t>
            </a:r>
            <a:r>
              <a:rPr lang="nl-NL" sz="2000" dirty="0" err="1" smtClean="0">
                <a:solidFill>
                  <a:srgbClr val="000000"/>
                </a:solidFill>
                <a:latin typeface="Verdana" panose="020B0604030504040204" pitchFamily="34" charset="0"/>
                <a:ea typeface="Verdana" panose="020B0604030504040204" pitchFamily="34" charset="0"/>
                <a:cs typeface="Arial" panose="020B0604020202020204" pitchFamily="34" charset="0"/>
              </a:rPr>
              <a:t>Rabboeni</a:t>
            </a: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 (Joh.20:14-16). Jezus zegt haar dat ze Hem niet mag vasthouden maar dat zij moet heengaan naar Jezus’ broeders en zeggen dat Hij zal opvaren naar de Vader (Joh.20:17). </a:t>
            </a:r>
            <a:r>
              <a:rPr lang="nl-NL" sz="2000" b="1" dirty="0" smtClean="0">
                <a:solidFill>
                  <a:srgbClr val="000000"/>
                </a:solidFill>
                <a:latin typeface="Verdana" panose="020B0604030504040204" pitchFamily="34" charset="0"/>
                <a:ea typeface="Verdana" panose="020B0604030504040204" pitchFamily="34" charset="0"/>
                <a:cs typeface="Arial" panose="020B0604020202020204" pitchFamily="34" charset="0"/>
              </a:rPr>
              <a:t>Dit is Jezus’ eerste verschijning na zijn opstanding</a:t>
            </a: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 </a:t>
            </a:r>
          </a:p>
          <a:p>
            <a:pPr marL="342900" indent="-342900" fontAlgn="base">
              <a:buFont typeface="Arial" panose="020B0604020202020204" pitchFamily="34" charset="0"/>
              <a:buChar char="•"/>
            </a:pPr>
            <a:endPar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endParaRPr>
          </a:p>
          <a:p>
            <a:pPr marL="342900" indent="-342900" fontAlgn="base">
              <a:buFont typeface="Arial" panose="020B0604020202020204" pitchFamily="34" charset="0"/>
              <a:buChar char="•"/>
            </a:pP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De soldaten komen in de stad en berichten de </a:t>
            </a:r>
            <a:r>
              <a:rPr lang="nl-NL" sz="2000" dirty="0" err="1" smtClean="0">
                <a:solidFill>
                  <a:srgbClr val="000000"/>
                </a:solidFill>
                <a:latin typeface="Verdana" panose="020B0604030504040204" pitchFamily="34" charset="0"/>
                <a:ea typeface="Verdana" panose="020B0604030504040204" pitchFamily="34" charset="0"/>
                <a:cs typeface="Arial" panose="020B0604020202020204" pitchFamily="34" charset="0"/>
              </a:rPr>
              <a:t>overpriesters</a:t>
            </a: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 van het gebeurde (Math.28:11). In een vergadering met de oudsten wordt het besluit genomen de soldaten veel geld te geven voor het verspreiden van het gerucht dat de discipelen het lijk van Jezus hebben gestolen terwijl zij sliepen (Math.28:12,13). De </a:t>
            </a:r>
            <a:r>
              <a:rPr lang="nl-NL" sz="2000" dirty="0" err="1" smtClean="0">
                <a:solidFill>
                  <a:srgbClr val="000000"/>
                </a:solidFill>
                <a:latin typeface="Verdana" panose="020B0604030504040204" pitchFamily="34" charset="0"/>
                <a:ea typeface="Verdana" panose="020B0604030504040204" pitchFamily="34" charset="0"/>
                <a:cs typeface="Arial" panose="020B0604020202020204" pitchFamily="34" charset="0"/>
              </a:rPr>
              <a:t>overpriesters</a:t>
            </a: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 garanderen de soldaten dat zij niet in de problemen zullen komen bij de stadhouder (Math.28:14).</a:t>
            </a:r>
          </a:p>
          <a:p>
            <a:pPr marL="342900" indent="-342900" fontAlgn="base">
              <a:buFont typeface="Arial" panose="020B0604020202020204" pitchFamily="34" charset="0"/>
              <a:buChar char="•"/>
            </a:pPr>
            <a:endPar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endParaRPr>
          </a:p>
          <a:p>
            <a:pPr marL="342900" indent="-342900" fontAlgn="base">
              <a:buFont typeface="Arial" panose="020B0604020202020204" pitchFamily="34" charset="0"/>
              <a:buChar char="•"/>
            </a:pP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Wanneer de vrouwen bij de elven en al de anderen hun verhaal vertellen (Luk.24:9) worden ze niet geloofd (Luk.24:11).</a:t>
            </a:r>
          </a:p>
          <a:p>
            <a:pPr marL="342900" indent="-342900" fontAlgn="base">
              <a:buFont typeface="Arial" panose="020B0604020202020204" pitchFamily="34" charset="0"/>
              <a:buChar char="•"/>
            </a:pPr>
            <a:endPar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0694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90635" y="233461"/>
            <a:ext cx="11507775" cy="6555641"/>
          </a:xfrm>
          <a:prstGeom prst="rect">
            <a:avLst/>
          </a:prstGeom>
        </p:spPr>
        <p:txBody>
          <a:bodyPr wrap="square">
            <a:spAutoFit/>
          </a:bodyPr>
          <a:lstStyle/>
          <a:p>
            <a:pPr marL="342900" indent="-342900" fontAlgn="base">
              <a:buFont typeface="Arial" panose="020B0604020202020204" pitchFamily="34" charset="0"/>
              <a:buChar char="•"/>
            </a:pP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Nadat de vrouwen kennelijk (</a:t>
            </a:r>
            <a:r>
              <a:rPr lang="nl-NL" sz="2000" dirty="0" err="1" smtClean="0">
                <a:solidFill>
                  <a:srgbClr val="000000"/>
                </a:solidFill>
                <a:latin typeface="Verdana" panose="020B0604030504040204" pitchFamily="34" charset="0"/>
                <a:ea typeface="Verdana" panose="020B0604030504040204" pitchFamily="34" charset="0"/>
                <a:cs typeface="Arial" panose="020B0604020202020204" pitchFamily="34" charset="0"/>
              </a:rPr>
              <a:t>vergl</a:t>
            </a: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 Luc.24:24) weer zijn weggegaan  komt de Heer hen tegemoet en groet hen (Mat.28:9). Zij vallen voor Hem neer en grijpen zijn voeten. Jezus bevestigt wat zij eerder hoorden van de engelen nl. om de discipelen te berichten dat ze naar </a:t>
            </a:r>
            <a:r>
              <a:rPr lang="nl-NL" sz="2000" dirty="0" err="1" smtClean="0">
                <a:solidFill>
                  <a:srgbClr val="000000"/>
                </a:solidFill>
                <a:latin typeface="Verdana" panose="020B0604030504040204" pitchFamily="34" charset="0"/>
                <a:ea typeface="Verdana" panose="020B0604030504040204" pitchFamily="34" charset="0"/>
                <a:cs typeface="Arial" panose="020B0604020202020204" pitchFamily="34" charset="0"/>
              </a:rPr>
              <a:t>Galliea</a:t>
            </a: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 zouden gaan (Math.28:10 en 7). </a:t>
            </a:r>
            <a:r>
              <a:rPr lang="nl-NL" sz="2000" b="1" dirty="0" smtClean="0">
                <a:solidFill>
                  <a:srgbClr val="000000"/>
                </a:solidFill>
                <a:latin typeface="Verdana" panose="020B0604030504040204" pitchFamily="34" charset="0"/>
                <a:ea typeface="Verdana" panose="020B0604030504040204" pitchFamily="34" charset="0"/>
                <a:cs typeface="Arial" panose="020B0604020202020204" pitchFamily="34" charset="0"/>
              </a:rPr>
              <a:t>Dit is Jezus’ tweede verschijning.</a:t>
            </a:r>
          </a:p>
          <a:p>
            <a:pPr marL="342900" indent="-342900" fontAlgn="base">
              <a:buFont typeface="Arial" panose="020B0604020202020204" pitchFamily="34" charset="0"/>
              <a:buChar char="•"/>
            </a:pPr>
            <a:endPar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endParaRPr>
          </a:p>
          <a:p>
            <a:pPr marL="342900" indent="-342900" fontAlgn="base">
              <a:buFont typeface="Arial" panose="020B0604020202020204" pitchFamily="34" charset="0"/>
              <a:buChar char="•"/>
            </a:pP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Ook Maria van </a:t>
            </a:r>
            <a:r>
              <a:rPr lang="nl-NL" sz="2000" dirty="0" err="1" smtClean="0">
                <a:solidFill>
                  <a:srgbClr val="000000"/>
                </a:solidFill>
                <a:latin typeface="Verdana" panose="020B0604030504040204" pitchFamily="34" charset="0"/>
                <a:ea typeface="Verdana" panose="020B0604030504040204" pitchFamily="34" charset="0"/>
                <a:cs typeface="Arial" panose="020B0604020202020204" pitchFamily="34" charset="0"/>
              </a:rPr>
              <a:t>Magdala</a:t>
            </a: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 bericht haar belevenissen aan de discipelen (Joh.20:18).</a:t>
            </a:r>
          </a:p>
          <a:p>
            <a:pPr marL="342900" indent="-342900" fontAlgn="base">
              <a:buFont typeface="Arial" panose="020B0604020202020204" pitchFamily="34" charset="0"/>
              <a:buChar char="•"/>
            </a:pPr>
            <a:endPar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endParaRPr>
          </a:p>
          <a:p>
            <a:pPr marL="342900" indent="-342900" fontAlgn="base">
              <a:buFont typeface="Arial" panose="020B0604020202020204" pitchFamily="34" charset="0"/>
              <a:buChar char="•"/>
            </a:pP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Later in de dag (Luk.24:29) verschijnt de Heer incognito aan twee van hen (Luk.24:13) waarvan de één </a:t>
            </a:r>
            <a:r>
              <a:rPr lang="nl-NL" sz="2000" dirty="0" err="1" smtClean="0">
                <a:solidFill>
                  <a:srgbClr val="000000"/>
                </a:solidFill>
                <a:latin typeface="Verdana" panose="020B0604030504040204" pitchFamily="34" charset="0"/>
                <a:ea typeface="Verdana" panose="020B0604030504040204" pitchFamily="34" charset="0"/>
                <a:cs typeface="Arial" panose="020B0604020202020204" pitchFamily="34" charset="0"/>
              </a:rPr>
              <a:t>Kleopas</a:t>
            </a: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 heet (Luk.24:18). Zij zijn op weg naar </a:t>
            </a:r>
            <a:r>
              <a:rPr lang="nl-NL" sz="2000" dirty="0" err="1" smtClean="0">
                <a:solidFill>
                  <a:srgbClr val="000000"/>
                </a:solidFill>
                <a:latin typeface="Verdana" panose="020B0604030504040204" pitchFamily="34" charset="0"/>
                <a:ea typeface="Verdana" panose="020B0604030504040204" pitchFamily="34" charset="0"/>
                <a:cs typeface="Arial" panose="020B0604020202020204" pitchFamily="34" charset="0"/>
              </a:rPr>
              <a:t>Emmaüs</a:t>
            </a: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 dat ruim 10 kilometer van Jeruzalem verwijderd was (Luk.24:12,13). Onderweg hebben zij een gesprek over de gebeurtenissen van de laatste dagen (Luk.24:15-21). Zij vertellen met afkeer van de berichten van vrouwen die verschijningen van engelen gezien zouden hebben maar Jezus Zelf niet (Luk.24:22-24). Aangezien zij geen weet hebben van de twee verschijningen, hebben zij kennelijk het gezelschap van de discipelen verlaten nadat de vrouwen hun belevenissen hadden verteld (Luc.24:10; #11). De Vreemdeling neemt hun hun ongeloof kwalijk en opent de Schriften (Luk.24:25-27). Wanneer bij de avondmaaltijd de ogen open gaan voor de identiteit van de Vreemdeling, is Hij plotseling verdwenen (Luk.24:28-31). </a:t>
            </a:r>
            <a:r>
              <a:rPr lang="nl-NL" sz="2000" b="1" dirty="0" smtClean="0">
                <a:solidFill>
                  <a:srgbClr val="000000"/>
                </a:solidFill>
                <a:latin typeface="Verdana" panose="020B0604030504040204" pitchFamily="34" charset="0"/>
                <a:ea typeface="Verdana" panose="020B0604030504040204" pitchFamily="34" charset="0"/>
                <a:cs typeface="Arial" panose="020B0604020202020204" pitchFamily="34" charset="0"/>
              </a:rPr>
              <a:t>Dit is Jezus’ derde verschijning</a:t>
            </a: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a:t>
            </a:r>
          </a:p>
          <a:p>
            <a:pPr marL="342900" indent="-342900" fontAlgn="base">
              <a:buFont typeface="Arial" panose="020B0604020202020204" pitchFamily="34" charset="0"/>
              <a:buChar char="•"/>
            </a:pPr>
            <a:endPar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41837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1446550"/>
          </a:xfrm>
          <a:prstGeom prst="rect">
            <a:avLst/>
          </a:prstGeom>
        </p:spPr>
        <p:txBody>
          <a:bodyPr wrap="square">
            <a:spAutoFit/>
          </a:bodyPr>
          <a:lstStyle/>
          <a:p>
            <a:r>
              <a:rPr lang="nl-NL" sz="2200" b="1" dirty="0" smtClean="0">
                <a:solidFill>
                  <a:srgbClr val="002060"/>
                </a:solidFill>
              </a:rPr>
              <a:t>Mattheus 28</a:t>
            </a:r>
          </a:p>
          <a:p>
            <a:r>
              <a:rPr lang="nl-NL" sz="2200" dirty="0" smtClean="0">
                <a:solidFill>
                  <a:srgbClr val="002060"/>
                </a:solidFill>
              </a:rPr>
              <a:t>2 En </a:t>
            </a:r>
            <a:r>
              <a:rPr lang="nl-NL" sz="2200" dirty="0">
                <a:solidFill>
                  <a:srgbClr val="002060"/>
                </a:solidFill>
              </a:rPr>
              <a:t>neem waar: er kwam een grote aardbeving, want een boodschapper van de Heer daalde af vanuit de hemel, en hij komt nader, en hij wentelt de steen van de deur af, en hij ging er bovenop zitten</a:t>
            </a:r>
            <a:r>
              <a:rPr lang="nl-NL" sz="2200" dirty="0" smtClean="0">
                <a:solidFill>
                  <a:srgbClr val="002060"/>
                </a:solidFill>
              </a:rPr>
              <a:t>.</a:t>
            </a:r>
            <a:endParaRPr lang="nl-NL" sz="2200" dirty="0">
              <a:solidFill>
                <a:srgbClr val="002060"/>
              </a:solidFill>
            </a:endParaRPr>
          </a:p>
        </p:txBody>
      </p:sp>
    </p:spTree>
    <p:extLst>
      <p:ext uri="{BB962C8B-B14F-4D97-AF65-F5344CB8AC3E}">
        <p14:creationId xmlns:p14="http://schemas.microsoft.com/office/powerpoint/2010/main" val="41395720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90635" y="233461"/>
            <a:ext cx="11507775" cy="5632311"/>
          </a:xfrm>
          <a:prstGeom prst="rect">
            <a:avLst/>
          </a:prstGeom>
        </p:spPr>
        <p:txBody>
          <a:bodyPr wrap="square">
            <a:spAutoFit/>
          </a:bodyPr>
          <a:lstStyle/>
          <a:p>
            <a:pPr marL="342900" indent="-342900" fontAlgn="base">
              <a:buFont typeface="Arial" panose="020B0604020202020204" pitchFamily="34" charset="0"/>
              <a:buChar char="•"/>
            </a:pP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In de loop van deze dag (Luk.24:24) is Jezus ook aan Simon Petrus verschenen (Luk.24:34). </a:t>
            </a:r>
            <a:r>
              <a:rPr lang="nl-NL" sz="2000" b="1" dirty="0" smtClean="0">
                <a:solidFill>
                  <a:srgbClr val="000000"/>
                </a:solidFill>
                <a:latin typeface="Verdana" panose="020B0604030504040204" pitchFamily="34" charset="0"/>
                <a:ea typeface="Verdana" panose="020B0604030504040204" pitchFamily="34" charset="0"/>
                <a:cs typeface="Arial" panose="020B0604020202020204" pitchFamily="34" charset="0"/>
              </a:rPr>
              <a:t>Dit is Jezus’ vierde verschijning</a:t>
            </a: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a:t>
            </a:r>
          </a:p>
          <a:p>
            <a:pPr marL="342900" indent="-342900" fontAlgn="base">
              <a:buFont typeface="Arial" panose="020B0604020202020204" pitchFamily="34" charset="0"/>
              <a:buChar char="•"/>
            </a:pPr>
            <a:endPar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endParaRPr>
          </a:p>
          <a:p>
            <a:pPr marL="342900" indent="-342900" fontAlgn="base">
              <a:buFont typeface="Arial" panose="020B0604020202020204" pitchFamily="34" charset="0"/>
              <a:buChar char="•"/>
            </a:pP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Bij de terugkeer van de Emmaüsgangers naar Jeruzalem in de avond, vinden zij de elven vergaderd en dezen zeggen: de Heer is waarlijk opgestaan en is aan Simon verschenen (Luk.24:33,34). De Emmaüsgangers verhalen ook van hun ervaringen (Luk.24:35).</a:t>
            </a:r>
          </a:p>
          <a:p>
            <a:pPr marL="342900" indent="-342900" fontAlgn="base">
              <a:buFont typeface="Arial" panose="020B0604020202020204" pitchFamily="34" charset="0"/>
              <a:buChar char="•"/>
            </a:pPr>
            <a:endPar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endParaRPr>
          </a:p>
          <a:p>
            <a:pPr marL="342900" indent="-342900" fontAlgn="base">
              <a:buFont typeface="Arial" panose="020B0604020202020204" pitchFamily="34" charset="0"/>
              <a:buChar char="•"/>
            </a:pP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Terwijl de deuren gesloten waren uit angst voor de joden (Joh.20:19), verschijnt Jezus plotseling in hun midden (Mar.16:14; Luk.24:36) en zegt: ‘</a:t>
            </a:r>
            <a:r>
              <a:rPr lang="nl-NL" sz="2000" dirty="0" err="1" smtClean="0">
                <a:solidFill>
                  <a:srgbClr val="000000"/>
                </a:solidFill>
                <a:latin typeface="Verdana" panose="020B0604030504040204" pitchFamily="34" charset="0"/>
                <a:ea typeface="Verdana" panose="020B0604030504040204" pitchFamily="34" charset="0"/>
                <a:cs typeface="Arial" panose="020B0604020202020204" pitchFamily="34" charset="0"/>
              </a:rPr>
              <a:t>sjaloom</a:t>
            </a: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 (Joh.20:19). De aanwezigen zijn verschrikt en menen een geest te aanschouwen (Luk.24:37). Jezus verwijt hen ongeloof (Luk.24:38) en nodigt hen uit Zijn handen en voeten te zien en Hem te betasten om te overtuigen dat Hij geen geest is (Luk.24:39,40). Van blijdschap kunnen ze nóg niet geloven en daarom eet de Heer demonstratief een gebakken vis (Luk.24:42,43). Met nog meer woorden bemoedigt en instrueert de Heer het gezelschap (Joh.20:21-23). </a:t>
            </a:r>
            <a:r>
              <a:rPr lang="nl-NL" sz="2000" b="1" dirty="0" smtClean="0">
                <a:solidFill>
                  <a:srgbClr val="000000"/>
                </a:solidFill>
                <a:latin typeface="Verdana" panose="020B0604030504040204" pitchFamily="34" charset="0"/>
                <a:ea typeface="Verdana" panose="020B0604030504040204" pitchFamily="34" charset="0"/>
                <a:cs typeface="Arial" panose="020B0604020202020204" pitchFamily="34" charset="0"/>
              </a:rPr>
              <a:t>Dit is de vijfde verschijning van Jezus na zijn opstanding</a:t>
            </a:r>
            <a:r>
              <a:rPr lang="nl-NL" sz="2000" dirty="0" smtClean="0">
                <a:solidFill>
                  <a:srgbClr val="000000"/>
                </a:solidFill>
                <a:latin typeface="Verdana" panose="020B0604030504040204" pitchFamily="34" charset="0"/>
                <a:ea typeface="Verdana" panose="020B0604030504040204" pitchFamily="34" charset="0"/>
                <a:cs typeface="Arial" panose="020B0604020202020204" pitchFamily="34" charset="0"/>
              </a:rPr>
              <a:t>.</a:t>
            </a:r>
          </a:p>
          <a:p>
            <a:endParaRPr lang="nl-NL" sz="2000" dirty="0" smtClean="0">
              <a:latin typeface="Verdana" panose="020B060403050404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3438350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769441"/>
          </a:xfrm>
          <a:prstGeom prst="rect">
            <a:avLst/>
          </a:prstGeom>
        </p:spPr>
        <p:txBody>
          <a:bodyPr wrap="square">
            <a:spAutoFit/>
          </a:bodyPr>
          <a:lstStyle/>
          <a:p>
            <a:r>
              <a:rPr lang="nl-NL" sz="2200" b="1" dirty="0" smtClean="0">
                <a:solidFill>
                  <a:srgbClr val="002060"/>
                </a:solidFill>
              </a:rPr>
              <a:t>Mattheus 28</a:t>
            </a:r>
          </a:p>
          <a:p>
            <a:r>
              <a:rPr lang="nl-NL" sz="2200" dirty="0" smtClean="0">
                <a:solidFill>
                  <a:srgbClr val="002060"/>
                </a:solidFill>
              </a:rPr>
              <a:t>3 En </a:t>
            </a:r>
            <a:r>
              <a:rPr lang="nl-NL" sz="2200" dirty="0">
                <a:solidFill>
                  <a:srgbClr val="002060"/>
                </a:solidFill>
              </a:rPr>
              <a:t>zijn aanblik was als een bliksemflits, en zijn kledingstuk wit als sneeuw</a:t>
            </a:r>
            <a:r>
              <a:rPr lang="nl-NL" sz="2200" dirty="0" smtClean="0">
                <a:solidFill>
                  <a:srgbClr val="002060"/>
                </a:solidFill>
              </a:rPr>
              <a:t>.</a:t>
            </a:r>
            <a:endParaRPr lang="nl-NL" sz="2200" dirty="0">
              <a:solidFill>
                <a:srgbClr val="002060"/>
              </a:solidFill>
            </a:endParaRPr>
          </a:p>
        </p:txBody>
      </p:sp>
      <p:sp>
        <p:nvSpPr>
          <p:cNvPr id="3" name="Rechthoek 2"/>
          <p:cNvSpPr/>
          <p:nvPr/>
        </p:nvSpPr>
        <p:spPr>
          <a:xfrm>
            <a:off x="1005873" y="3855984"/>
            <a:ext cx="9954571" cy="1446550"/>
          </a:xfrm>
          <a:prstGeom prst="rect">
            <a:avLst/>
          </a:prstGeom>
          <a:ln w="12700">
            <a:solidFill>
              <a:schemeClr val="tx1"/>
            </a:solidFill>
          </a:ln>
        </p:spPr>
        <p:txBody>
          <a:bodyPr wrap="square">
            <a:spAutoFit/>
          </a:bodyPr>
          <a:lstStyle/>
          <a:p>
            <a:r>
              <a:rPr lang="nl-NL" sz="2200" b="1" dirty="0" smtClean="0"/>
              <a:t>Daniël 7</a:t>
            </a:r>
          </a:p>
          <a:p>
            <a:r>
              <a:rPr lang="nl-NL" sz="2200" dirty="0" smtClean="0"/>
              <a:t>9 Ik </a:t>
            </a:r>
            <a:r>
              <a:rPr lang="nl-NL" sz="2200" dirty="0"/>
              <a:t>keek </a:t>
            </a:r>
            <a:r>
              <a:rPr lang="nl-NL" sz="2200" dirty="0" smtClean="0"/>
              <a:t>toe totdat </a:t>
            </a:r>
            <a:r>
              <a:rPr lang="nl-NL" sz="2200" dirty="0"/>
              <a:t>er tronen werden </a:t>
            </a:r>
            <a:r>
              <a:rPr lang="nl-NL" sz="2200" dirty="0" smtClean="0"/>
              <a:t>geplaatst, en </a:t>
            </a:r>
            <a:r>
              <a:rPr lang="nl-NL" sz="2200" dirty="0"/>
              <a:t>de Oude van dagen Zich neerzette.</a:t>
            </a:r>
          </a:p>
          <a:p>
            <a:r>
              <a:rPr lang="nl-NL" sz="2200" dirty="0" smtClean="0"/>
              <a:t>Zijn </a:t>
            </a:r>
            <a:r>
              <a:rPr lang="nl-NL" sz="2200" dirty="0"/>
              <a:t>gewaad was wit als de </a:t>
            </a:r>
            <a:r>
              <a:rPr lang="nl-NL" sz="2200" dirty="0" smtClean="0"/>
              <a:t>sneeuw en </a:t>
            </a:r>
            <a:r>
              <a:rPr lang="nl-NL" sz="2200" dirty="0"/>
              <a:t>het haar van Zijn hoofd als zuivere wol.</a:t>
            </a:r>
          </a:p>
          <a:p>
            <a:r>
              <a:rPr lang="nl-NL" sz="2200" dirty="0" smtClean="0"/>
              <a:t>Zijn </a:t>
            </a:r>
            <a:r>
              <a:rPr lang="nl-NL" sz="2200" dirty="0"/>
              <a:t>troon bestond uit </a:t>
            </a:r>
            <a:r>
              <a:rPr lang="nl-NL" sz="2200" dirty="0" smtClean="0"/>
              <a:t>vuurvlammen en </a:t>
            </a:r>
            <a:r>
              <a:rPr lang="nl-NL" sz="2200" dirty="0"/>
              <a:t>de wielen ervan waren laaiend vuur.</a:t>
            </a:r>
          </a:p>
        </p:txBody>
      </p:sp>
    </p:spTree>
    <p:extLst>
      <p:ext uri="{BB962C8B-B14F-4D97-AF65-F5344CB8AC3E}">
        <p14:creationId xmlns:p14="http://schemas.microsoft.com/office/powerpoint/2010/main" val="3247364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769441"/>
          </a:xfrm>
          <a:prstGeom prst="rect">
            <a:avLst/>
          </a:prstGeom>
        </p:spPr>
        <p:txBody>
          <a:bodyPr wrap="square">
            <a:spAutoFit/>
          </a:bodyPr>
          <a:lstStyle/>
          <a:p>
            <a:r>
              <a:rPr lang="nl-NL" sz="2200" b="1" dirty="0" smtClean="0">
                <a:solidFill>
                  <a:srgbClr val="002060"/>
                </a:solidFill>
              </a:rPr>
              <a:t>Mattheus 28</a:t>
            </a:r>
          </a:p>
          <a:p>
            <a:r>
              <a:rPr lang="nl-NL" sz="2200" dirty="0" smtClean="0">
                <a:solidFill>
                  <a:srgbClr val="002060"/>
                </a:solidFill>
              </a:rPr>
              <a:t>4 En </a:t>
            </a:r>
            <a:r>
              <a:rPr lang="nl-NL" sz="2200" dirty="0">
                <a:solidFill>
                  <a:srgbClr val="002060"/>
                </a:solidFill>
              </a:rPr>
              <a:t>de bewakers beven, vanwege de vrees voor hem, en zij werden als doden</a:t>
            </a:r>
            <a:r>
              <a:rPr lang="nl-NL" sz="2200" dirty="0" smtClean="0">
                <a:solidFill>
                  <a:srgbClr val="002060"/>
                </a:solidFill>
              </a:rPr>
              <a:t>.</a:t>
            </a:r>
            <a:endParaRPr lang="nl-NL" sz="2200" dirty="0">
              <a:solidFill>
                <a:srgbClr val="002060"/>
              </a:solidFill>
            </a:endParaRPr>
          </a:p>
        </p:txBody>
      </p:sp>
      <p:sp>
        <p:nvSpPr>
          <p:cNvPr id="3" name="Tekstvak 2"/>
          <p:cNvSpPr txBox="1"/>
          <p:nvPr/>
        </p:nvSpPr>
        <p:spPr>
          <a:xfrm>
            <a:off x="1917522" y="4022558"/>
            <a:ext cx="9252986" cy="1107996"/>
          </a:xfrm>
          <a:prstGeom prst="rect">
            <a:avLst/>
          </a:prstGeom>
          <a:noFill/>
          <a:ln w="12700">
            <a:solidFill>
              <a:schemeClr val="tx1"/>
            </a:solidFill>
          </a:ln>
        </p:spPr>
        <p:txBody>
          <a:bodyPr wrap="square" rtlCol="0">
            <a:spAutoFit/>
          </a:bodyPr>
          <a:lstStyle/>
          <a:p>
            <a:pPr marL="285750" indent="-285750">
              <a:buFont typeface="Wingdings" panose="05000000000000000000" pitchFamily="2" charset="2"/>
              <a:buChar char="Ø"/>
            </a:pPr>
            <a:r>
              <a:rPr lang="nl-NL" sz="2200" dirty="0" smtClean="0"/>
              <a:t>De bewakers (wachtpost) stonden daar op initiatief van de Joden (27:63-66)</a:t>
            </a:r>
          </a:p>
          <a:p>
            <a:pPr marL="285750" indent="-285750">
              <a:buFont typeface="Wingdings" panose="05000000000000000000" pitchFamily="2" charset="2"/>
              <a:buChar char="Ø"/>
            </a:pPr>
            <a:r>
              <a:rPr lang="nl-NL" sz="2200" dirty="0" smtClean="0"/>
              <a:t>Zij vertegenwoordigden het Joodse volk</a:t>
            </a:r>
          </a:p>
          <a:p>
            <a:pPr marL="285750" indent="-285750">
              <a:buFont typeface="Wingdings" panose="05000000000000000000" pitchFamily="2" charset="2"/>
              <a:buChar char="Ø"/>
            </a:pPr>
            <a:r>
              <a:rPr lang="nl-NL" sz="2200" dirty="0" smtClean="0"/>
              <a:t>Beeld van het Joodse volk </a:t>
            </a:r>
            <a:r>
              <a:rPr lang="nl-NL" sz="2200" dirty="0" smtClean="0">
                <a:sym typeface="Wingdings" panose="05000000000000000000" pitchFamily="2" charset="2"/>
              </a:rPr>
              <a:t> terzijde gesteld, dood (o.a. Ezechiël 37)</a:t>
            </a:r>
            <a:endParaRPr lang="nl-NL" sz="2200" dirty="0" smtClean="0"/>
          </a:p>
        </p:txBody>
      </p:sp>
    </p:spTree>
    <p:extLst>
      <p:ext uri="{BB962C8B-B14F-4D97-AF65-F5344CB8AC3E}">
        <p14:creationId xmlns:p14="http://schemas.microsoft.com/office/powerpoint/2010/main" val="3956945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1785104"/>
          </a:xfrm>
          <a:prstGeom prst="rect">
            <a:avLst/>
          </a:prstGeom>
        </p:spPr>
        <p:txBody>
          <a:bodyPr wrap="square">
            <a:spAutoFit/>
          </a:bodyPr>
          <a:lstStyle/>
          <a:p>
            <a:r>
              <a:rPr lang="nl-NL" sz="2200" b="1" dirty="0" smtClean="0">
                <a:solidFill>
                  <a:srgbClr val="002060"/>
                </a:solidFill>
              </a:rPr>
              <a:t>Mattheus 28</a:t>
            </a:r>
          </a:p>
          <a:p>
            <a:r>
              <a:rPr lang="nl-NL" sz="2200" dirty="0" smtClean="0">
                <a:solidFill>
                  <a:srgbClr val="002060"/>
                </a:solidFill>
              </a:rPr>
              <a:t>5 En de boodschapper antwoordde, en hij zei tegen de vrouwen: Júllie hoeven niet bevreesd te zijn, want ik weet, dat jullie Jezus zoeken, die gekruisigd is.</a:t>
            </a:r>
          </a:p>
          <a:p>
            <a:r>
              <a:rPr lang="nl-NL" sz="2200" dirty="0" smtClean="0">
                <a:solidFill>
                  <a:srgbClr val="002060"/>
                </a:solidFill>
              </a:rPr>
              <a:t>6 Hij </a:t>
            </a:r>
            <a:r>
              <a:rPr lang="nl-NL" sz="2200" dirty="0">
                <a:solidFill>
                  <a:srgbClr val="002060"/>
                </a:solidFill>
              </a:rPr>
              <a:t>is hier niet, want Hij werd </a:t>
            </a:r>
            <a:r>
              <a:rPr lang="nl-NL" sz="2200" dirty="0" smtClean="0">
                <a:solidFill>
                  <a:srgbClr val="002060"/>
                </a:solidFill>
              </a:rPr>
              <a:t>opgewekt</a:t>
            </a:r>
            <a:r>
              <a:rPr lang="nl-NL" sz="2200" dirty="0">
                <a:solidFill>
                  <a:srgbClr val="002060"/>
                </a:solidFill>
              </a:rPr>
              <a:t>, zoals Hij </a:t>
            </a:r>
            <a:r>
              <a:rPr lang="nl-NL" sz="2200" dirty="0" smtClean="0">
                <a:solidFill>
                  <a:srgbClr val="002060"/>
                </a:solidFill>
              </a:rPr>
              <a:t>zei. Kom </a:t>
            </a:r>
            <a:r>
              <a:rPr lang="nl-NL" sz="2200" dirty="0">
                <a:solidFill>
                  <a:srgbClr val="002060"/>
                </a:solidFill>
              </a:rPr>
              <a:t>hier, neem waar de plaats waar de Heer lag</a:t>
            </a:r>
            <a:r>
              <a:rPr lang="nl-NL" sz="2200" dirty="0" smtClean="0">
                <a:solidFill>
                  <a:srgbClr val="002060"/>
                </a:solidFill>
              </a:rPr>
              <a:t>.</a:t>
            </a:r>
            <a:endParaRPr lang="nl-NL" sz="2200" dirty="0">
              <a:solidFill>
                <a:srgbClr val="002060"/>
              </a:solidFill>
            </a:endParaRPr>
          </a:p>
        </p:txBody>
      </p:sp>
    </p:spTree>
    <p:extLst>
      <p:ext uri="{BB962C8B-B14F-4D97-AF65-F5344CB8AC3E}">
        <p14:creationId xmlns:p14="http://schemas.microsoft.com/office/powerpoint/2010/main" val="3164945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1107996"/>
          </a:xfrm>
          <a:prstGeom prst="rect">
            <a:avLst/>
          </a:prstGeom>
        </p:spPr>
        <p:txBody>
          <a:bodyPr wrap="square">
            <a:spAutoFit/>
          </a:bodyPr>
          <a:lstStyle/>
          <a:p>
            <a:r>
              <a:rPr lang="nl-NL" sz="2200" b="1" dirty="0" smtClean="0">
                <a:solidFill>
                  <a:srgbClr val="002060"/>
                </a:solidFill>
              </a:rPr>
              <a:t>Mattheus 28</a:t>
            </a:r>
          </a:p>
          <a:p>
            <a:r>
              <a:rPr lang="nl-NL" sz="2200" dirty="0" smtClean="0">
                <a:solidFill>
                  <a:srgbClr val="002060"/>
                </a:solidFill>
              </a:rPr>
              <a:t>7 En </a:t>
            </a:r>
            <a:r>
              <a:rPr lang="nl-NL" sz="2200" dirty="0">
                <a:solidFill>
                  <a:srgbClr val="002060"/>
                </a:solidFill>
              </a:rPr>
              <a:t>ga snel, zeg tegen zijn leerlingen, dat Hij van de doden werd </a:t>
            </a:r>
            <a:r>
              <a:rPr lang="nl-NL" sz="2200" dirty="0" smtClean="0">
                <a:solidFill>
                  <a:srgbClr val="002060"/>
                </a:solidFill>
              </a:rPr>
              <a:t>opgewekt. En</a:t>
            </a:r>
            <a:r>
              <a:rPr lang="nl-NL" sz="2200" dirty="0">
                <a:solidFill>
                  <a:srgbClr val="002060"/>
                </a:solidFill>
              </a:rPr>
              <a:t>, neem waar: Hij gaat jullie voor naar Galilea, daar zullen jullie Hem </a:t>
            </a:r>
            <a:r>
              <a:rPr lang="nl-NL" sz="2200" dirty="0" smtClean="0">
                <a:solidFill>
                  <a:srgbClr val="002060"/>
                </a:solidFill>
              </a:rPr>
              <a:t>zien. Neem </a:t>
            </a:r>
            <a:r>
              <a:rPr lang="nl-NL" sz="2200" dirty="0">
                <a:solidFill>
                  <a:srgbClr val="002060"/>
                </a:solidFill>
              </a:rPr>
              <a:t>waar: ik zei het tegen jullie</a:t>
            </a:r>
            <a:r>
              <a:rPr lang="nl-NL" sz="2200" dirty="0" smtClean="0">
                <a:solidFill>
                  <a:srgbClr val="002060"/>
                </a:solidFill>
              </a:rPr>
              <a:t>.</a:t>
            </a:r>
            <a:endParaRPr lang="nl-NL" sz="2200" dirty="0">
              <a:solidFill>
                <a:srgbClr val="002060"/>
              </a:solidFill>
            </a:endParaRPr>
          </a:p>
        </p:txBody>
      </p:sp>
      <p:sp>
        <p:nvSpPr>
          <p:cNvPr id="3" name="Tekstvak 2"/>
          <p:cNvSpPr txBox="1"/>
          <p:nvPr/>
        </p:nvSpPr>
        <p:spPr>
          <a:xfrm>
            <a:off x="3214982" y="4257337"/>
            <a:ext cx="4545062" cy="430887"/>
          </a:xfrm>
          <a:prstGeom prst="rect">
            <a:avLst/>
          </a:prstGeom>
          <a:noFill/>
          <a:ln w="12700">
            <a:solidFill>
              <a:schemeClr val="tx1"/>
            </a:solidFill>
          </a:ln>
        </p:spPr>
        <p:txBody>
          <a:bodyPr wrap="square" rtlCol="0">
            <a:spAutoFit/>
          </a:bodyPr>
          <a:lstStyle/>
          <a:p>
            <a:pPr marL="285750" indent="-285750">
              <a:buFont typeface="Wingdings" panose="05000000000000000000" pitchFamily="2" charset="2"/>
              <a:buChar char="Ø"/>
            </a:pPr>
            <a:r>
              <a:rPr lang="nl-NL" sz="2200" dirty="0" smtClean="0"/>
              <a:t>Galilea der heidenen (Matth.3:15)</a:t>
            </a:r>
          </a:p>
        </p:txBody>
      </p:sp>
    </p:spTree>
    <p:extLst>
      <p:ext uri="{BB962C8B-B14F-4D97-AF65-F5344CB8AC3E}">
        <p14:creationId xmlns:p14="http://schemas.microsoft.com/office/powerpoint/2010/main" val="2446963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77133" y="665947"/>
            <a:ext cx="11152834" cy="2123658"/>
          </a:xfrm>
          <a:prstGeom prst="rect">
            <a:avLst/>
          </a:prstGeom>
        </p:spPr>
        <p:txBody>
          <a:bodyPr wrap="square">
            <a:spAutoFit/>
          </a:bodyPr>
          <a:lstStyle/>
          <a:p>
            <a:r>
              <a:rPr lang="nl-NL" sz="2200" b="1" dirty="0" smtClean="0">
                <a:solidFill>
                  <a:srgbClr val="002060"/>
                </a:solidFill>
              </a:rPr>
              <a:t>Mattheus 28</a:t>
            </a:r>
          </a:p>
          <a:p>
            <a:r>
              <a:rPr lang="nl-NL" sz="2200" dirty="0" smtClean="0">
                <a:solidFill>
                  <a:srgbClr val="002060"/>
                </a:solidFill>
              </a:rPr>
              <a:t>8 En </a:t>
            </a:r>
            <a:r>
              <a:rPr lang="nl-NL" sz="2200" dirty="0">
                <a:solidFill>
                  <a:srgbClr val="002060"/>
                </a:solidFill>
              </a:rPr>
              <a:t>zij gaan snel weg van het </a:t>
            </a:r>
            <a:r>
              <a:rPr lang="nl-NL" sz="2200" dirty="0" smtClean="0">
                <a:solidFill>
                  <a:srgbClr val="002060"/>
                </a:solidFill>
              </a:rPr>
              <a:t>graf, </a:t>
            </a:r>
            <a:r>
              <a:rPr lang="nl-NL" sz="2200" dirty="0">
                <a:solidFill>
                  <a:srgbClr val="002060"/>
                </a:solidFill>
              </a:rPr>
              <a:t>met vrees, en met grote vreugde, en zij liepen, om het aan zijn leerlingen te berichten</a:t>
            </a:r>
            <a:r>
              <a:rPr lang="nl-NL" sz="2200" dirty="0" smtClean="0">
                <a:solidFill>
                  <a:srgbClr val="002060"/>
                </a:solidFill>
              </a:rPr>
              <a:t>.</a:t>
            </a:r>
          </a:p>
          <a:p>
            <a:r>
              <a:rPr lang="nl-NL" sz="2200" dirty="0">
                <a:solidFill>
                  <a:srgbClr val="002060"/>
                </a:solidFill>
              </a:rPr>
              <a:t>9 En toen zij gingen om het aan zijn leerlingen te berichten, en neem waar: Jezus komt hen tegemoet, en Hij zegt: Verheug je! En zij komen naar Hem toe, en zij vatten zijn voeten, en zij aanbidden Hem</a:t>
            </a:r>
            <a:r>
              <a:rPr lang="nl-NL" sz="2200" dirty="0" smtClean="0">
                <a:solidFill>
                  <a:srgbClr val="002060"/>
                </a:solidFill>
              </a:rPr>
              <a:t>.</a:t>
            </a:r>
            <a:endParaRPr lang="nl-NL" sz="2200" dirty="0">
              <a:solidFill>
                <a:srgbClr val="002060"/>
              </a:solidFill>
            </a:endParaRPr>
          </a:p>
        </p:txBody>
      </p:sp>
    </p:spTree>
    <p:extLst>
      <p:ext uri="{BB962C8B-B14F-4D97-AF65-F5344CB8AC3E}">
        <p14:creationId xmlns:p14="http://schemas.microsoft.com/office/powerpoint/2010/main" val="3069811150"/>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18341</TotalTime>
  <Words>2318</Words>
  <Application>Microsoft Office PowerPoint</Application>
  <PresentationFormat>Breedbeeld</PresentationFormat>
  <Paragraphs>169</Paragraphs>
  <Slides>40</Slides>
  <Notes>1</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40</vt:i4>
      </vt:variant>
    </vt:vector>
  </HeadingPairs>
  <TitlesOfParts>
    <vt:vector size="47" baseType="lpstr">
      <vt:lpstr>Arial</vt:lpstr>
      <vt:lpstr>Calibri</vt:lpstr>
      <vt:lpstr>Calibri Light</vt:lpstr>
      <vt:lpstr>Verdana</vt:lpstr>
      <vt:lpstr>Wingdings</vt:lpstr>
      <vt:lpstr>Kantoorthema</vt:lpstr>
      <vt:lpstr>1_Kantoorthema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 Oudijn</dc:creator>
  <cp:lastModifiedBy>Oudijn</cp:lastModifiedBy>
  <cp:revision>728</cp:revision>
  <dcterms:created xsi:type="dcterms:W3CDTF">2017-10-24T20:34:00Z</dcterms:created>
  <dcterms:modified xsi:type="dcterms:W3CDTF">2019-05-19T11:33:31Z</dcterms:modified>
</cp:coreProperties>
</file>