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553" r:id="rId3"/>
    <p:sldId id="555" r:id="rId4"/>
    <p:sldId id="556" r:id="rId5"/>
    <p:sldId id="563" r:id="rId6"/>
    <p:sldId id="564" r:id="rId7"/>
    <p:sldId id="554" r:id="rId8"/>
    <p:sldId id="558" r:id="rId9"/>
    <p:sldId id="557" r:id="rId10"/>
    <p:sldId id="565"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66FFFF"/>
    <a:srgbClr val="FF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809" autoAdjust="0"/>
    <p:restoredTop sz="84302" autoAdjust="0"/>
  </p:normalViewPr>
  <p:slideViewPr>
    <p:cSldViewPr snapToGrid="0">
      <p:cViewPr varScale="1">
        <p:scale>
          <a:sx n="78" d="100"/>
          <a:sy n="78" d="100"/>
        </p:scale>
        <p:origin x="1014" y="78"/>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4A6EF-CB02-48DE-9D12-0F764397CD53}" type="datetimeFigureOut">
              <a:rPr lang="nl-NL" smtClean="0"/>
              <a:t>2-6-2019</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CC728-698F-42B6-9C18-F019068154F8}" type="slidenum">
              <a:rPr lang="nl-NL" smtClean="0"/>
              <a:t>‹nr.›</a:t>
            </a:fld>
            <a:endParaRPr lang="nl-NL" dirty="0"/>
          </a:p>
        </p:txBody>
      </p:sp>
    </p:spTree>
    <p:extLst>
      <p:ext uri="{BB962C8B-B14F-4D97-AF65-F5344CB8AC3E}">
        <p14:creationId xmlns:p14="http://schemas.microsoft.com/office/powerpoint/2010/main" val="61312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solidFill>
                  <a:prstClr val="black"/>
                </a:solidFill>
              </a:rPr>
              <a:pPr/>
              <a:t>1</a:t>
            </a:fld>
            <a:endParaRPr lang="nl-NL" dirty="0">
              <a:solidFill>
                <a:prstClr val="black"/>
              </a:solidFill>
            </a:endParaRPr>
          </a:p>
        </p:txBody>
      </p:sp>
    </p:spTree>
    <p:extLst>
      <p:ext uri="{BB962C8B-B14F-4D97-AF65-F5344CB8AC3E}">
        <p14:creationId xmlns:p14="http://schemas.microsoft.com/office/powerpoint/2010/main" val="3213431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2-6-2019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79707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2-6-2019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19873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2-6-2019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139607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2-6-2019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691771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2-6-2019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789368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2-6-2019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06511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2-6-2019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278724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solidFill>
                  <a:prstClr val="black">
                    <a:tint val="75000"/>
                  </a:prstClr>
                </a:solidFill>
              </a:rPr>
              <a:pPr/>
              <a:t>2-6-2019</a:t>
            </a:fld>
            <a:endParaRPr lang="nl-NL" dirty="0">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dirty="0">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9750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solidFill>
                  <a:prstClr val="black">
                    <a:tint val="75000"/>
                  </a:prstClr>
                </a:solidFill>
              </a:rPr>
              <a:pPr/>
              <a:t>2-6-2019</a:t>
            </a:fld>
            <a:endParaRPr lang="nl-NL" dirty="0">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131827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solidFill>
                  <a:prstClr val="black">
                    <a:tint val="75000"/>
                  </a:prstClr>
                </a:solidFill>
              </a:rPr>
              <a:pPr/>
              <a:t>2-6-2019</a:t>
            </a:fld>
            <a:endParaRPr lang="nl-NL" dirty="0">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dirty="0">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07598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2-6-2019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58863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2-6-2019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37509172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2-6-2019</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266491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2-6-2019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509866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2-6-2019</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31055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t>2-6-2019</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342059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t>2-6-2019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44566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t>2-6-2019</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47191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t>2-6-2019</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22910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t>2-6-2019</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39231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2-6-2019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6613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2-6-2019</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58581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t>2-6-2019</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t>‹nr.›</a:t>
            </a:fld>
            <a:endParaRPr lang="nl-NL" dirty="0"/>
          </a:p>
        </p:txBody>
      </p:sp>
    </p:spTree>
    <p:extLst>
      <p:ext uri="{BB962C8B-B14F-4D97-AF65-F5344CB8AC3E}">
        <p14:creationId xmlns:p14="http://schemas.microsoft.com/office/powerpoint/2010/main" val="454236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solidFill>
                  <a:prstClr val="black">
                    <a:tint val="75000"/>
                  </a:prstClr>
                </a:solidFill>
              </a:rPr>
              <a:pPr/>
              <a:t>2-6-2019</a:t>
            </a:fld>
            <a:endParaRPr lang="nl-NL" dirty="0">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solidFill>
                <a:prstClr val="black">
                  <a:tint val="75000"/>
                </a:prstClr>
              </a:solidFill>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61037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187166" y="5925744"/>
            <a:ext cx="2975134" cy="707886"/>
          </a:xfrm>
          <a:prstGeom prst="rect">
            <a:avLst/>
          </a:prstGeom>
          <a:noFill/>
          <a:ln w="3175">
            <a:solidFill>
              <a:schemeClr val="tx1"/>
            </a:solidFill>
          </a:ln>
        </p:spPr>
        <p:txBody>
          <a:bodyPr wrap="square" rtlCol="0">
            <a:spAutoFit/>
          </a:bodyPr>
          <a:lstStyle/>
          <a:p>
            <a:pPr algn="ctr"/>
            <a:r>
              <a:rPr lang="nl-NL" sz="2000" dirty="0" smtClean="0">
                <a:solidFill>
                  <a:prstClr val="black"/>
                </a:solidFill>
                <a:latin typeface="Verdana" pitchFamily="34" charset="0"/>
                <a:ea typeface="Verdana" pitchFamily="34" charset="0"/>
                <a:cs typeface="Verdana" pitchFamily="34" charset="0"/>
              </a:rPr>
              <a:t>2 juni 2019</a:t>
            </a:r>
            <a:endParaRPr lang="nl-NL" sz="2000" dirty="0">
              <a:solidFill>
                <a:prstClr val="black"/>
              </a:solidFill>
              <a:latin typeface="Verdana" pitchFamily="34" charset="0"/>
              <a:ea typeface="Verdana" pitchFamily="34" charset="0"/>
              <a:cs typeface="Verdana" pitchFamily="34" charset="0"/>
            </a:endParaRPr>
          </a:p>
          <a:p>
            <a:pPr algn="ctr"/>
            <a:r>
              <a:rPr lang="nl-NL" sz="2000" dirty="0" smtClean="0">
                <a:solidFill>
                  <a:prstClr val="black"/>
                </a:solidFill>
                <a:latin typeface="Verdana" pitchFamily="34" charset="0"/>
                <a:ea typeface="Verdana" pitchFamily="34" charset="0"/>
                <a:cs typeface="Verdana" pitchFamily="34" charset="0"/>
              </a:rPr>
              <a:t>Hendrik Ido Ambacht</a:t>
            </a:r>
            <a:endParaRPr lang="nl-NL" sz="2000" dirty="0">
              <a:solidFill>
                <a:prstClr val="black"/>
              </a:solidFill>
              <a:latin typeface="Verdana" pitchFamily="34" charset="0"/>
              <a:ea typeface="Verdana" pitchFamily="34" charset="0"/>
              <a:cs typeface="Verdana" pitchFamily="34" charset="0"/>
            </a:endParaRPr>
          </a:p>
        </p:txBody>
      </p:sp>
      <p:sp>
        <p:nvSpPr>
          <p:cNvPr id="2" name="Tekstvak 1"/>
          <p:cNvSpPr txBox="1"/>
          <p:nvPr/>
        </p:nvSpPr>
        <p:spPr>
          <a:xfrm>
            <a:off x="0" y="637250"/>
            <a:ext cx="11984181" cy="707886"/>
          </a:xfrm>
          <a:prstGeom prst="rect">
            <a:avLst/>
          </a:prstGeom>
          <a:noFill/>
        </p:spPr>
        <p:txBody>
          <a:bodyPr wrap="square" rtlCol="0">
            <a:spAutoFit/>
          </a:bodyPr>
          <a:lstStyle/>
          <a:p>
            <a:pPr algn="ctr"/>
            <a:r>
              <a:rPr lang="nl-NL" sz="4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de brief aan de Galaten (1)</a:t>
            </a:r>
            <a:endParaRPr lang="nl-NL" sz="4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Afbeelding 2"/>
          <p:cNvPicPr>
            <a:picLocks noChangeAspect="1"/>
          </p:cNvPicPr>
          <p:nvPr/>
        </p:nvPicPr>
        <p:blipFill>
          <a:blip r:embed="rId3"/>
          <a:stretch>
            <a:fillRect/>
          </a:stretch>
        </p:blipFill>
        <p:spPr>
          <a:xfrm>
            <a:off x="3534034" y="1812651"/>
            <a:ext cx="5115568" cy="3645577"/>
          </a:xfrm>
          <a:prstGeom prst="rect">
            <a:avLst/>
          </a:prstGeom>
        </p:spPr>
      </p:pic>
    </p:spTree>
    <p:extLst>
      <p:ext uri="{BB962C8B-B14F-4D97-AF65-F5344CB8AC3E}">
        <p14:creationId xmlns:p14="http://schemas.microsoft.com/office/powerpoint/2010/main" val="1888714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26075" y="612845"/>
            <a:ext cx="11335266" cy="5170646"/>
          </a:xfrm>
          <a:prstGeom prst="rect">
            <a:avLst/>
          </a:prstGeom>
        </p:spPr>
        <p:txBody>
          <a:bodyPr wrap="square">
            <a:spAutoFit/>
          </a:bodyPr>
          <a:lstStyle/>
          <a:p>
            <a:r>
              <a:rPr lang="nl-NL" sz="2200" b="1" dirty="0" smtClean="0"/>
              <a:t>Galaten 1</a:t>
            </a:r>
          </a:p>
          <a:p>
            <a:endParaRPr lang="nl-NL" sz="2200" b="1" dirty="0" smtClean="0"/>
          </a:p>
          <a:p>
            <a:r>
              <a:rPr lang="nl-NL" sz="2200" dirty="0" smtClean="0"/>
              <a:t>1 Paulus</a:t>
            </a:r>
            <a:r>
              <a:rPr lang="nl-NL" sz="2200" dirty="0"/>
              <a:t>, een afgevaardigde, niet vanwege mensen, noch door een mens, maar door Jezus Christus, en God, de Vader, die Hem wekt uit de doden</a:t>
            </a:r>
            <a:r>
              <a:rPr lang="nl-NL" sz="2200" dirty="0" smtClean="0"/>
              <a:t>;</a:t>
            </a:r>
          </a:p>
          <a:p>
            <a:r>
              <a:rPr lang="nl-NL" sz="2200" dirty="0" smtClean="0"/>
              <a:t>2 en </a:t>
            </a:r>
            <a:r>
              <a:rPr lang="nl-NL" sz="2200" dirty="0"/>
              <a:t>al de broeders, die bij mij zijn, aan de uitgeroepen vergaderingen van </a:t>
            </a:r>
            <a:r>
              <a:rPr lang="nl-NL" sz="2200" dirty="0" err="1" smtClean="0"/>
              <a:t>Galatië</a:t>
            </a:r>
            <a:r>
              <a:rPr lang="nl-NL" sz="2200" dirty="0" smtClean="0"/>
              <a:t>:</a:t>
            </a:r>
          </a:p>
          <a:p>
            <a:r>
              <a:rPr lang="nl-NL" sz="2200" dirty="0" smtClean="0"/>
              <a:t>3 genade </a:t>
            </a:r>
            <a:r>
              <a:rPr lang="nl-NL" sz="2200" dirty="0"/>
              <a:t>zij jullie en vrede van God, onze Vader, en van de Heer Jezus </a:t>
            </a:r>
            <a:r>
              <a:rPr lang="nl-NL" sz="2200" dirty="0" smtClean="0"/>
              <a:t>Christus, </a:t>
            </a:r>
          </a:p>
          <a:p>
            <a:r>
              <a:rPr lang="nl-NL" sz="2200" dirty="0" smtClean="0"/>
              <a:t>4 die </a:t>
            </a:r>
            <a:r>
              <a:rPr lang="nl-NL" sz="2200" dirty="0"/>
              <a:t>zichzelf geeft voor onze zonden, om ons uit te tillen uit de nu bestaande boosaardige </a:t>
            </a:r>
            <a:r>
              <a:rPr lang="nl-NL" sz="2200" dirty="0" err="1"/>
              <a:t>aeon</a:t>
            </a:r>
            <a:r>
              <a:rPr lang="nl-NL" sz="2200" dirty="0"/>
              <a:t>, naar de wil van onze God en Vader</a:t>
            </a:r>
            <a:r>
              <a:rPr lang="nl-NL" sz="2200" dirty="0" smtClean="0"/>
              <a:t>,</a:t>
            </a:r>
          </a:p>
          <a:p>
            <a:r>
              <a:rPr lang="nl-NL" sz="2200" dirty="0" smtClean="0"/>
              <a:t>5 aan </a:t>
            </a:r>
            <a:r>
              <a:rPr lang="nl-NL" sz="2200" dirty="0"/>
              <a:t>wie de heerlijkheid zij tot in de </a:t>
            </a:r>
            <a:r>
              <a:rPr lang="nl-NL" sz="2200" dirty="0" err="1"/>
              <a:t>aeonen</a:t>
            </a:r>
            <a:r>
              <a:rPr lang="nl-NL" sz="2200" dirty="0"/>
              <a:t> van de </a:t>
            </a:r>
            <a:r>
              <a:rPr lang="nl-NL" sz="2200" dirty="0" err="1" smtClean="0"/>
              <a:t>aeonen</a:t>
            </a:r>
            <a:r>
              <a:rPr lang="nl-NL" sz="2200" dirty="0" smtClean="0"/>
              <a:t>. Amen!</a:t>
            </a:r>
          </a:p>
          <a:p>
            <a:endParaRPr lang="nl-NL" sz="2200" dirty="0" smtClean="0"/>
          </a:p>
          <a:p>
            <a:r>
              <a:rPr lang="nl-NL" sz="2200" dirty="0"/>
              <a:t>6 Ik verwonder mij, dat jullie zó vlug worden overgebracht van datgene, wat jullie in de genade van Christus roept, tot een andersoortig goed bericht,</a:t>
            </a:r>
          </a:p>
          <a:p>
            <a:r>
              <a:rPr lang="nl-NL" sz="2200" dirty="0"/>
              <a:t>7 dat niets anders is dan dat er sommigen zijn die jullie verontrusten en die het goede bericht van Christus willen vervormen.</a:t>
            </a:r>
          </a:p>
          <a:p>
            <a:endParaRPr lang="nl-NL" sz="2200" dirty="0" smtClean="0"/>
          </a:p>
        </p:txBody>
      </p:sp>
    </p:spTree>
    <p:extLst>
      <p:ext uri="{BB962C8B-B14F-4D97-AF65-F5344CB8AC3E}">
        <p14:creationId xmlns:p14="http://schemas.microsoft.com/office/powerpoint/2010/main" val="3764050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26075" y="612845"/>
            <a:ext cx="11335266" cy="4493538"/>
          </a:xfrm>
          <a:prstGeom prst="rect">
            <a:avLst/>
          </a:prstGeom>
        </p:spPr>
        <p:txBody>
          <a:bodyPr wrap="square">
            <a:spAutoFit/>
          </a:bodyPr>
          <a:lstStyle/>
          <a:p>
            <a:r>
              <a:rPr lang="nl-NL" sz="2200" b="1" dirty="0" smtClean="0"/>
              <a:t>Galaten 1</a:t>
            </a:r>
          </a:p>
          <a:p>
            <a:endParaRPr lang="nl-NL" sz="2200" b="1" dirty="0" smtClean="0"/>
          </a:p>
          <a:p>
            <a:r>
              <a:rPr lang="nl-NL" sz="2200" dirty="0" smtClean="0"/>
              <a:t>8 Maar </a:t>
            </a:r>
            <a:r>
              <a:rPr lang="nl-NL" sz="2200" dirty="0"/>
              <a:t>ook al zouden wij, of een boodschapper uit de hemel, aan jullie een goed bericht brengen, naast dat wat wij als goed bericht aan jullie brengen, laat hij in de ban </a:t>
            </a:r>
            <a:r>
              <a:rPr lang="nl-NL" sz="2200" dirty="0" smtClean="0"/>
              <a:t>zijn!</a:t>
            </a:r>
          </a:p>
          <a:p>
            <a:r>
              <a:rPr lang="nl-NL" sz="2200" dirty="0" smtClean="0"/>
              <a:t>9 Zoals </a:t>
            </a:r>
            <a:r>
              <a:rPr lang="nl-NL" sz="2200" dirty="0"/>
              <a:t>wij het voorheen uitgesproken hebben, zeg ik het nú weer: indien iemand aan jullie een goed bericht brengt, naast dat wat jullie accepteerden, laat hij in de ban zijn</a:t>
            </a:r>
            <a:r>
              <a:rPr lang="nl-NL" sz="2200" dirty="0" smtClean="0"/>
              <a:t>!</a:t>
            </a:r>
          </a:p>
          <a:p>
            <a:r>
              <a:rPr lang="nl-NL" sz="2200" dirty="0"/>
              <a:t>10 Want overreed ik nú mensen, of God? Of zoek ik mensen te behagen? Indien ik nog mensen behaagde, dan zou ik geen slaaf van Christus zijn</a:t>
            </a:r>
            <a:r>
              <a:rPr lang="nl-NL" sz="2200" dirty="0" smtClean="0"/>
              <a:t>.</a:t>
            </a:r>
          </a:p>
          <a:p>
            <a:r>
              <a:rPr lang="nl-NL" sz="2200" dirty="0"/>
              <a:t>11 Want ik maak aan jullie het goede bericht bekend, broeders, dat door mij als goed bericht gebracht wordt, dat het niet naar de mens is.</a:t>
            </a:r>
          </a:p>
          <a:p>
            <a:r>
              <a:rPr lang="nl-NL" sz="2200" dirty="0"/>
              <a:t>12 Want ik accepteerde het ook niet van een mens, noch werd ik erin onderwezen, maar door onthulling van Jezus Christus.</a:t>
            </a:r>
          </a:p>
          <a:p>
            <a:endParaRPr lang="nl-NL" sz="2200" dirty="0"/>
          </a:p>
        </p:txBody>
      </p:sp>
    </p:spTree>
    <p:extLst>
      <p:ext uri="{BB962C8B-B14F-4D97-AF65-F5344CB8AC3E}">
        <p14:creationId xmlns:p14="http://schemas.microsoft.com/office/powerpoint/2010/main" val="58174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26075" y="612845"/>
            <a:ext cx="11335266" cy="4832092"/>
          </a:xfrm>
          <a:prstGeom prst="rect">
            <a:avLst/>
          </a:prstGeom>
        </p:spPr>
        <p:txBody>
          <a:bodyPr wrap="square">
            <a:spAutoFit/>
          </a:bodyPr>
          <a:lstStyle/>
          <a:p>
            <a:r>
              <a:rPr lang="nl-NL" sz="2200" b="1" dirty="0" smtClean="0"/>
              <a:t>Galaten 1</a:t>
            </a:r>
          </a:p>
          <a:p>
            <a:endParaRPr lang="nl-NL" sz="2200" b="1" dirty="0" smtClean="0"/>
          </a:p>
          <a:p>
            <a:r>
              <a:rPr lang="nl-NL" sz="2200" dirty="0" smtClean="0"/>
              <a:t>13 Want </a:t>
            </a:r>
            <a:r>
              <a:rPr lang="nl-NL" sz="2200" dirty="0"/>
              <a:t>jullie horen van mijn gedrag, eens, in het Jodendom, dat ik de uitgeroepen vergadering van God buitensporig vervolgde en haar te gronde richtte.</a:t>
            </a:r>
          </a:p>
          <a:p>
            <a:r>
              <a:rPr lang="nl-NL" sz="2200" dirty="0" smtClean="0"/>
              <a:t>14 En </a:t>
            </a:r>
            <a:r>
              <a:rPr lang="nl-NL" sz="2200" dirty="0"/>
              <a:t>ik vorderde in het Jodendom boven vele leeftijdsgenoten in mijn ras, als een bovenmatige voorvechter van de overleveringen van mijn voorvaders.</a:t>
            </a:r>
          </a:p>
          <a:p>
            <a:r>
              <a:rPr lang="nl-NL" sz="2200" dirty="0" smtClean="0"/>
              <a:t>15 Maar </a:t>
            </a:r>
            <a:r>
              <a:rPr lang="nl-NL" sz="2200" dirty="0"/>
              <a:t>toen God, die mij vanuit de buikholte van mijn moeder afzondert en mij door zijn genade roept, er een welbehagen in </a:t>
            </a:r>
            <a:r>
              <a:rPr lang="nl-NL" sz="2200" dirty="0" smtClean="0"/>
              <a:t>had</a:t>
            </a:r>
          </a:p>
          <a:p>
            <a:r>
              <a:rPr lang="nl-NL" sz="2200" dirty="0" smtClean="0"/>
              <a:t>16 zijn </a:t>
            </a:r>
            <a:r>
              <a:rPr lang="nl-NL" sz="2200" dirty="0"/>
              <a:t>Zoon in mij te onthullen, opdat ik het goede bericht van Hem onder de natiën zou brengen, ging ik niet onmiddellijk te rade met vlees en bloed</a:t>
            </a:r>
            <a:r>
              <a:rPr lang="nl-NL" sz="2200" dirty="0" smtClean="0"/>
              <a:t>;</a:t>
            </a:r>
          </a:p>
          <a:p>
            <a:r>
              <a:rPr lang="nl-NL" sz="2200" dirty="0" smtClean="0"/>
              <a:t>17 ook </a:t>
            </a:r>
            <a:r>
              <a:rPr lang="nl-NL" sz="2200" dirty="0"/>
              <a:t>ging ik niet op naar Jeruzalem naar hen, die vóór mij afgevaardigden waren, maar ik vertrok naar Arabië, en vandaar keer ik weer terug naar Damascus.</a:t>
            </a:r>
          </a:p>
          <a:p>
            <a:r>
              <a:rPr lang="nl-NL" sz="2200" dirty="0" smtClean="0"/>
              <a:t>18 Vervolgens</a:t>
            </a:r>
            <a:r>
              <a:rPr lang="nl-NL" sz="2200" dirty="0"/>
              <a:t>, na drie jaar, ging ik op naar Jeruzalem, om mijn geschiedenis aan </a:t>
            </a:r>
            <a:r>
              <a:rPr lang="nl-NL" sz="2200" dirty="0" err="1"/>
              <a:t>Kefas</a:t>
            </a:r>
            <a:r>
              <a:rPr lang="nl-NL" sz="2200" dirty="0"/>
              <a:t> te vertellen, en ik verblijf vijftien dagen bij hem</a:t>
            </a:r>
            <a:r>
              <a:rPr lang="nl-NL" sz="2200" dirty="0" smtClean="0"/>
              <a:t>.</a:t>
            </a:r>
            <a:endParaRPr lang="nl-NL" sz="2200" dirty="0"/>
          </a:p>
        </p:txBody>
      </p:sp>
    </p:spTree>
    <p:extLst>
      <p:ext uri="{BB962C8B-B14F-4D97-AF65-F5344CB8AC3E}">
        <p14:creationId xmlns:p14="http://schemas.microsoft.com/office/powerpoint/2010/main" val="427763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626075" y="612845"/>
            <a:ext cx="11335266" cy="3477875"/>
          </a:xfrm>
          <a:prstGeom prst="rect">
            <a:avLst/>
          </a:prstGeom>
        </p:spPr>
        <p:txBody>
          <a:bodyPr wrap="square">
            <a:spAutoFit/>
          </a:bodyPr>
          <a:lstStyle/>
          <a:p>
            <a:r>
              <a:rPr lang="nl-NL" sz="2200" b="1" dirty="0" smtClean="0"/>
              <a:t>Galaten 1</a:t>
            </a:r>
          </a:p>
          <a:p>
            <a:endParaRPr lang="nl-NL" sz="2200" b="1" dirty="0" smtClean="0"/>
          </a:p>
          <a:p>
            <a:r>
              <a:rPr lang="nl-NL" sz="2200" dirty="0" smtClean="0"/>
              <a:t>19 En </a:t>
            </a:r>
            <a:r>
              <a:rPr lang="nl-NL" sz="2200" dirty="0"/>
              <a:t>ik nam geen ander van de afgevaardigden waar dan alleen Jakobus, de broer van de Heer.</a:t>
            </a:r>
          </a:p>
          <a:p>
            <a:r>
              <a:rPr lang="nl-NL" sz="2200" dirty="0" smtClean="0"/>
              <a:t>20 Wat </a:t>
            </a:r>
            <a:r>
              <a:rPr lang="nl-NL" sz="2200" dirty="0"/>
              <a:t>ik aan jullie schrijf, neem waar, voor het oog van God: ik lieg niet.</a:t>
            </a:r>
          </a:p>
          <a:p>
            <a:r>
              <a:rPr lang="nl-NL" sz="2200" dirty="0" smtClean="0"/>
              <a:t>21 Vervolgens </a:t>
            </a:r>
            <a:r>
              <a:rPr lang="nl-NL" sz="2200" dirty="0"/>
              <a:t>ging ik naar de streken van Syrië en van </a:t>
            </a:r>
            <a:r>
              <a:rPr lang="nl-NL" sz="2200" dirty="0" err="1"/>
              <a:t>Cilicië</a:t>
            </a:r>
            <a:r>
              <a:rPr lang="nl-NL" sz="2200" dirty="0"/>
              <a:t>.</a:t>
            </a:r>
          </a:p>
          <a:p>
            <a:r>
              <a:rPr lang="nl-NL" sz="2200" dirty="0" smtClean="0"/>
              <a:t>22 En </a:t>
            </a:r>
            <a:r>
              <a:rPr lang="nl-NL" sz="2200" dirty="0"/>
              <a:t>ik was aan de uitgeroepen vergaderingen van Judea, die in Christus zijn, van aanzien onbekend.</a:t>
            </a:r>
          </a:p>
          <a:p>
            <a:r>
              <a:rPr lang="nl-NL" sz="2200" dirty="0" smtClean="0"/>
              <a:t>23 Alleen </a:t>
            </a:r>
            <a:r>
              <a:rPr lang="nl-NL" sz="2200" dirty="0"/>
              <a:t>hoorden zij: hij, die ons eens vervolgde, brengt nu het goede bericht van het geloof, dat hij eens te gronde richtte.</a:t>
            </a:r>
          </a:p>
          <a:p>
            <a:r>
              <a:rPr lang="nl-NL" sz="2200" dirty="0" smtClean="0"/>
              <a:t>24 En </a:t>
            </a:r>
            <a:r>
              <a:rPr lang="nl-NL" sz="2200" dirty="0"/>
              <a:t>zij verheerlijkten God in mij.</a:t>
            </a:r>
          </a:p>
        </p:txBody>
      </p:sp>
    </p:spTree>
    <p:extLst>
      <p:ext uri="{BB962C8B-B14F-4D97-AF65-F5344CB8AC3E}">
        <p14:creationId xmlns:p14="http://schemas.microsoft.com/office/powerpoint/2010/main" val="3920156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p:cNvSpPr/>
          <p:nvPr/>
        </p:nvSpPr>
        <p:spPr>
          <a:xfrm>
            <a:off x="605481" y="884693"/>
            <a:ext cx="11071653" cy="4154984"/>
          </a:xfrm>
          <a:prstGeom prst="rect">
            <a:avLst/>
          </a:prstGeom>
        </p:spPr>
        <p:txBody>
          <a:bodyPr wrap="square">
            <a:spAutoFit/>
          </a:bodyPr>
          <a:lstStyle/>
          <a:p>
            <a:r>
              <a:rPr lang="nl-NL" sz="2200" dirty="0" err="1"/>
              <a:t>Galatia</a:t>
            </a:r>
            <a:r>
              <a:rPr lang="nl-NL" sz="2200" dirty="0"/>
              <a:t> of </a:t>
            </a:r>
            <a:r>
              <a:rPr lang="nl-NL" sz="2200" dirty="0" err="1"/>
              <a:t>Galatië</a:t>
            </a:r>
            <a:r>
              <a:rPr lang="nl-NL" sz="2200" dirty="0"/>
              <a:t> was in de oudheid een streek in Centraal-Anatolië.</a:t>
            </a:r>
          </a:p>
          <a:p>
            <a:endParaRPr lang="nl-NL" sz="2200" dirty="0"/>
          </a:p>
          <a:p>
            <a:r>
              <a:rPr lang="nl-NL" sz="2200" dirty="0" err="1"/>
              <a:t>Galatia</a:t>
            </a:r>
            <a:r>
              <a:rPr lang="nl-NL" sz="2200" dirty="0"/>
              <a:t> werd bewoond door de Galaten. Dit volk stamt af van de Kelten </a:t>
            </a:r>
            <a:endParaRPr lang="nl-NL" sz="2200" dirty="0" smtClean="0"/>
          </a:p>
          <a:p>
            <a:r>
              <a:rPr lang="nl-NL" sz="2200" dirty="0" smtClean="0"/>
              <a:t>(…)  </a:t>
            </a:r>
            <a:r>
              <a:rPr lang="nl-NL" sz="2200" dirty="0"/>
              <a:t>De Galaten vestigden zich onder meer in het oostelijke </a:t>
            </a:r>
            <a:r>
              <a:rPr lang="nl-NL" sz="2200" dirty="0" smtClean="0"/>
              <a:t>gedeelte </a:t>
            </a:r>
          </a:p>
          <a:p>
            <a:r>
              <a:rPr lang="nl-NL" sz="2200" dirty="0" smtClean="0"/>
              <a:t>van </a:t>
            </a:r>
            <a:r>
              <a:rPr lang="nl-NL" sz="2200" dirty="0" err="1"/>
              <a:t>Phrygia</a:t>
            </a:r>
            <a:r>
              <a:rPr lang="nl-NL" sz="2200" dirty="0"/>
              <a:t>.</a:t>
            </a:r>
          </a:p>
          <a:p>
            <a:endParaRPr lang="nl-NL" sz="2200" dirty="0"/>
          </a:p>
          <a:p>
            <a:r>
              <a:rPr lang="nl-NL" sz="2200" dirty="0"/>
              <a:t>In 25 v.Chr. werd </a:t>
            </a:r>
            <a:r>
              <a:rPr lang="nl-NL" sz="2200" dirty="0" err="1"/>
              <a:t>Galatië</a:t>
            </a:r>
            <a:r>
              <a:rPr lang="nl-NL" sz="2200" dirty="0"/>
              <a:t>, het gebied van de Galaten in Klein-Azië, ingelijfd bij het Imperium </a:t>
            </a:r>
            <a:r>
              <a:rPr lang="nl-NL" sz="2200" dirty="0" err="1"/>
              <a:t>Romanum</a:t>
            </a:r>
            <a:r>
              <a:rPr lang="nl-NL" sz="2200" dirty="0"/>
              <a:t>, als onderdeel van de aan Augustus toegekende </a:t>
            </a:r>
            <a:r>
              <a:rPr lang="nl-NL" sz="2200" dirty="0" err="1"/>
              <a:t>provincia</a:t>
            </a:r>
            <a:r>
              <a:rPr lang="nl-NL" sz="2200" dirty="0"/>
              <a:t> </a:t>
            </a:r>
            <a:r>
              <a:rPr lang="nl-NL" sz="2200" err="1" smtClean="0"/>
              <a:t>Galatia</a:t>
            </a:r>
            <a:r>
              <a:rPr lang="nl-NL" sz="2200"/>
              <a:t> </a:t>
            </a:r>
            <a:r>
              <a:rPr lang="nl-NL" sz="2200" smtClean="0"/>
              <a:t>(…</a:t>
            </a:r>
            <a:endParaRPr lang="nl-NL" sz="2200" dirty="0"/>
          </a:p>
          <a:p>
            <a:endParaRPr lang="nl-NL" sz="2200" dirty="0"/>
          </a:p>
          <a:p>
            <a:r>
              <a:rPr lang="nl-NL" sz="2200" dirty="0"/>
              <a:t>De apostel Paulus kwam volgens het Nieuwe Testament in de eerste eeuw na Christus naar </a:t>
            </a:r>
            <a:r>
              <a:rPr lang="nl-NL" sz="2200" dirty="0" err="1"/>
              <a:t>Galatia</a:t>
            </a:r>
            <a:r>
              <a:rPr lang="nl-NL" sz="2200" dirty="0"/>
              <a:t> om daar te vertellen over het leven van Christus. In zowel Handelingen, Timotheüs 2 en de Galaten wordt hiernaar verwezen.</a:t>
            </a:r>
          </a:p>
        </p:txBody>
      </p:sp>
      <p:pic>
        <p:nvPicPr>
          <p:cNvPr id="4" name="Afbeelding 3"/>
          <p:cNvPicPr>
            <a:picLocks noChangeAspect="1"/>
          </p:cNvPicPr>
          <p:nvPr/>
        </p:nvPicPr>
        <p:blipFill>
          <a:blip r:embed="rId2"/>
          <a:stretch>
            <a:fillRect/>
          </a:stretch>
        </p:blipFill>
        <p:spPr>
          <a:xfrm>
            <a:off x="9181069" y="312848"/>
            <a:ext cx="2001795" cy="2308290"/>
          </a:xfrm>
          <a:prstGeom prst="rect">
            <a:avLst/>
          </a:prstGeom>
        </p:spPr>
      </p:pic>
    </p:spTree>
    <p:extLst>
      <p:ext uri="{BB962C8B-B14F-4D97-AF65-F5344CB8AC3E}">
        <p14:creationId xmlns:p14="http://schemas.microsoft.com/office/powerpoint/2010/main" val="1557713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a:stretch>
            <a:fillRect/>
          </a:stretch>
        </p:blipFill>
        <p:spPr>
          <a:xfrm>
            <a:off x="1915299" y="478248"/>
            <a:ext cx="8066686" cy="5749557"/>
          </a:xfrm>
          <a:prstGeom prst="rect">
            <a:avLst/>
          </a:prstGeom>
        </p:spPr>
      </p:pic>
    </p:spTree>
    <p:extLst>
      <p:ext uri="{BB962C8B-B14F-4D97-AF65-F5344CB8AC3E}">
        <p14:creationId xmlns:p14="http://schemas.microsoft.com/office/powerpoint/2010/main" val="3587309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in 1"/>
          <p:cNvSpPr/>
          <p:nvPr/>
        </p:nvSpPr>
        <p:spPr>
          <a:xfrm>
            <a:off x="-351098" y="3585556"/>
            <a:ext cx="4814543" cy="35226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p:cNvSpPr txBox="1"/>
          <p:nvPr/>
        </p:nvSpPr>
        <p:spPr>
          <a:xfrm>
            <a:off x="3877580" y="3484687"/>
            <a:ext cx="4843741" cy="553998"/>
          </a:xfrm>
          <a:prstGeom prst="rect">
            <a:avLst/>
          </a:prstGeom>
          <a:noFill/>
        </p:spPr>
        <p:txBody>
          <a:bodyPr wrap="square" rtlCol="0">
            <a:spAutoFit/>
          </a:bodyPr>
          <a:lstStyle/>
          <a:p>
            <a:r>
              <a:rPr lang="nl-NL" sz="3000" b="1" dirty="0" smtClean="0"/>
              <a:t>&lt;-------------------------------&gt;</a:t>
            </a:r>
            <a:endParaRPr lang="nl-NL" sz="3000" b="1" dirty="0"/>
          </a:p>
        </p:txBody>
      </p:sp>
      <p:sp>
        <p:nvSpPr>
          <p:cNvPr id="7" name="Min 6"/>
          <p:cNvSpPr/>
          <p:nvPr/>
        </p:nvSpPr>
        <p:spPr>
          <a:xfrm>
            <a:off x="7566092" y="3585556"/>
            <a:ext cx="4846702" cy="365899"/>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Tekstvak 12"/>
          <p:cNvSpPr txBox="1"/>
          <p:nvPr/>
        </p:nvSpPr>
        <p:spPr>
          <a:xfrm>
            <a:off x="629348" y="4223351"/>
            <a:ext cx="2669905" cy="2308324"/>
          </a:xfrm>
          <a:prstGeom prst="rect">
            <a:avLst/>
          </a:prstGeom>
          <a:noFill/>
          <a:ln w="3175">
            <a:solidFill>
              <a:schemeClr val="tx1"/>
            </a:solidFill>
          </a:ln>
        </p:spPr>
        <p:txBody>
          <a:bodyPr wrap="square" rtlCol="0">
            <a:spAutoFit/>
          </a:bodyPr>
          <a:lstStyle/>
          <a:p>
            <a:r>
              <a:rPr lang="nl-NL" sz="2400" dirty="0">
                <a:solidFill>
                  <a:srgbClr val="FF0000"/>
                </a:solidFill>
                <a:latin typeface="Verdana" pitchFamily="34" charset="0"/>
                <a:ea typeface="Verdana" pitchFamily="34" charset="0"/>
                <a:cs typeface="Verdana" pitchFamily="34" charset="0"/>
              </a:rPr>
              <a:t>prediking van de komst van het Koninkrijk:</a:t>
            </a:r>
          </a:p>
          <a:p>
            <a:endParaRPr lang="nl-NL" sz="2400" dirty="0">
              <a:solidFill>
                <a:srgbClr val="FF0000"/>
              </a:solidFill>
              <a:latin typeface="Verdana" pitchFamily="34" charset="0"/>
              <a:ea typeface="Verdana" pitchFamily="34" charset="0"/>
              <a:cs typeface="Verdana" pitchFamily="34" charset="0"/>
            </a:endParaRPr>
          </a:p>
          <a:p>
            <a:r>
              <a:rPr lang="nl-NL" sz="2400" dirty="0">
                <a:solidFill>
                  <a:srgbClr val="FF0000"/>
                </a:solidFill>
                <a:latin typeface="Verdana" pitchFamily="34" charset="0"/>
                <a:ea typeface="Verdana" pitchFamily="34" charset="0"/>
                <a:cs typeface="Verdana" pitchFamily="34" charset="0"/>
              </a:rPr>
              <a:t>Jezus en de </a:t>
            </a:r>
            <a:r>
              <a:rPr lang="nl-NL" sz="2400" dirty="0" smtClean="0">
                <a:solidFill>
                  <a:srgbClr val="FF0000"/>
                </a:solidFill>
                <a:latin typeface="Verdana" pitchFamily="34" charset="0"/>
                <a:ea typeface="Verdana" pitchFamily="34" charset="0"/>
                <a:cs typeface="Verdana" pitchFamily="34" charset="0"/>
              </a:rPr>
              <a:t>twaalf</a:t>
            </a:r>
            <a:endParaRPr lang="nl-NL" sz="2400" dirty="0">
              <a:solidFill>
                <a:srgbClr val="FF0000"/>
              </a:solidFill>
              <a:latin typeface="Verdana" pitchFamily="34" charset="0"/>
              <a:ea typeface="Verdana" pitchFamily="34" charset="0"/>
              <a:cs typeface="Verdana" pitchFamily="34" charset="0"/>
            </a:endParaRPr>
          </a:p>
        </p:txBody>
      </p:sp>
      <p:sp>
        <p:nvSpPr>
          <p:cNvPr id="14" name="Tekstvak 13"/>
          <p:cNvSpPr txBox="1"/>
          <p:nvPr/>
        </p:nvSpPr>
        <p:spPr>
          <a:xfrm>
            <a:off x="8544360" y="4223351"/>
            <a:ext cx="2890166" cy="2308324"/>
          </a:xfrm>
          <a:prstGeom prst="rect">
            <a:avLst/>
          </a:prstGeom>
          <a:noFill/>
          <a:ln w="3175">
            <a:solidFill>
              <a:schemeClr val="tx1"/>
            </a:solidFill>
          </a:ln>
        </p:spPr>
        <p:txBody>
          <a:bodyPr wrap="square" rtlCol="0">
            <a:spAutoFit/>
          </a:bodyPr>
          <a:lstStyle/>
          <a:p>
            <a:r>
              <a:rPr lang="nl-NL" sz="2400" dirty="0">
                <a:solidFill>
                  <a:srgbClr val="FF0000"/>
                </a:solidFill>
                <a:latin typeface="Verdana" pitchFamily="34" charset="0"/>
                <a:ea typeface="Verdana" pitchFamily="34" charset="0"/>
                <a:cs typeface="Verdana" pitchFamily="34" charset="0"/>
              </a:rPr>
              <a:t>het Koninkrijk openbaar:</a:t>
            </a:r>
          </a:p>
          <a:p>
            <a:endParaRPr lang="nl-NL" sz="2400" dirty="0">
              <a:solidFill>
                <a:srgbClr val="FF0000"/>
              </a:solidFill>
              <a:latin typeface="Verdana" pitchFamily="34" charset="0"/>
              <a:ea typeface="Verdana" pitchFamily="34" charset="0"/>
              <a:cs typeface="Verdana" pitchFamily="34" charset="0"/>
            </a:endParaRPr>
          </a:p>
          <a:p>
            <a:r>
              <a:rPr lang="nl-NL" sz="2400" dirty="0">
                <a:solidFill>
                  <a:srgbClr val="FF0000"/>
                </a:solidFill>
                <a:latin typeface="Verdana" pitchFamily="34" charset="0"/>
                <a:ea typeface="Verdana" pitchFamily="34" charset="0"/>
                <a:cs typeface="Verdana" pitchFamily="34" charset="0"/>
              </a:rPr>
              <a:t>Israël in de </a:t>
            </a:r>
            <a:br>
              <a:rPr lang="nl-NL" sz="2400" dirty="0">
                <a:solidFill>
                  <a:srgbClr val="FF0000"/>
                </a:solidFill>
                <a:latin typeface="Verdana" pitchFamily="34" charset="0"/>
                <a:ea typeface="Verdana" pitchFamily="34" charset="0"/>
                <a:cs typeface="Verdana" pitchFamily="34" charset="0"/>
              </a:rPr>
            </a:br>
            <a:r>
              <a:rPr lang="nl-NL" sz="2400" dirty="0">
                <a:solidFill>
                  <a:srgbClr val="FF0000"/>
                </a:solidFill>
                <a:latin typeface="Verdana" pitchFamily="34" charset="0"/>
                <a:ea typeface="Verdana" pitchFamily="34" charset="0"/>
                <a:cs typeface="Verdana" pitchFamily="34" charset="0"/>
              </a:rPr>
              <a:t>toekomende </a:t>
            </a:r>
            <a:r>
              <a:rPr lang="nl-NL" sz="2400" dirty="0" err="1" smtClean="0">
                <a:solidFill>
                  <a:srgbClr val="FF0000"/>
                </a:solidFill>
                <a:latin typeface="Verdana" pitchFamily="34" charset="0"/>
                <a:ea typeface="Verdana" pitchFamily="34" charset="0"/>
                <a:cs typeface="Verdana" pitchFamily="34" charset="0"/>
              </a:rPr>
              <a:t>aeon</a:t>
            </a:r>
            <a:endParaRPr lang="nl-NL" sz="2400" dirty="0">
              <a:solidFill>
                <a:srgbClr val="FF0000"/>
              </a:solidFill>
              <a:latin typeface="Verdana" pitchFamily="34" charset="0"/>
              <a:ea typeface="Verdana" pitchFamily="34" charset="0"/>
              <a:cs typeface="Verdana" pitchFamily="34" charset="0"/>
            </a:endParaRPr>
          </a:p>
        </p:txBody>
      </p:sp>
      <p:sp>
        <p:nvSpPr>
          <p:cNvPr id="15" name="Tekstvak 14"/>
          <p:cNvSpPr txBox="1"/>
          <p:nvPr/>
        </p:nvSpPr>
        <p:spPr>
          <a:xfrm>
            <a:off x="4289778" y="314588"/>
            <a:ext cx="3304784" cy="3170099"/>
          </a:xfrm>
          <a:prstGeom prst="rect">
            <a:avLst/>
          </a:prstGeom>
          <a:noFill/>
          <a:ln w="3175">
            <a:solidFill>
              <a:schemeClr val="tx1"/>
            </a:solidFill>
          </a:ln>
        </p:spPr>
        <p:txBody>
          <a:bodyPr wrap="square" rtlCol="0">
            <a:spAutoFit/>
          </a:bodyPr>
          <a:lstStyle/>
          <a:p>
            <a:r>
              <a:rPr lang="nl-NL" sz="2000" dirty="0">
                <a:solidFill>
                  <a:srgbClr val="002060"/>
                </a:solidFill>
                <a:latin typeface="Verdana" pitchFamily="34" charset="0"/>
                <a:ea typeface="Verdana" pitchFamily="34" charset="0"/>
                <a:cs typeface="Verdana" pitchFamily="34" charset="0"/>
              </a:rPr>
              <a:t>Paulus, apostel van de heidenen</a:t>
            </a:r>
          </a:p>
          <a:p>
            <a:endParaRPr lang="nl-NL" sz="2000" dirty="0">
              <a:solidFill>
                <a:srgbClr val="002060"/>
              </a:solidFill>
              <a:latin typeface="Verdana" pitchFamily="34" charset="0"/>
              <a:ea typeface="Verdana" pitchFamily="34" charset="0"/>
              <a:cs typeface="Verdana" pitchFamily="34" charset="0"/>
            </a:endParaRPr>
          </a:p>
          <a:p>
            <a:r>
              <a:rPr lang="nl-NL" sz="2000" dirty="0">
                <a:solidFill>
                  <a:srgbClr val="002060"/>
                </a:solidFill>
                <a:latin typeface="Verdana" pitchFamily="34" charset="0"/>
                <a:ea typeface="Verdana" pitchFamily="34" charset="0"/>
                <a:cs typeface="Verdana" pitchFamily="34" charset="0"/>
              </a:rPr>
              <a:t>het volk Israël: ongelovig</a:t>
            </a:r>
          </a:p>
          <a:p>
            <a:endParaRPr lang="nl-NL" sz="2000" dirty="0">
              <a:solidFill>
                <a:srgbClr val="002060"/>
              </a:solidFill>
              <a:latin typeface="Verdana" pitchFamily="34" charset="0"/>
              <a:ea typeface="Verdana" pitchFamily="34" charset="0"/>
              <a:cs typeface="Verdana" pitchFamily="34" charset="0"/>
            </a:endParaRPr>
          </a:p>
          <a:p>
            <a:r>
              <a:rPr lang="nl-NL" sz="2000" dirty="0">
                <a:solidFill>
                  <a:srgbClr val="002060"/>
                </a:solidFill>
                <a:latin typeface="Verdana" pitchFamily="34" charset="0"/>
                <a:ea typeface="Verdana" pitchFamily="34" charset="0"/>
                <a:cs typeface="Verdana" pitchFamily="34" charset="0"/>
              </a:rPr>
              <a:t>redding naar de natiën</a:t>
            </a:r>
          </a:p>
          <a:p>
            <a:endParaRPr lang="nl-NL" sz="2000" dirty="0">
              <a:solidFill>
                <a:srgbClr val="002060"/>
              </a:solidFill>
              <a:latin typeface="Verdana" pitchFamily="34" charset="0"/>
              <a:ea typeface="Verdana" pitchFamily="34" charset="0"/>
              <a:cs typeface="Verdana" pitchFamily="34" charset="0"/>
            </a:endParaRPr>
          </a:p>
          <a:p>
            <a:r>
              <a:rPr lang="nl-NL" sz="2000" dirty="0">
                <a:solidFill>
                  <a:srgbClr val="002060"/>
                </a:solidFill>
                <a:latin typeface="Verdana" pitchFamily="34" charset="0"/>
                <a:ea typeface="Verdana" pitchFamily="34" charset="0"/>
                <a:cs typeface="Verdana" pitchFamily="34" charset="0"/>
              </a:rPr>
              <a:t>de Gemeente, het lichaam van Christus</a:t>
            </a:r>
          </a:p>
        </p:txBody>
      </p:sp>
      <p:pic>
        <p:nvPicPr>
          <p:cNvPr id="3" name="Afbeelding 2"/>
          <p:cNvPicPr>
            <a:picLocks noChangeAspect="1"/>
          </p:cNvPicPr>
          <p:nvPr/>
        </p:nvPicPr>
        <p:blipFill>
          <a:blip r:embed="rId2"/>
          <a:stretch>
            <a:fillRect/>
          </a:stretch>
        </p:blipFill>
        <p:spPr>
          <a:xfrm>
            <a:off x="5011612" y="5267788"/>
            <a:ext cx="2344795" cy="1386998"/>
          </a:xfrm>
          <a:prstGeom prst="rect">
            <a:avLst/>
          </a:prstGeom>
        </p:spPr>
      </p:pic>
      <p:pic>
        <p:nvPicPr>
          <p:cNvPr id="4" name="Afbeelding 3"/>
          <p:cNvPicPr>
            <a:picLocks noChangeAspect="1"/>
          </p:cNvPicPr>
          <p:nvPr/>
        </p:nvPicPr>
        <p:blipFill>
          <a:blip r:embed="rId3"/>
          <a:stretch>
            <a:fillRect/>
          </a:stretch>
        </p:blipFill>
        <p:spPr>
          <a:xfrm>
            <a:off x="5011612" y="3994996"/>
            <a:ext cx="1525309" cy="1426207"/>
          </a:xfrm>
          <a:prstGeom prst="rect">
            <a:avLst/>
          </a:prstGeom>
        </p:spPr>
      </p:pic>
    </p:spTree>
    <p:extLst>
      <p:ext uri="{BB962C8B-B14F-4D97-AF65-F5344CB8AC3E}">
        <p14:creationId xmlns:p14="http://schemas.microsoft.com/office/powerpoint/2010/main" val="1920542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animBg="1"/>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in 1"/>
          <p:cNvSpPr/>
          <p:nvPr/>
        </p:nvSpPr>
        <p:spPr>
          <a:xfrm flipV="1">
            <a:off x="-1455275" y="4535686"/>
            <a:ext cx="15112314" cy="33725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4000" b="1" dirty="0"/>
          </a:p>
        </p:txBody>
      </p:sp>
      <p:pic>
        <p:nvPicPr>
          <p:cNvPr id="5" name="Afbeelding 4"/>
          <p:cNvPicPr>
            <a:picLocks noChangeAspect="1"/>
          </p:cNvPicPr>
          <p:nvPr/>
        </p:nvPicPr>
        <p:blipFill>
          <a:blip r:embed="rId2"/>
          <a:stretch>
            <a:fillRect/>
          </a:stretch>
        </p:blipFill>
        <p:spPr>
          <a:xfrm>
            <a:off x="3018460" y="3155982"/>
            <a:ext cx="1365583" cy="1365583"/>
          </a:xfrm>
          <a:prstGeom prst="rect">
            <a:avLst/>
          </a:prstGeom>
        </p:spPr>
      </p:pic>
      <p:pic>
        <p:nvPicPr>
          <p:cNvPr id="6" name="Afbeelding 5"/>
          <p:cNvPicPr>
            <a:picLocks noChangeAspect="1"/>
          </p:cNvPicPr>
          <p:nvPr/>
        </p:nvPicPr>
        <p:blipFill>
          <a:blip r:embed="rId2"/>
          <a:stretch>
            <a:fillRect/>
          </a:stretch>
        </p:blipFill>
        <p:spPr>
          <a:xfrm>
            <a:off x="1236547" y="3150199"/>
            <a:ext cx="1371366" cy="1371366"/>
          </a:xfrm>
          <a:prstGeom prst="rect">
            <a:avLst/>
          </a:prstGeom>
        </p:spPr>
      </p:pic>
      <p:pic>
        <p:nvPicPr>
          <p:cNvPr id="7" name="Afbeelding 6"/>
          <p:cNvPicPr>
            <a:picLocks noChangeAspect="1"/>
          </p:cNvPicPr>
          <p:nvPr/>
        </p:nvPicPr>
        <p:blipFill>
          <a:blip r:embed="rId2"/>
          <a:stretch>
            <a:fillRect/>
          </a:stretch>
        </p:blipFill>
        <p:spPr>
          <a:xfrm>
            <a:off x="5310516" y="3198846"/>
            <a:ext cx="1327231" cy="1327231"/>
          </a:xfrm>
          <a:prstGeom prst="rect">
            <a:avLst/>
          </a:prstGeom>
        </p:spPr>
      </p:pic>
      <p:pic>
        <p:nvPicPr>
          <p:cNvPr id="8" name="Afbeelding 7"/>
          <p:cNvPicPr>
            <a:picLocks noChangeAspect="1"/>
          </p:cNvPicPr>
          <p:nvPr/>
        </p:nvPicPr>
        <p:blipFill>
          <a:blip r:embed="rId2"/>
          <a:stretch>
            <a:fillRect/>
          </a:stretch>
        </p:blipFill>
        <p:spPr>
          <a:xfrm>
            <a:off x="7600189" y="3152356"/>
            <a:ext cx="1369209" cy="1369209"/>
          </a:xfrm>
          <a:prstGeom prst="rect">
            <a:avLst/>
          </a:prstGeom>
        </p:spPr>
      </p:pic>
      <p:pic>
        <p:nvPicPr>
          <p:cNvPr id="9" name="Afbeelding 8"/>
          <p:cNvPicPr>
            <a:picLocks noChangeAspect="1"/>
          </p:cNvPicPr>
          <p:nvPr/>
        </p:nvPicPr>
        <p:blipFill>
          <a:blip r:embed="rId2"/>
          <a:stretch>
            <a:fillRect/>
          </a:stretch>
        </p:blipFill>
        <p:spPr>
          <a:xfrm>
            <a:off x="9376319" y="3160266"/>
            <a:ext cx="1375420" cy="1375420"/>
          </a:xfrm>
          <a:prstGeom prst="rect">
            <a:avLst/>
          </a:prstGeom>
        </p:spPr>
      </p:pic>
      <p:sp>
        <p:nvSpPr>
          <p:cNvPr id="10" name="Tekstvak 9"/>
          <p:cNvSpPr txBox="1"/>
          <p:nvPr/>
        </p:nvSpPr>
        <p:spPr>
          <a:xfrm>
            <a:off x="1696828" y="1169102"/>
            <a:ext cx="2579188" cy="1692771"/>
          </a:xfrm>
          <a:prstGeom prst="rect">
            <a:avLst/>
          </a:prstGeom>
          <a:noFill/>
          <a:ln w="12700">
            <a:solidFill>
              <a:schemeClr val="tx1"/>
            </a:solidFill>
          </a:ln>
        </p:spPr>
        <p:txBody>
          <a:bodyPr wrap="square" rtlCol="0">
            <a:spAutoFit/>
          </a:bodyPr>
          <a:lstStyle/>
          <a:p>
            <a:r>
              <a:rPr lang="nl-NL" sz="2600" dirty="0">
                <a:solidFill>
                  <a:srgbClr val="002060"/>
                </a:solidFill>
                <a:latin typeface="Verdana" pitchFamily="34" charset="0"/>
                <a:ea typeface="Verdana" pitchFamily="34" charset="0"/>
                <a:cs typeface="Verdana" pitchFamily="34" charset="0"/>
              </a:rPr>
              <a:t>de aeonen die voor ons geweest zijn</a:t>
            </a:r>
          </a:p>
          <a:p>
            <a:r>
              <a:rPr lang="nl-NL" sz="2600" dirty="0">
                <a:solidFill>
                  <a:srgbClr val="002060"/>
                </a:solidFill>
                <a:latin typeface="Verdana" pitchFamily="34" charset="0"/>
                <a:ea typeface="Verdana" pitchFamily="34" charset="0"/>
                <a:cs typeface="Verdana" pitchFamily="34" charset="0"/>
              </a:rPr>
              <a:t>(Pred.1:10)</a:t>
            </a:r>
          </a:p>
        </p:txBody>
      </p:sp>
      <p:sp>
        <p:nvSpPr>
          <p:cNvPr id="11" name="Tekstvak 10"/>
          <p:cNvSpPr txBox="1"/>
          <p:nvPr/>
        </p:nvSpPr>
        <p:spPr>
          <a:xfrm>
            <a:off x="5020763" y="348374"/>
            <a:ext cx="2160239" cy="2092881"/>
          </a:xfrm>
          <a:prstGeom prst="rect">
            <a:avLst/>
          </a:prstGeom>
          <a:noFill/>
          <a:ln w="12700">
            <a:solidFill>
              <a:schemeClr val="tx1"/>
            </a:solidFill>
          </a:ln>
        </p:spPr>
        <p:txBody>
          <a:bodyPr wrap="square" rtlCol="0">
            <a:spAutoFit/>
          </a:bodyPr>
          <a:lstStyle/>
          <a:p>
            <a:r>
              <a:rPr lang="nl-NL" sz="2600" dirty="0">
                <a:solidFill>
                  <a:srgbClr val="002060"/>
                </a:solidFill>
                <a:latin typeface="Verdana" pitchFamily="34" charset="0"/>
                <a:ea typeface="Verdana" pitchFamily="34" charset="0"/>
                <a:cs typeface="Verdana" pitchFamily="34" charset="0"/>
              </a:rPr>
              <a:t>de </a:t>
            </a:r>
            <a:r>
              <a:rPr lang="nl-NL" sz="2600" dirty="0" err="1">
                <a:solidFill>
                  <a:srgbClr val="002060"/>
                </a:solidFill>
                <a:latin typeface="Verdana" pitchFamily="34" charset="0"/>
                <a:ea typeface="Verdana" pitchFamily="34" charset="0"/>
                <a:cs typeface="Verdana" pitchFamily="34" charset="0"/>
              </a:rPr>
              <a:t>tegen-woordige</a:t>
            </a:r>
            <a:r>
              <a:rPr lang="nl-NL" sz="2600" dirty="0">
                <a:solidFill>
                  <a:srgbClr val="002060"/>
                </a:solidFill>
                <a:latin typeface="Verdana" pitchFamily="34" charset="0"/>
                <a:ea typeface="Verdana" pitchFamily="34" charset="0"/>
                <a:cs typeface="Verdana" pitchFamily="34" charset="0"/>
              </a:rPr>
              <a:t> boze </a:t>
            </a:r>
            <a:r>
              <a:rPr lang="nl-NL" sz="2600" dirty="0" err="1">
                <a:solidFill>
                  <a:srgbClr val="002060"/>
                </a:solidFill>
                <a:latin typeface="Verdana" pitchFamily="34" charset="0"/>
                <a:ea typeface="Verdana" pitchFamily="34" charset="0"/>
                <a:cs typeface="Verdana" pitchFamily="34" charset="0"/>
              </a:rPr>
              <a:t>aeon</a:t>
            </a:r>
            <a:endParaRPr lang="nl-NL" sz="2600" dirty="0">
              <a:solidFill>
                <a:srgbClr val="002060"/>
              </a:solidFill>
              <a:latin typeface="Verdana" pitchFamily="34" charset="0"/>
              <a:ea typeface="Verdana" pitchFamily="34" charset="0"/>
              <a:cs typeface="Verdana" pitchFamily="34" charset="0"/>
            </a:endParaRPr>
          </a:p>
          <a:p>
            <a:r>
              <a:rPr lang="nl-NL" sz="2600" dirty="0">
                <a:solidFill>
                  <a:srgbClr val="002060"/>
                </a:solidFill>
                <a:latin typeface="Verdana" pitchFamily="34" charset="0"/>
                <a:ea typeface="Verdana" pitchFamily="34" charset="0"/>
                <a:cs typeface="Verdana" pitchFamily="34" charset="0"/>
              </a:rPr>
              <a:t>(Gal.1:4)</a:t>
            </a:r>
          </a:p>
          <a:p>
            <a:endParaRPr lang="nl-NL" sz="2600" dirty="0">
              <a:solidFill>
                <a:srgbClr val="002060"/>
              </a:solidFill>
              <a:latin typeface="Verdana" pitchFamily="34" charset="0"/>
              <a:ea typeface="Verdana" pitchFamily="34" charset="0"/>
              <a:cs typeface="Verdana" pitchFamily="34" charset="0"/>
            </a:endParaRPr>
          </a:p>
        </p:txBody>
      </p:sp>
      <p:sp>
        <p:nvSpPr>
          <p:cNvPr id="12" name="Tekstvak 11"/>
          <p:cNvSpPr txBox="1"/>
          <p:nvPr/>
        </p:nvSpPr>
        <p:spPr>
          <a:xfrm>
            <a:off x="8223075" y="1169102"/>
            <a:ext cx="2489986" cy="1692771"/>
          </a:xfrm>
          <a:prstGeom prst="rect">
            <a:avLst/>
          </a:prstGeom>
          <a:noFill/>
          <a:ln w="12700">
            <a:solidFill>
              <a:schemeClr val="tx1"/>
            </a:solidFill>
          </a:ln>
        </p:spPr>
        <p:txBody>
          <a:bodyPr wrap="square" rtlCol="0">
            <a:spAutoFit/>
          </a:bodyPr>
          <a:lstStyle/>
          <a:p>
            <a:r>
              <a:rPr lang="nl-NL" sz="2600" dirty="0">
                <a:solidFill>
                  <a:srgbClr val="002060"/>
                </a:solidFill>
                <a:latin typeface="Verdana" pitchFamily="34" charset="0"/>
                <a:ea typeface="Verdana" pitchFamily="34" charset="0"/>
                <a:cs typeface="Verdana" pitchFamily="34" charset="0"/>
              </a:rPr>
              <a:t>de toekomende aeonen</a:t>
            </a:r>
          </a:p>
          <a:p>
            <a:r>
              <a:rPr lang="nl-NL" sz="2600" dirty="0">
                <a:solidFill>
                  <a:srgbClr val="002060"/>
                </a:solidFill>
                <a:latin typeface="Verdana" pitchFamily="34" charset="0"/>
                <a:ea typeface="Verdana" pitchFamily="34" charset="0"/>
                <a:cs typeface="Verdana" pitchFamily="34" charset="0"/>
              </a:rPr>
              <a:t>(Ef.2:7)</a:t>
            </a:r>
          </a:p>
        </p:txBody>
      </p:sp>
      <p:pic>
        <p:nvPicPr>
          <p:cNvPr id="13" name="Afbeelding 12"/>
          <p:cNvPicPr>
            <a:picLocks noChangeAspect="1"/>
          </p:cNvPicPr>
          <p:nvPr/>
        </p:nvPicPr>
        <p:blipFill>
          <a:blip r:embed="rId3"/>
          <a:stretch>
            <a:fillRect/>
          </a:stretch>
        </p:blipFill>
        <p:spPr>
          <a:xfrm>
            <a:off x="5640757" y="2113692"/>
            <a:ext cx="666750" cy="942975"/>
          </a:xfrm>
          <a:prstGeom prst="rect">
            <a:avLst/>
          </a:prstGeom>
        </p:spPr>
      </p:pic>
      <p:sp>
        <p:nvSpPr>
          <p:cNvPr id="14" name="Tekstvak 13"/>
          <p:cNvSpPr txBox="1"/>
          <p:nvPr/>
        </p:nvSpPr>
        <p:spPr>
          <a:xfrm>
            <a:off x="1678053" y="5541560"/>
            <a:ext cx="3342710" cy="1107996"/>
          </a:xfrm>
          <a:prstGeom prst="rect">
            <a:avLst/>
          </a:prstGeom>
          <a:noFill/>
          <a:ln w="12700">
            <a:solidFill>
              <a:schemeClr val="tx1"/>
            </a:solidFill>
          </a:ln>
        </p:spPr>
        <p:txBody>
          <a:bodyPr wrap="none" rtlCol="0">
            <a:spAutoFit/>
          </a:bodyPr>
          <a:lstStyle/>
          <a:p>
            <a:r>
              <a:rPr lang="nl-NL" sz="2200" dirty="0">
                <a:solidFill>
                  <a:srgbClr val="002060"/>
                </a:solidFill>
                <a:latin typeface="Verdana" pitchFamily="34" charset="0"/>
                <a:ea typeface="Verdana" pitchFamily="34" charset="0"/>
                <a:cs typeface="Verdana" pitchFamily="34" charset="0"/>
              </a:rPr>
              <a:t>vóór de aeonen/</a:t>
            </a:r>
          </a:p>
          <a:p>
            <a:r>
              <a:rPr lang="nl-NL" sz="2200" dirty="0">
                <a:solidFill>
                  <a:srgbClr val="002060"/>
                </a:solidFill>
                <a:latin typeface="Verdana" pitchFamily="34" charset="0"/>
                <a:ea typeface="Verdana" pitchFamily="34" charset="0"/>
                <a:cs typeface="Verdana" pitchFamily="34" charset="0"/>
              </a:rPr>
              <a:t>voor </a:t>
            </a:r>
            <a:r>
              <a:rPr lang="nl-NL" sz="2200" dirty="0" err="1">
                <a:solidFill>
                  <a:srgbClr val="002060"/>
                </a:solidFill>
                <a:latin typeface="Verdana" pitchFamily="34" charset="0"/>
                <a:ea typeface="Verdana" pitchFamily="34" charset="0"/>
                <a:cs typeface="Verdana" pitchFamily="34" charset="0"/>
              </a:rPr>
              <a:t>aeonische</a:t>
            </a:r>
            <a:r>
              <a:rPr lang="nl-NL" sz="2200" dirty="0">
                <a:solidFill>
                  <a:srgbClr val="002060"/>
                </a:solidFill>
                <a:latin typeface="Verdana" pitchFamily="34" charset="0"/>
                <a:ea typeface="Verdana" pitchFamily="34" charset="0"/>
                <a:cs typeface="Verdana" pitchFamily="34" charset="0"/>
              </a:rPr>
              <a:t> tijden</a:t>
            </a:r>
          </a:p>
          <a:p>
            <a:r>
              <a:rPr lang="nl-NL" sz="2200" dirty="0">
                <a:solidFill>
                  <a:srgbClr val="002060"/>
                </a:solidFill>
                <a:latin typeface="Verdana" pitchFamily="34" charset="0"/>
                <a:ea typeface="Verdana" pitchFamily="34" charset="0"/>
                <a:cs typeface="Verdana" pitchFamily="34" charset="0"/>
              </a:rPr>
              <a:t>(1 Kor.2:7, 2 Tim.1:9)</a:t>
            </a:r>
          </a:p>
        </p:txBody>
      </p:sp>
      <p:cxnSp>
        <p:nvCxnSpPr>
          <p:cNvPr id="16" name="Rechte verbindingslijn met pijl 15"/>
          <p:cNvCxnSpPr/>
          <p:nvPr/>
        </p:nvCxnSpPr>
        <p:spPr>
          <a:xfrm flipH="1" flipV="1">
            <a:off x="644226" y="5073059"/>
            <a:ext cx="688117" cy="95479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3" name="Tekstvak 22"/>
          <p:cNvSpPr txBox="1"/>
          <p:nvPr/>
        </p:nvSpPr>
        <p:spPr>
          <a:xfrm>
            <a:off x="7527780" y="5710836"/>
            <a:ext cx="3223959" cy="769441"/>
          </a:xfrm>
          <a:prstGeom prst="rect">
            <a:avLst/>
          </a:prstGeom>
          <a:noFill/>
          <a:ln w="12700">
            <a:solidFill>
              <a:schemeClr val="tx1"/>
            </a:solidFill>
          </a:ln>
        </p:spPr>
        <p:txBody>
          <a:bodyPr wrap="none" rtlCol="0">
            <a:spAutoFit/>
          </a:bodyPr>
          <a:lstStyle/>
          <a:p>
            <a:r>
              <a:rPr lang="nl-NL" sz="2200" dirty="0">
                <a:solidFill>
                  <a:srgbClr val="002060"/>
                </a:solidFill>
                <a:latin typeface="Verdana" pitchFamily="34" charset="0"/>
                <a:ea typeface="Verdana" pitchFamily="34" charset="0"/>
                <a:cs typeface="Verdana" pitchFamily="34" charset="0"/>
              </a:rPr>
              <a:t>de voleinding van de </a:t>
            </a:r>
          </a:p>
          <a:p>
            <a:r>
              <a:rPr lang="nl-NL" sz="2200" dirty="0">
                <a:solidFill>
                  <a:srgbClr val="002060"/>
                </a:solidFill>
                <a:latin typeface="Verdana" pitchFamily="34" charset="0"/>
                <a:ea typeface="Verdana" pitchFamily="34" charset="0"/>
                <a:cs typeface="Verdana" pitchFamily="34" charset="0"/>
              </a:rPr>
              <a:t>aeonen (Hebr.9:26)</a:t>
            </a:r>
          </a:p>
        </p:txBody>
      </p:sp>
      <p:cxnSp>
        <p:nvCxnSpPr>
          <p:cNvPr id="25" name="Rechte verbindingslijn met pijl 24"/>
          <p:cNvCxnSpPr/>
          <p:nvPr/>
        </p:nvCxnSpPr>
        <p:spPr>
          <a:xfrm flipV="1">
            <a:off x="11005617" y="5148688"/>
            <a:ext cx="758015" cy="84393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061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19463</TotalTime>
  <Words>830</Words>
  <Application>Microsoft Office PowerPoint</Application>
  <PresentationFormat>Breedbeeld</PresentationFormat>
  <Paragraphs>71</Paragraphs>
  <Slides>9</Slides>
  <Notes>1</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9</vt:i4>
      </vt:variant>
    </vt:vector>
  </HeadingPairs>
  <TitlesOfParts>
    <vt:vector size="15" baseType="lpstr">
      <vt:lpstr>Arial</vt:lpstr>
      <vt:lpstr>Calibri</vt:lpstr>
      <vt:lpstr>Calibri Light</vt:lpstr>
      <vt:lpstr>Verdana</vt:lpstr>
      <vt:lpstr>Kantoorthema</vt:lpstr>
      <vt:lpstr>1_Kantoorthema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 Oudijn</dc:creator>
  <cp:lastModifiedBy>Oudijn</cp:lastModifiedBy>
  <cp:revision>747</cp:revision>
  <dcterms:created xsi:type="dcterms:W3CDTF">2017-10-24T20:34:00Z</dcterms:created>
  <dcterms:modified xsi:type="dcterms:W3CDTF">2019-06-02T11:16:51Z</dcterms:modified>
</cp:coreProperties>
</file>