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9"/>
  </p:notesMasterIdLst>
  <p:sldIdLst>
    <p:sldId id="582" r:id="rId3"/>
    <p:sldId id="623" r:id="rId4"/>
    <p:sldId id="624" r:id="rId5"/>
    <p:sldId id="625" r:id="rId6"/>
    <p:sldId id="627" r:id="rId7"/>
    <p:sldId id="622" r:id="rId8"/>
    <p:sldId id="628" r:id="rId9"/>
    <p:sldId id="667" r:id="rId10"/>
    <p:sldId id="621" r:id="rId11"/>
    <p:sldId id="629" r:id="rId12"/>
    <p:sldId id="630" r:id="rId13"/>
    <p:sldId id="631" r:id="rId14"/>
    <p:sldId id="633" r:id="rId15"/>
    <p:sldId id="639" r:id="rId16"/>
    <p:sldId id="638" r:id="rId17"/>
    <p:sldId id="632" r:id="rId18"/>
    <p:sldId id="634" r:id="rId19"/>
    <p:sldId id="635" r:id="rId20"/>
    <p:sldId id="636" r:id="rId21"/>
    <p:sldId id="640" r:id="rId22"/>
    <p:sldId id="641" r:id="rId23"/>
    <p:sldId id="642" r:id="rId24"/>
    <p:sldId id="643" r:id="rId25"/>
    <p:sldId id="645" r:id="rId26"/>
    <p:sldId id="644" r:id="rId27"/>
    <p:sldId id="646" r:id="rId28"/>
    <p:sldId id="648" r:id="rId29"/>
    <p:sldId id="652" r:id="rId30"/>
    <p:sldId id="650" r:id="rId31"/>
    <p:sldId id="651" r:id="rId32"/>
    <p:sldId id="668" r:id="rId33"/>
    <p:sldId id="669" r:id="rId34"/>
    <p:sldId id="647" r:id="rId35"/>
    <p:sldId id="653" r:id="rId36"/>
    <p:sldId id="654" r:id="rId37"/>
    <p:sldId id="656" r:id="rId38"/>
    <p:sldId id="657" r:id="rId39"/>
    <p:sldId id="658" r:id="rId40"/>
    <p:sldId id="659" r:id="rId41"/>
    <p:sldId id="660" r:id="rId42"/>
    <p:sldId id="662" r:id="rId43"/>
    <p:sldId id="663" r:id="rId44"/>
    <p:sldId id="670" r:id="rId45"/>
    <p:sldId id="664" r:id="rId46"/>
    <p:sldId id="666" r:id="rId47"/>
    <p:sldId id="665" r:id="rId4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66FFFF"/>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809" autoAdjust="0"/>
    <p:restoredTop sz="84302" autoAdjust="0"/>
  </p:normalViewPr>
  <p:slideViewPr>
    <p:cSldViewPr snapToGrid="0">
      <p:cViewPr varScale="1">
        <p:scale>
          <a:sx n="78" d="100"/>
          <a:sy n="78" d="100"/>
        </p:scale>
        <p:origin x="1014" y="78"/>
      </p:cViewPr>
      <p:guideLst>
        <p:guide orient="horz" pos="2160"/>
        <p:guide pos="3840"/>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A6EF-CB02-48DE-9D12-0F764397CD53}" type="datetimeFigureOut">
              <a:rPr lang="nl-NL" smtClean="0"/>
              <a:t>19-1-2020</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BCC728-698F-42B6-9C18-F019068154F8}" type="slidenum">
              <a:rPr lang="nl-NL" smtClean="0"/>
              <a:t>‹nr.›</a:t>
            </a:fld>
            <a:endParaRPr lang="nl-NL" dirty="0"/>
          </a:p>
        </p:txBody>
      </p:sp>
    </p:spTree>
    <p:extLst>
      <p:ext uri="{BB962C8B-B14F-4D97-AF65-F5344CB8AC3E}">
        <p14:creationId xmlns:p14="http://schemas.microsoft.com/office/powerpoint/2010/main" val="61312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3F67A1D-98E9-4560-A03A-F71F64D98B1B}" type="slidenum">
              <a:rPr lang="nl-NL" smtClean="0">
                <a:solidFill>
                  <a:prstClr val="black"/>
                </a:solidFill>
              </a:rPr>
              <a:pPr/>
              <a:t>1</a:t>
            </a:fld>
            <a:endParaRPr lang="nl-NL" dirty="0">
              <a:solidFill>
                <a:prstClr val="black"/>
              </a:solidFill>
            </a:endParaRPr>
          </a:p>
        </p:txBody>
      </p:sp>
    </p:spTree>
    <p:extLst>
      <p:ext uri="{BB962C8B-B14F-4D97-AF65-F5344CB8AC3E}">
        <p14:creationId xmlns:p14="http://schemas.microsoft.com/office/powerpoint/2010/main" val="3667503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17</a:t>
            </a:fld>
            <a:endParaRPr lang="nl-NL" dirty="0"/>
          </a:p>
        </p:txBody>
      </p:sp>
    </p:spTree>
    <p:extLst>
      <p:ext uri="{BB962C8B-B14F-4D97-AF65-F5344CB8AC3E}">
        <p14:creationId xmlns:p14="http://schemas.microsoft.com/office/powerpoint/2010/main" val="87149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18</a:t>
            </a:fld>
            <a:endParaRPr lang="nl-NL" dirty="0"/>
          </a:p>
        </p:txBody>
      </p:sp>
    </p:spTree>
    <p:extLst>
      <p:ext uri="{BB962C8B-B14F-4D97-AF65-F5344CB8AC3E}">
        <p14:creationId xmlns:p14="http://schemas.microsoft.com/office/powerpoint/2010/main" val="3104927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19</a:t>
            </a:fld>
            <a:endParaRPr lang="nl-NL" dirty="0"/>
          </a:p>
        </p:txBody>
      </p:sp>
    </p:spTree>
    <p:extLst>
      <p:ext uri="{BB962C8B-B14F-4D97-AF65-F5344CB8AC3E}">
        <p14:creationId xmlns:p14="http://schemas.microsoft.com/office/powerpoint/2010/main" val="29163695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20</a:t>
            </a:fld>
            <a:endParaRPr lang="nl-NL" dirty="0"/>
          </a:p>
        </p:txBody>
      </p:sp>
    </p:spTree>
    <p:extLst>
      <p:ext uri="{BB962C8B-B14F-4D97-AF65-F5344CB8AC3E}">
        <p14:creationId xmlns:p14="http://schemas.microsoft.com/office/powerpoint/2010/main" val="2395151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21</a:t>
            </a:fld>
            <a:endParaRPr lang="nl-NL" dirty="0"/>
          </a:p>
        </p:txBody>
      </p:sp>
    </p:spTree>
    <p:extLst>
      <p:ext uri="{BB962C8B-B14F-4D97-AF65-F5344CB8AC3E}">
        <p14:creationId xmlns:p14="http://schemas.microsoft.com/office/powerpoint/2010/main" val="22159755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22</a:t>
            </a:fld>
            <a:endParaRPr lang="nl-NL" dirty="0"/>
          </a:p>
        </p:txBody>
      </p:sp>
    </p:spTree>
    <p:extLst>
      <p:ext uri="{BB962C8B-B14F-4D97-AF65-F5344CB8AC3E}">
        <p14:creationId xmlns:p14="http://schemas.microsoft.com/office/powerpoint/2010/main" val="2673253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23</a:t>
            </a:fld>
            <a:endParaRPr lang="nl-NL" dirty="0"/>
          </a:p>
        </p:txBody>
      </p:sp>
    </p:spTree>
    <p:extLst>
      <p:ext uri="{BB962C8B-B14F-4D97-AF65-F5344CB8AC3E}">
        <p14:creationId xmlns:p14="http://schemas.microsoft.com/office/powerpoint/2010/main" val="627865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25</a:t>
            </a:fld>
            <a:endParaRPr lang="nl-NL" dirty="0"/>
          </a:p>
        </p:txBody>
      </p:sp>
    </p:spTree>
    <p:extLst>
      <p:ext uri="{BB962C8B-B14F-4D97-AF65-F5344CB8AC3E}">
        <p14:creationId xmlns:p14="http://schemas.microsoft.com/office/powerpoint/2010/main" val="1761170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26</a:t>
            </a:fld>
            <a:endParaRPr lang="nl-NL" dirty="0"/>
          </a:p>
        </p:txBody>
      </p:sp>
    </p:spTree>
    <p:extLst>
      <p:ext uri="{BB962C8B-B14F-4D97-AF65-F5344CB8AC3E}">
        <p14:creationId xmlns:p14="http://schemas.microsoft.com/office/powerpoint/2010/main" val="33769784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28</a:t>
            </a:fld>
            <a:endParaRPr lang="nl-NL" dirty="0"/>
          </a:p>
        </p:txBody>
      </p:sp>
    </p:spTree>
    <p:extLst>
      <p:ext uri="{BB962C8B-B14F-4D97-AF65-F5344CB8AC3E}">
        <p14:creationId xmlns:p14="http://schemas.microsoft.com/office/powerpoint/2010/main" val="189172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6</a:t>
            </a:fld>
            <a:endParaRPr lang="nl-NL" dirty="0"/>
          </a:p>
        </p:txBody>
      </p:sp>
    </p:spTree>
    <p:extLst>
      <p:ext uri="{BB962C8B-B14F-4D97-AF65-F5344CB8AC3E}">
        <p14:creationId xmlns:p14="http://schemas.microsoft.com/office/powerpoint/2010/main" val="826061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31</a:t>
            </a:fld>
            <a:endParaRPr lang="nl-NL" dirty="0"/>
          </a:p>
        </p:txBody>
      </p:sp>
    </p:spTree>
    <p:extLst>
      <p:ext uri="{BB962C8B-B14F-4D97-AF65-F5344CB8AC3E}">
        <p14:creationId xmlns:p14="http://schemas.microsoft.com/office/powerpoint/2010/main" val="1206175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33</a:t>
            </a:fld>
            <a:endParaRPr lang="nl-NL" dirty="0"/>
          </a:p>
        </p:txBody>
      </p:sp>
    </p:spTree>
    <p:extLst>
      <p:ext uri="{BB962C8B-B14F-4D97-AF65-F5344CB8AC3E}">
        <p14:creationId xmlns:p14="http://schemas.microsoft.com/office/powerpoint/2010/main" val="24741570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34</a:t>
            </a:fld>
            <a:endParaRPr lang="nl-NL" dirty="0"/>
          </a:p>
        </p:txBody>
      </p:sp>
    </p:spTree>
    <p:extLst>
      <p:ext uri="{BB962C8B-B14F-4D97-AF65-F5344CB8AC3E}">
        <p14:creationId xmlns:p14="http://schemas.microsoft.com/office/powerpoint/2010/main" val="3955761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35</a:t>
            </a:fld>
            <a:endParaRPr lang="nl-NL" dirty="0"/>
          </a:p>
        </p:txBody>
      </p:sp>
    </p:spTree>
    <p:extLst>
      <p:ext uri="{BB962C8B-B14F-4D97-AF65-F5344CB8AC3E}">
        <p14:creationId xmlns:p14="http://schemas.microsoft.com/office/powerpoint/2010/main" val="2655791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36</a:t>
            </a:fld>
            <a:endParaRPr lang="nl-NL" dirty="0"/>
          </a:p>
        </p:txBody>
      </p:sp>
    </p:spTree>
    <p:extLst>
      <p:ext uri="{BB962C8B-B14F-4D97-AF65-F5344CB8AC3E}">
        <p14:creationId xmlns:p14="http://schemas.microsoft.com/office/powerpoint/2010/main" val="2730344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37</a:t>
            </a:fld>
            <a:endParaRPr lang="nl-NL" dirty="0"/>
          </a:p>
        </p:txBody>
      </p:sp>
    </p:spTree>
    <p:extLst>
      <p:ext uri="{BB962C8B-B14F-4D97-AF65-F5344CB8AC3E}">
        <p14:creationId xmlns:p14="http://schemas.microsoft.com/office/powerpoint/2010/main" val="12283620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38</a:t>
            </a:fld>
            <a:endParaRPr lang="nl-NL" dirty="0"/>
          </a:p>
        </p:txBody>
      </p:sp>
    </p:spTree>
    <p:extLst>
      <p:ext uri="{BB962C8B-B14F-4D97-AF65-F5344CB8AC3E}">
        <p14:creationId xmlns:p14="http://schemas.microsoft.com/office/powerpoint/2010/main" val="15060551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39</a:t>
            </a:fld>
            <a:endParaRPr lang="nl-NL" dirty="0"/>
          </a:p>
        </p:txBody>
      </p:sp>
    </p:spTree>
    <p:extLst>
      <p:ext uri="{BB962C8B-B14F-4D97-AF65-F5344CB8AC3E}">
        <p14:creationId xmlns:p14="http://schemas.microsoft.com/office/powerpoint/2010/main" val="17055542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40</a:t>
            </a:fld>
            <a:endParaRPr lang="nl-NL" dirty="0"/>
          </a:p>
        </p:txBody>
      </p:sp>
    </p:spTree>
    <p:extLst>
      <p:ext uri="{BB962C8B-B14F-4D97-AF65-F5344CB8AC3E}">
        <p14:creationId xmlns:p14="http://schemas.microsoft.com/office/powerpoint/2010/main" val="11634961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42</a:t>
            </a:fld>
            <a:endParaRPr lang="nl-NL" dirty="0"/>
          </a:p>
        </p:txBody>
      </p:sp>
    </p:spTree>
    <p:extLst>
      <p:ext uri="{BB962C8B-B14F-4D97-AF65-F5344CB8AC3E}">
        <p14:creationId xmlns:p14="http://schemas.microsoft.com/office/powerpoint/2010/main" val="294548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7</a:t>
            </a:fld>
            <a:endParaRPr lang="nl-NL" dirty="0"/>
          </a:p>
        </p:txBody>
      </p:sp>
    </p:spTree>
    <p:extLst>
      <p:ext uri="{BB962C8B-B14F-4D97-AF65-F5344CB8AC3E}">
        <p14:creationId xmlns:p14="http://schemas.microsoft.com/office/powerpoint/2010/main" val="41778257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44</a:t>
            </a:fld>
            <a:endParaRPr lang="nl-NL" dirty="0"/>
          </a:p>
        </p:txBody>
      </p:sp>
    </p:spTree>
    <p:extLst>
      <p:ext uri="{BB962C8B-B14F-4D97-AF65-F5344CB8AC3E}">
        <p14:creationId xmlns:p14="http://schemas.microsoft.com/office/powerpoint/2010/main" val="5376164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45</a:t>
            </a:fld>
            <a:endParaRPr lang="nl-NL" dirty="0"/>
          </a:p>
        </p:txBody>
      </p:sp>
    </p:spTree>
    <p:extLst>
      <p:ext uri="{BB962C8B-B14F-4D97-AF65-F5344CB8AC3E}">
        <p14:creationId xmlns:p14="http://schemas.microsoft.com/office/powerpoint/2010/main" val="40633300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46</a:t>
            </a:fld>
            <a:endParaRPr lang="nl-NL" dirty="0"/>
          </a:p>
        </p:txBody>
      </p:sp>
    </p:spTree>
    <p:extLst>
      <p:ext uri="{BB962C8B-B14F-4D97-AF65-F5344CB8AC3E}">
        <p14:creationId xmlns:p14="http://schemas.microsoft.com/office/powerpoint/2010/main" val="3278383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8</a:t>
            </a:fld>
            <a:endParaRPr lang="nl-NL" dirty="0"/>
          </a:p>
        </p:txBody>
      </p:sp>
    </p:spTree>
    <p:extLst>
      <p:ext uri="{BB962C8B-B14F-4D97-AF65-F5344CB8AC3E}">
        <p14:creationId xmlns:p14="http://schemas.microsoft.com/office/powerpoint/2010/main" val="3995444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9</a:t>
            </a:fld>
            <a:endParaRPr lang="nl-NL" dirty="0"/>
          </a:p>
        </p:txBody>
      </p:sp>
    </p:spTree>
    <p:extLst>
      <p:ext uri="{BB962C8B-B14F-4D97-AF65-F5344CB8AC3E}">
        <p14:creationId xmlns:p14="http://schemas.microsoft.com/office/powerpoint/2010/main" val="1257632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11</a:t>
            </a:fld>
            <a:endParaRPr lang="nl-NL" dirty="0"/>
          </a:p>
        </p:txBody>
      </p:sp>
    </p:spTree>
    <p:extLst>
      <p:ext uri="{BB962C8B-B14F-4D97-AF65-F5344CB8AC3E}">
        <p14:creationId xmlns:p14="http://schemas.microsoft.com/office/powerpoint/2010/main" val="1526726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12</a:t>
            </a:fld>
            <a:endParaRPr lang="nl-NL" dirty="0"/>
          </a:p>
        </p:txBody>
      </p:sp>
    </p:spTree>
    <p:extLst>
      <p:ext uri="{BB962C8B-B14F-4D97-AF65-F5344CB8AC3E}">
        <p14:creationId xmlns:p14="http://schemas.microsoft.com/office/powerpoint/2010/main" val="2387745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14</a:t>
            </a:fld>
            <a:endParaRPr lang="nl-NL" dirty="0"/>
          </a:p>
        </p:txBody>
      </p:sp>
    </p:spTree>
    <p:extLst>
      <p:ext uri="{BB962C8B-B14F-4D97-AF65-F5344CB8AC3E}">
        <p14:creationId xmlns:p14="http://schemas.microsoft.com/office/powerpoint/2010/main" val="3308164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2BCC728-698F-42B6-9C18-F019068154F8}" type="slidenum">
              <a:rPr lang="nl-NL" smtClean="0"/>
              <a:t>16</a:t>
            </a:fld>
            <a:endParaRPr lang="nl-NL" dirty="0"/>
          </a:p>
        </p:txBody>
      </p:sp>
    </p:spTree>
    <p:extLst>
      <p:ext uri="{BB962C8B-B14F-4D97-AF65-F5344CB8AC3E}">
        <p14:creationId xmlns:p14="http://schemas.microsoft.com/office/powerpoint/2010/main" val="416425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79707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98737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139607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691771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789368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06511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278724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dirty="0">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397504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dirty="0">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131827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dirty="0">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307598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58863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7509172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dirty="0">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266491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2509866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dirty="0">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131055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34205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44566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4719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229100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239231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66137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CC6EAC-5D6F-4E98-B6F0-1A43805D3C3D}" type="datetimeFigureOut">
              <a:rPr lang="nl-NL" smtClean="0"/>
              <a:t>19-1-2020</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DE3E0513-1103-40DF-8D47-98214F913C71}" type="slidenum">
              <a:rPr lang="nl-NL" smtClean="0"/>
              <a:t>‹nr.›</a:t>
            </a:fld>
            <a:endParaRPr lang="nl-NL" dirty="0"/>
          </a:p>
        </p:txBody>
      </p:sp>
    </p:spTree>
    <p:extLst>
      <p:ext uri="{BB962C8B-B14F-4D97-AF65-F5344CB8AC3E}">
        <p14:creationId xmlns:p14="http://schemas.microsoft.com/office/powerpoint/2010/main" val="158581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t>19-1-2020</a:t>
            </a:fld>
            <a:endParaRPr lang="nl-NL" dirty="0"/>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t>‹nr.›</a:t>
            </a:fld>
            <a:endParaRPr lang="nl-NL" dirty="0"/>
          </a:p>
        </p:txBody>
      </p:sp>
    </p:spTree>
    <p:extLst>
      <p:ext uri="{BB962C8B-B14F-4D97-AF65-F5344CB8AC3E}">
        <p14:creationId xmlns:p14="http://schemas.microsoft.com/office/powerpoint/2010/main" val="454236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C6EAC-5D6F-4E98-B6F0-1A43805D3C3D}" type="datetimeFigureOut">
              <a:rPr lang="nl-NL" smtClean="0">
                <a:solidFill>
                  <a:prstClr val="black">
                    <a:tint val="75000"/>
                  </a:prstClr>
                </a:solidFill>
              </a:rPr>
              <a:pPr/>
              <a:t>19-1-2020</a:t>
            </a:fld>
            <a:endParaRPr lang="nl-NL" dirty="0">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solidFill>
                <a:prstClr val="black">
                  <a:tint val="75000"/>
                </a:prstClr>
              </a:solidFill>
            </a:endParaRP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0513-1103-40DF-8D47-98214F913C71}" type="slidenum">
              <a:rPr lang="nl-NL" smtClean="0">
                <a:solidFill>
                  <a:prstClr val="black">
                    <a:tint val="75000"/>
                  </a:prstClr>
                </a:solidFill>
              </a:rPr>
              <a:pPr/>
              <a:t>‹nr.›</a:t>
            </a:fld>
            <a:endParaRPr lang="nl-NL" dirty="0">
              <a:solidFill>
                <a:prstClr val="black">
                  <a:tint val="75000"/>
                </a:prstClr>
              </a:solidFill>
            </a:endParaRPr>
          </a:p>
        </p:txBody>
      </p:sp>
    </p:spTree>
    <p:extLst>
      <p:ext uri="{BB962C8B-B14F-4D97-AF65-F5344CB8AC3E}">
        <p14:creationId xmlns:p14="http://schemas.microsoft.com/office/powerpoint/2010/main" val="461037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347804" y="6024599"/>
            <a:ext cx="2420110" cy="584775"/>
          </a:xfrm>
          <a:prstGeom prst="rect">
            <a:avLst/>
          </a:prstGeom>
          <a:noFill/>
          <a:ln w="3175">
            <a:solidFill>
              <a:schemeClr val="tx1"/>
            </a:solidFill>
          </a:ln>
        </p:spPr>
        <p:txBody>
          <a:bodyPr wrap="square" rtlCol="0">
            <a:spAutoFit/>
          </a:bodyPr>
          <a:lstStyle/>
          <a:p>
            <a:pPr algn="ctr"/>
            <a:r>
              <a:rPr lang="nl-NL" sz="1600" dirty="0" smtClean="0">
                <a:solidFill>
                  <a:prstClr val="black"/>
                </a:solidFill>
                <a:latin typeface="Verdana" pitchFamily="34" charset="0"/>
                <a:ea typeface="Verdana" pitchFamily="34" charset="0"/>
                <a:cs typeface="Verdana" pitchFamily="34" charset="0"/>
              </a:rPr>
              <a:t>19  januari 2020</a:t>
            </a:r>
            <a:endParaRPr lang="nl-NL" sz="1600" dirty="0">
              <a:solidFill>
                <a:prstClr val="black"/>
              </a:solidFill>
              <a:latin typeface="Verdana" pitchFamily="34" charset="0"/>
              <a:ea typeface="Verdana" pitchFamily="34" charset="0"/>
              <a:cs typeface="Verdana" pitchFamily="34" charset="0"/>
            </a:endParaRPr>
          </a:p>
          <a:p>
            <a:pPr algn="ctr"/>
            <a:r>
              <a:rPr lang="nl-NL" sz="1600" dirty="0" smtClean="0">
                <a:solidFill>
                  <a:prstClr val="black"/>
                </a:solidFill>
                <a:latin typeface="Verdana" pitchFamily="34" charset="0"/>
                <a:ea typeface="Verdana" pitchFamily="34" charset="0"/>
                <a:cs typeface="Verdana" pitchFamily="34" charset="0"/>
              </a:rPr>
              <a:t>Hendrik Ido Ambacht</a:t>
            </a:r>
            <a:endParaRPr lang="nl-NL" sz="1600" dirty="0">
              <a:solidFill>
                <a:prstClr val="black"/>
              </a:solidFill>
              <a:latin typeface="Verdana" pitchFamily="34" charset="0"/>
              <a:ea typeface="Verdana" pitchFamily="34" charset="0"/>
              <a:cs typeface="Verdana" pitchFamily="34" charset="0"/>
            </a:endParaRPr>
          </a:p>
        </p:txBody>
      </p:sp>
      <p:sp>
        <p:nvSpPr>
          <p:cNvPr id="2" name="Tekstvak 1"/>
          <p:cNvSpPr txBox="1"/>
          <p:nvPr/>
        </p:nvSpPr>
        <p:spPr>
          <a:xfrm>
            <a:off x="0" y="637250"/>
            <a:ext cx="11984181" cy="707886"/>
          </a:xfrm>
          <a:prstGeom prst="rect">
            <a:avLst/>
          </a:prstGeom>
          <a:noFill/>
        </p:spPr>
        <p:txBody>
          <a:bodyPr wrap="square" rtlCol="0">
            <a:spAutoFit/>
          </a:bodyPr>
          <a:lstStyle/>
          <a:p>
            <a:pPr algn="ctr"/>
            <a:r>
              <a:rPr lang="nl-NL"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Hosea en </a:t>
            </a:r>
            <a:r>
              <a:rPr lang="nl-NL" sz="4000" b="1" dirty="0" err="1" smtClean="0">
                <a:solidFill>
                  <a:srgbClr val="002060"/>
                </a:solidFill>
                <a:latin typeface="Verdana" panose="020B0604030504040204" pitchFamily="34" charset="0"/>
                <a:ea typeface="Verdana" panose="020B0604030504040204" pitchFamily="34" charset="0"/>
                <a:cs typeface="Verdana" panose="020B0604030504040204" pitchFamily="34" charset="0"/>
              </a:rPr>
              <a:t>Gomer</a:t>
            </a:r>
            <a:endParaRPr lang="nl-NL" sz="40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Afbeelding 3"/>
          <p:cNvPicPr>
            <a:picLocks noChangeAspect="1"/>
          </p:cNvPicPr>
          <p:nvPr/>
        </p:nvPicPr>
        <p:blipFill>
          <a:blip r:embed="rId3"/>
          <a:stretch>
            <a:fillRect/>
          </a:stretch>
        </p:blipFill>
        <p:spPr>
          <a:xfrm>
            <a:off x="3247894" y="1853740"/>
            <a:ext cx="5488391" cy="3662254"/>
          </a:xfrm>
          <a:prstGeom prst="rect">
            <a:avLst/>
          </a:prstGeom>
        </p:spPr>
      </p:pic>
    </p:spTree>
    <p:extLst>
      <p:ext uri="{BB962C8B-B14F-4D97-AF65-F5344CB8AC3E}">
        <p14:creationId xmlns:p14="http://schemas.microsoft.com/office/powerpoint/2010/main" val="811704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2893100"/>
          </a:xfrm>
          <a:prstGeom prst="rect">
            <a:avLst/>
          </a:prstGeom>
        </p:spPr>
        <p:txBody>
          <a:bodyPr wrap="square">
            <a:spAutoFit/>
          </a:bodyPr>
          <a:lstStyle/>
          <a:p>
            <a:pPr algn="ctr"/>
            <a:r>
              <a:rPr lang="nl-NL" sz="2600" b="1" dirty="0" smtClean="0"/>
              <a:t>Numeri 25</a:t>
            </a:r>
          </a:p>
          <a:p>
            <a:pPr algn="ctr"/>
            <a:r>
              <a:rPr lang="nl-NL" sz="2600" dirty="0" smtClean="0"/>
              <a:t>1 </a:t>
            </a:r>
            <a:r>
              <a:rPr lang="nl-NL" sz="2600" dirty="0"/>
              <a:t>Israël verbleef in </a:t>
            </a:r>
            <a:r>
              <a:rPr lang="nl-NL" sz="2600" dirty="0" err="1"/>
              <a:t>Sittim</a:t>
            </a:r>
            <a:r>
              <a:rPr lang="nl-NL" sz="2600" dirty="0"/>
              <a:t>, en het volk begon hoererij te bedrijven met de dochters van Moab.</a:t>
            </a:r>
          </a:p>
          <a:p>
            <a:pPr algn="ctr"/>
            <a:r>
              <a:rPr lang="nl-NL" sz="2600" dirty="0" smtClean="0"/>
              <a:t>2 </a:t>
            </a:r>
            <a:r>
              <a:rPr lang="nl-NL" sz="2600" dirty="0"/>
              <a:t>Die nodigden het volk uit bij de offers aan hun goden, </a:t>
            </a:r>
            <a:endParaRPr lang="nl-NL" sz="2600" dirty="0" smtClean="0"/>
          </a:p>
          <a:p>
            <a:pPr algn="ctr"/>
            <a:r>
              <a:rPr lang="nl-NL" sz="2600" dirty="0" smtClean="0"/>
              <a:t>en </a:t>
            </a:r>
            <a:r>
              <a:rPr lang="nl-NL" sz="2600" dirty="0"/>
              <a:t>het volk at en boog zich voor hun goden neer.</a:t>
            </a:r>
          </a:p>
          <a:p>
            <a:pPr algn="ctr"/>
            <a:r>
              <a:rPr lang="nl-NL" sz="2600" dirty="0" smtClean="0"/>
              <a:t>3 </a:t>
            </a:r>
            <a:r>
              <a:rPr lang="nl-NL" sz="2600" dirty="0"/>
              <a:t>Toen Israël zich zo aan Baäl-</a:t>
            </a:r>
            <a:r>
              <a:rPr lang="nl-NL" sz="2600" dirty="0" err="1"/>
              <a:t>Peor</a:t>
            </a:r>
            <a:r>
              <a:rPr lang="nl-NL" sz="2600" dirty="0"/>
              <a:t> koppelde, </a:t>
            </a:r>
            <a:endParaRPr lang="nl-NL" sz="2600" dirty="0" smtClean="0"/>
          </a:p>
          <a:p>
            <a:pPr algn="ctr"/>
            <a:r>
              <a:rPr lang="nl-NL" sz="2600" dirty="0" smtClean="0"/>
              <a:t>ontbrandde </a:t>
            </a:r>
            <a:r>
              <a:rPr lang="nl-NL" sz="2600" dirty="0"/>
              <a:t>de toorn van </a:t>
            </a:r>
            <a:r>
              <a:rPr lang="nl-NL" sz="2600" dirty="0" smtClean="0"/>
              <a:t>JAHWEH tegen </a:t>
            </a:r>
            <a:r>
              <a:rPr lang="nl-NL" sz="2600" dirty="0"/>
              <a:t>Israël.</a:t>
            </a:r>
          </a:p>
        </p:txBody>
      </p:sp>
    </p:spTree>
    <p:extLst>
      <p:ext uri="{BB962C8B-B14F-4D97-AF65-F5344CB8AC3E}">
        <p14:creationId xmlns:p14="http://schemas.microsoft.com/office/powerpoint/2010/main" val="3929789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89310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chemeClr val="bg1">
                    <a:lumMod val="65000"/>
                  </a:schemeClr>
                </a:solidFill>
              </a:rPr>
              <a:t>2 Het begin van het spreken van </a:t>
            </a:r>
            <a:r>
              <a:rPr lang="nl-NL" sz="2600" dirty="0" smtClean="0">
                <a:solidFill>
                  <a:schemeClr val="bg1">
                    <a:lumMod val="65000"/>
                  </a:schemeClr>
                </a:solidFill>
              </a:rPr>
              <a:t>JAHWEH door </a:t>
            </a:r>
            <a:r>
              <a:rPr lang="nl-NL" sz="2600" dirty="0">
                <a:solidFill>
                  <a:schemeClr val="bg1">
                    <a:lumMod val="65000"/>
                  </a:schemeClr>
                </a:solidFill>
              </a:rPr>
              <a:t>Hosea.</a:t>
            </a:r>
          </a:p>
          <a:p>
            <a:r>
              <a:rPr lang="nl-NL" sz="2600" dirty="0" smtClean="0">
                <a:solidFill>
                  <a:schemeClr val="bg1">
                    <a:lumMod val="65000"/>
                  </a:schemeClr>
                </a:solidFill>
              </a:rPr>
              <a:t>JAHWEH zei </a:t>
            </a:r>
            <a:r>
              <a:rPr lang="nl-NL" sz="2600" dirty="0">
                <a:solidFill>
                  <a:schemeClr val="bg1">
                    <a:lumMod val="65000"/>
                  </a:schemeClr>
                </a:solidFill>
              </a:rPr>
              <a:t>tegen Hosea:</a:t>
            </a:r>
          </a:p>
          <a:p>
            <a:r>
              <a:rPr lang="nl-NL" sz="2600" dirty="0">
                <a:solidFill>
                  <a:schemeClr val="bg1">
                    <a:lumMod val="65000"/>
                  </a:schemeClr>
                </a:solidFill>
              </a:rPr>
              <a:t>Ga! Neem voor u een vrouw van de hoererijen</a:t>
            </a:r>
          </a:p>
          <a:p>
            <a:r>
              <a:rPr lang="nl-NL" sz="2600" dirty="0">
                <a:solidFill>
                  <a:srgbClr val="002060"/>
                </a:solidFill>
              </a:rPr>
              <a:t>en kinderen van de hoererijen,</a:t>
            </a:r>
          </a:p>
          <a:p>
            <a:r>
              <a:rPr lang="nl-NL" sz="2600" dirty="0">
                <a:solidFill>
                  <a:srgbClr val="002060"/>
                </a:solidFill>
              </a:rPr>
              <a:t>want het land wendt zich in schandelijke hoererij</a:t>
            </a:r>
          </a:p>
          <a:p>
            <a:r>
              <a:rPr lang="nl-NL" sz="2600" dirty="0">
                <a:solidFill>
                  <a:srgbClr val="002060"/>
                </a:solidFill>
              </a:rPr>
              <a:t>van </a:t>
            </a:r>
            <a:r>
              <a:rPr lang="nl-NL" sz="2600" dirty="0" smtClean="0">
                <a:solidFill>
                  <a:srgbClr val="002060"/>
                </a:solidFill>
              </a:rPr>
              <a:t>JAHWEH af</a:t>
            </a:r>
            <a:r>
              <a:rPr lang="nl-NL" sz="2600" dirty="0">
                <a:solidFill>
                  <a:srgbClr val="002060"/>
                </a:solidFill>
              </a:rPr>
              <a:t>.</a:t>
            </a:r>
          </a:p>
        </p:txBody>
      </p:sp>
    </p:spTree>
    <p:extLst>
      <p:ext uri="{BB962C8B-B14F-4D97-AF65-F5344CB8AC3E}">
        <p14:creationId xmlns:p14="http://schemas.microsoft.com/office/powerpoint/2010/main" val="8920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1292662"/>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rgbClr val="002060"/>
                </a:solidFill>
              </a:rPr>
              <a:t>3 Hij ging en nam </a:t>
            </a:r>
            <a:r>
              <a:rPr lang="nl-NL" sz="2600" dirty="0" err="1">
                <a:solidFill>
                  <a:srgbClr val="002060"/>
                </a:solidFill>
              </a:rPr>
              <a:t>Gomer</a:t>
            </a:r>
            <a:r>
              <a:rPr lang="nl-NL" sz="2600" dirty="0">
                <a:solidFill>
                  <a:srgbClr val="002060"/>
                </a:solidFill>
              </a:rPr>
              <a:t>, </a:t>
            </a:r>
            <a:r>
              <a:rPr lang="nl-NL" sz="2600" dirty="0">
                <a:solidFill>
                  <a:schemeClr val="bg1">
                    <a:lumMod val="65000"/>
                  </a:schemeClr>
                </a:solidFill>
              </a:rPr>
              <a:t>een dochter van </a:t>
            </a:r>
            <a:r>
              <a:rPr lang="nl-NL" sz="2600" dirty="0" err="1">
                <a:solidFill>
                  <a:schemeClr val="bg1">
                    <a:lumMod val="65000"/>
                  </a:schemeClr>
                </a:solidFill>
              </a:rPr>
              <a:t>Diblaïm</a:t>
            </a:r>
            <a:r>
              <a:rPr lang="nl-NL" sz="2600" dirty="0">
                <a:solidFill>
                  <a:schemeClr val="bg1">
                    <a:lumMod val="65000"/>
                  </a:schemeClr>
                </a:solidFill>
              </a:rPr>
              <a:t>; </a:t>
            </a:r>
            <a:endParaRPr lang="nl-NL" sz="2600" dirty="0" smtClean="0">
              <a:solidFill>
                <a:schemeClr val="bg1">
                  <a:lumMod val="65000"/>
                </a:schemeClr>
              </a:solidFill>
            </a:endParaRPr>
          </a:p>
          <a:p>
            <a:r>
              <a:rPr lang="nl-NL" sz="2600" dirty="0" smtClean="0">
                <a:solidFill>
                  <a:schemeClr val="bg1">
                    <a:lumMod val="65000"/>
                  </a:schemeClr>
                </a:solidFill>
              </a:rPr>
              <a:t>zij </a:t>
            </a:r>
            <a:r>
              <a:rPr lang="nl-NL" sz="2600" dirty="0">
                <a:solidFill>
                  <a:schemeClr val="bg1">
                    <a:lumMod val="65000"/>
                  </a:schemeClr>
                </a:solidFill>
              </a:rPr>
              <a:t>werd zwanger en baarde hem een zoon.</a:t>
            </a:r>
          </a:p>
        </p:txBody>
      </p:sp>
      <p:sp>
        <p:nvSpPr>
          <p:cNvPr id="4" name="Tekstvak 3"/>
          <p:cNvSpPr txBox="1"/>
          <p:nvPr/>
        </p:nvSpPr>
        <p:spPr>
          <a:xfrm>
            <a:off x="3484605" y="4127157"/>
            <a:ext cx="6017740" cy="830997"/>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err="1" smtClean="0"/>
              <a:t>Gomer</a:t>
            </a:r>
            <a:r>
              <a:rPr lang="nl-NL" sz="2400" dirty="0" smtClean="0"/>
              <a:t> betekent: </a:t>
            </a:r>
            <a:r>
              <a:rPr lang="nl-NL" sz="2400" dirty="0" err="1" smtClean="0"/>
              <a:t>vomaakt</a:t>
            </a:r>
            <a:r>
              <a:rPr lang="nl-NL" sz="2400" dirty="0" smtClean="0"/>
              <a:t>(</a:t>
            </a:r>
            <a:r>
              <a:rPr lang="nl-NL" sz="2400" dirty="0" err="1" smtClean="0"/>
              <a:t>heid</a:t>
            </a:r>
            <a:r>
              <a:rPr lang="nl-NL" sz="2400" dirty="0" smtClean="0"/>
              <a:t>)</a:t>
            </a:r>
          </a:p>
          <a:p>
            <a:pPr marL="285750" indent="-285750">
              <a:buFont typeface="Wingdings" panose="05000000000000000000" pitchFamily="2" charset="2"/>
              <a:buChar char="Ø"/>
            </a:pPr>
            <a:r>
              <a:rPr lang="nl-NL" sz="2400" dirty="0" smtClean="0"/>
              <a:t>Beeld van Israël, Gods oogappel </a:t>
            </a:r>
            <a:r>
              <a:rPr lang="nl-NL" sz="2400" dirty="0" smtClean="0">
                <a:sym typeface="Wingdings" panose="05000000000000000000" pitchFamily="2" charset="2"/>
              </a:rPr>
              <a:t> </a:t>
            </a:r>
            <a:endParaRPr lang="nl-NL" sz="2400" dirty="0"/>
          </a:p>
        </p:txBody>
      </p:sp>
    </p:spTree>
    <p:extLst>
      <p:ext uri="{BB962C8B-B14F-4D97-AF65-F5344CB8AC3E}">
        <p14:creationId xmlns:p14="http://schemas.microsoft.com/office/powerpoint/2010/main" val="424214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514865" y="642551"/>
            <a:ext cx="10297298" cy="2893100"/>
          </a:xfrm>
          <a:prstGeom prst="rect">
            <a:avLst/>
          </a:prstGeom>
        </p:spPr>
        <p:txBody>
          <a:bodyPr wrap="square">
            <a:spAutoFit/>
          </a:bodyPr>
          <a:lstStyle/>
          <a:p>
            <a:pPr algn="ctr"/>
            <a:r>
              <a:rPr lang="nl-NL" sz="2600" b="1" dirty="0" smtClean="0"/>
              <a:t>Deuteronomium 32</a:t>
            </a:r>
          </a:p>
          <a:p>
            <a:pPr algn="ctr"/>
            <a:r>
              <a:rPr lang="nl-NL" sz="2600" dirty="0" smtClean="0"/>
              <a:t>9 Want </a:t>
            </a:r>
            <a:r>
              <a:rPr lang="nl-NL" sz="2600" dirty="0"/>
              <a:t>het deel van </a:t>
            </a:r>
            <a:r>
              <a:rPr lang="nl-NL" sz="2600" dirty="0" smtClean="0"/>
              <a:t>JAHWEH is </a:t>
            </a:r>
            <a:r>
              <a:rPr lang="nl-NL" sz="2600" dirty="0"/>
              <a:t>Zijn volk,</a:t>
            </a:r>
          </a:p>
          <a:p>
            <a:pPr algn="ctr"/>
            <a:r>
              <a:rPr lang="nl-NL" sz="2600" dirty="0" smtClean="0"/>
              <a:t>Jakob </a:t>
            </a:r>
            <a:r>
              <a:rPr lang="nl-NL" sz="2600" dirty="0"/>
              <a:t>is het gebied dat Zijn eigendom is.</a:t>
            </a:r>
          </a:p>
          <a:p>
            <a:pPr algn="ctr"/>
            <a:r>
              <a:rPr lang="nl-NL" sz="2600" dirty="0" smtClean="0"/>
              <a:t>10 Hij </a:t>
            </a:r>
            <a:r>
              <a:rPr lang="nl-NL" sz="2600" dirty="0"/>
              <a:t>vond hem in een woestijngebied</a:t>
            </a:r>
            <a:r>
              <a:rPr lang="nl-NL" sz="2600" dirty="0" smtClean="0"/>
              <a:t>,</a:t>
            </a:r>
            <a:endParaRPr lang="nl-NL" sz="2600" dirty="0"/>
          </a:p>
          <a:p>
            <a:pPr algn="ctr"/>
            <a:r>
              <a:rPr lang="nl-NL" sz="2600" dirty="0"/>
              <a:t>in een woeste, huilende wildernis</a:t>
            </a:r>
            <a:r>
              <a:rPr lang="nl-NL" sz="2600" dirty="0" smtClean="0"/>
              <a:t>.</a:t>
            </a:r>
            <a:endParaRPr lang="nl-NL" sz="2600" dirty="0"/>
          </a:p>
          <a:p>
            <a:pPr algn="ctr"/>
            <a:r>
              <a:rPr lang="nl-NL" sz="2600" dirty="0"/>
              <a:t>Hij omringde hem, Hij onderwees hem</a:t>
            </a:r>
            <a:r>
              <a:rPr lang="nl-NL" sz="2600" dirty="0" smtClean="0"/>
              <a:t>,</a:t>
            </a:r>
            <a:endParaRPr lang="nl-NL" sz="2600" dirty="0"/>
          </a:p>
          <a:p>
            <a:pPr algn="ctr"/>
            <a:r>
              <a:rPr lang="nl-NL" sz="2600" dirty="0"/>
              <a:t>Hij beschermde hem als Zijn oogappel.</a:t>
            </a:r>
          </a:p>
        </p:txBody>
      </p:sp>
    </p:spTree>
    <p:extLst>
      <p:ext uri="{BB962C8B-B14F-4D97-AF65-F5344CB8AC3E}">
        <p14:creationId xmlns:p14="http://schemas.microsoft.com/office/powerpoint/2010/main" val="2370508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1292662"/>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chemeClr val="bg1">
                    <a:lumMod val="65000"/>
                  </a:schemeClr>
                </a:solidFill>
              </a:rPr>
              <a:t>3 Hij ging en nam </a:t>
            </a:r>
            <a:r>
              <a:rPr lang="nl-NL" sz="2600" dirty="0" err="1">
                <a:solidFill>
                  <a:schemeClr val="bg1">
                    <a:lumMod val="65000"/>
                  </a:schemeClr>
                </a:solidFill>
              </a:rPr>
              <a:t>Gomer</a:t>
            </a:r>
            <a:r>
              <a:rPr lang="nl-NL" sz="2600" dirty="0">
                <a:solidFill>
                  <a:schemeClr val="bg1">
                    <a:lumMod val="65000"/>
                  </a:schemeClr>
                </a:solidFill>
              </a:rPr>
              <a:t>, </a:t>
            </a:r>
            <a:r>
              <a:rPr lang="nl-NL" sz="2600" dirty="0">
                <a:solidFill>
                  <a:srgbClr val="002060"/>
                </a:solidFill>
              </a:rPr>
              <a:t>een dochter van </a:t>
            </a:r>
            <a:r>
              <a:rPr lang="nl-NL" sz="2600" dirty="0" err="1">
                <a:solidFill>
                  <a:srgbClr val="002060"/>
                </a:solidFill>
              </a:rPr>
              <a:t>Diblaïm</a:t>
            </a:r>
            <a:r>
              <a:rPr lang="nl-NL" sz="2600" dirty="0">
                <a:solidFill>
                  <a:srgbClr val="002060"/>
                </a:solidFill>
              </a:rPr>
              <a:t>; </a:t>
            </a:r>
            <a:endParaRPr lang="nl-NL" sz="2600" dirty="0" smtClean="0">
              <a:solidFill>
                <a:srgbClr val="002060"/>
              </a:solidFill>
            </a:endParaRPr>
          </a:p>
          <a:p>
            <a:r>
              <a:rPr lang="nl-NL" sz="2600" dirty="0" smtClean="0">
                <a:solidFill>
                  <a:srgbClr val="002060"/>
                </a:solidFill>
              </a:rPr>
              <a:t>zij </a:t>
            </a:r>
            <a:r>
              <a:rPr lang="nl-NL" sz="2600" dirty="0">
                <a:solidFill>
                  <a:srgbClr val="002060"/>
                </a:solidFill>
              </a:rPr>
              <a:t>werd zwanger en baarde hem een zoon.</a:t>
            </a:r>
          </a:p>
        </p:txBody>
      </p:sp>
      <p:sp>
        <p:nvSpPr>
          <p:cNvPr id="4" name="Tekstvak 3"/>
          <p:cNvSpPr txBox="1"/>
          <p:nvPr/>
        </p:nvSpPr>
        <p:spPr>
          <a:xfrm>
            <a:off x="3484605" y="4127157"/>
            <a:ext cx="4534930" cy="830997"/>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err="1" smtClean="0"/>
              <a:t>Diblaïm</a:t>
            </a:r>
            <a:r>
              <a:rPr lang="nl-NL" sz="2400" dirty="0" smtClean="0"/>
              <a:t> betekent: vijgen</a:t>
            </a:r>
          </a:p>
          <a:p>
            <a:pPr marL="285750" indent="-285750">
              <a:buFont typeface="Wingdings" panose="05000000000000000000" pitchFamily="2" charset="2"/>
              <a:buChar char="Ø"/>
            </a:pPr>
            <a:r>
              <a:rPr lang="nl-NL" sz="2400" dirty="0" err="1" smtClean="0"/>
              <a:t>Vijgeboom</a:t>
            </a:r>
            <a:r>
              <a:rPr lang="nl-NL" sz="2400" dirty="0" smtClean="0"/>
              <a:t> = beeld van Israël </a:t>
            </a:r>
            <a:r>
              <a:rPr lang="nl-NL" sz="2400" dirty="0" smtClean="0">
                <a:sym typeface="Wingdings" panose="05000000000000000000" pitchFamily="2" charset="2"/>
              </a:rPr>
              <a:t></a:t>
            </a:r>
            <a:endParaRPr lang="nl-NL" sz="2400" dirty="0"/>
          </a:p>
        </p:txBody>
      </p:sp>
    </p:spTree>
    <p:extLst>
      <p:ext uri="{BB962C8B-B14F-4D97-AF65-F5344CB8AC3E}">
        <p14:creationId xmlns:p14="http://schemas.microsoft.com/office/powerpoint/2010/main" val="414967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1692771"/>
          </a:xfrm>
          <a:prstGeom prst="rect">
            <a:avLst/>
          </a:prstGeom>
        </p:spPr>
        <p:txBody>
          <a:bodyPr wrap="square">
            <a:spAutoFit/>
          </a:bodyPr>
          <a:lstStyle/>
          <a:p>
            <a:pPr algn="ctr"/>
            <a:r>
              <a:rPr lang="nl-NL" sz="2600" b="1" dirty="0" smtClean="0"/>
              <a:t>Mattheus 24</a:t>
            </a:r>
          </a:p>
          <a:p>
            <a:pPr algn="ctr"/>
            <a:r>
              <a:rPr lang="nl-NL" sz="2600" dirty="0" smtClean="0"/>
              <a:t>32 </a:t>
            </a:r>
            <a:r>
              <a:rPr lang="nl-NL" sz="2600" dirty="0"/>
              <a:t>Leer van de vijgenboom deze gelijkenis: </a:t>
            </a:r>
            <a:endParaRPr lang="nl-NL" sz="2600" dirty="0" smtClean="0"/>
          </a:p>
          <a:p>
            <a:pPr algn="ctr"/>
            <a:r>
              <a:rPr lang="nl-NL" sz="2600" dirty="0" smtClean="0"/>
              <a:t>wanneer </a:t>
            </a:r>
            <a:r>
              <a:rPr lang="nl-NL" sz="2600" dirty="0"/>
              <a:t>zijn tak al zacht wordt en de bladeren uitspruiten, </a:t>
            </a:r>
            <a:endParaRPr lang="nl-NL" sz="2600" dirty="0" smtClean="0"/>
          </a:p>
          <a:p>
            <a:pPr algn="ctr"/>
            <a:r>
              <a:rPr lang="nl-NL" sz="2600" dirty="0" smtClean="0"/>
              <a:t>dan </a:t>
            </a:r>
            <a:r>
              <a:rPr lang="nl-NL" sz="2600" dirty="0"/>
              <a:t>weet u dat de zomer nabij is.</a:t>
            </a:r>
          </a:p>
        </p:txBody>
      </p:sp>
    </p:spTree>
    <p:extLst>
      <p:ext uri="{BB962C8B-B14F-4D97-AF65-F5344CB8AC3E}">
        <p14:creationId xmlns:p14="http://schemas.microsoft.com/office/powerpoint/2010/main" val="4279792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89310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rgbClr val="002060"/>
                </a:solidFill>
              </a:rPr>
              <a:t>4 Toen zei </a:t>
            </a:r>
            <a:r>
              <a:rPr lang="nl-NL" sz="2600" dirty="0" smtClean="0">
                <a:solidFill>
                  <a:srgbClr val="002060"/>
                </a:solidFill>
              </a:rPr>
              <a:t>JAHWEH tegen </a:t>
            </a:r>
            <a:r>
              <a:rPr lang="nl-NL" sz="2600" dirty="0">
                <a:solidFill>
                  <a:srgbClr val="002060"/>
                </a:solidFill>
              </a:rPr>
              <a:t>hem: Geef hem de naam Jizreël, </a:t>
            </a:r>
            <a:endParaRPr lang="nl-NL" sz="2600" dirty="0" smtClean="0">
              <a:solidFill>
                <a:srgbClr val="002060"/>
              </a:solidFill>
            </a:endParaRPr>
          </a:p>
          <a:p>
            <a:r>
              <a:rPr lang="nl-NL" sz="2600" dirty="0" smtClean="0">
                <a:solidFill>
                  <a:schemeClr val="bg1">
                    <a:lumMod val="65000"/>
                  </a:schemeClr>
                </a:solidFill>
              </a:rPr>
              <a:t>want </a:t>
            </a:r>
            <a:r>
              <a:rPr lang="nl-NL" sz="2600" dirty="0">
                <a:solidFill>
                  <a:schemeClr val="bg1">
                    <a:lumMod val="65000"/>
                  </a:schemeClr>
                </a:solidFill>
              </a:rPr>
              <a:t>nog even en Ik zal de bloedschulden van Jizreël </a:t>
            </a:r>
            <a:endParaRPr lang="nl-NL" sz="2600" dirty="0" smtClean="0">
              <a:solidFill>
                <a:schemeClr val="bg1">
                  <a:lumMod val="65000"/>
                </a:schemeClr>
              </a:solidFill>
            </a:endParaRPr>
          </a:p>
          <a:p>
            <a:r>
              <a:rPr lang="nl-NL" sz="2600" dirty="0" smtClean="0">
                <a:solidFill>
                  <a:schemeClr val="bg1">
                    <a:lumMod val="65000"/>
                  </a:schemeClr>
                </a:solidFill>
              </a:rPr>
              <a:t>vergelden </a:t>
            </a:r>
            <a:r>
              <a:rPr lang="nl-NL" sz="2600" dirty="0">
                <a:solidFill>
                  <a:schemeClr val="bg1">
                    <a:lumMod val="65000"/>
                  </a:schemeClr>
                </a:solidFill>
              </a:rPr>
              <a:t>aan het huis van </a:t>
            </a:r>
            <a:r>
              <a:rPr lang="nl-NL" sz="2600" dirty="0" err="1">
                <a:solidFill>
                  <a:schemeClr val="bg1">
                    <a:lumMod val="65000"/>
                  </a:schemeClr>
                </a:solidFill>
              </a:rPr>
              <a:t>Jehu</a:t>
            </a:r>
            <a:r>
              <a:rPr lang="nl-NL" sz="2600" dirty="0">
                <a:solidFill>
                  <a:schemeClr val="bg1">
                    <a:lumMod val="65000"/>
                  </a:schemeClr>
                </a:solidFill>
              </a:rPr>
              <a:t>, </a:t>
            </a:r>
            <a:endParaRPr lang="nl-NL" sz="2600" dirty="0" smtClean="0">
              <a:solidFill>
                <a:schemeClr val="bg1">
                  <a:lumMod val="65000"/>
                </a:schemeClr>
              </a:solidFill>
            </a:endParaRPr>
          </a:p>
          <a:p>
            <a:r>
              <a:rPr lang="nl-NL" sz="2600" dirty="0" smtClean="0">
                <a:solidFill>
                  <a:schemeClr val="bg1">
                    <a:lumMod val="65000"/>
                  </a:schemeClr>
                </a:solidFill>
              </a:rPr>
              <a:t>en </a:t>
            </a:r>
            <a:r>
              <a:rPr lang="nl-NL" sz="2600" dirty="0">
                <a:solidFill>
                  <a:schemeClr val="bg1">
                    <a:lumMod val="65000"/>
                  </a:schemeClr>
                </a:solidFill>
              </a:rPr>
              <a:t>Ik zal het koningschap van het huis van Israël wegdoen</a:t>
            </a:r>
            <a:r>
              <a:rPr lang="nl-NL" sz="2600" dirty="0" smtClean="0">
                <a:solidFill>
                  <a:schemeClr val="bg1">
                    <a:lumMod val="65000"/>
                  </a:schemeClr>
                </a:solidFill>
              </a:rPr>
              <a:t>.</a:t>
            </a:r>
          </a:p>
          <a:p>
            <a:r>
              <a:rPr lang="nl-NL" sz="2600" dirty="0">
                <a:solidFill>
                  <a:schemeClr val="bg1">
                    <a:lumMod val="65000"/>
                  </a:schemeClr>
                </a:solidFill>
              </a:rPr>
              <a:t>5 Op die dag zal het gebeuren dat Ik de boog van Israël zal breken in het dal van Jizreël</a:t>
            </a:r>
            <a:r>
              <a:rPr lang="nl-NL" sz="2600" dirty="0" smtClean="0">
                <a:solidFill>
                  <a:schemeClr val="bg1">
                    <a:lumMod val="65000"/>
                  </a:schemeClr>
                </a:solidFill>
              </a:rPr>
              <a:t>.</a:t>
            </a:r>
            <a:endParaRPr lang="nl-NL" sz="2600" dirty="0">
              <a:solidFill>
                <a:schemeClr val="bg1">
                  <a:lumMod val="65000"/>
                </a:schemeClr>
              </a:solidFill>
            </a:endParaRPr>
          </a:p>
        </p:txBody>
      </p:sp>
      <p:sp>
        <p:nvSpPr>
          <p:cNvPr id="3" name="Tekstvak 2"/>
          <p:cNvSpPr txBox="1"/>
          <p:nvPr/>
        </p:nvSpPr>
        <p:spPr>
          <a:xfrm>
            <a:off x="3484605" y="4127157"/>
            <a:ext cx="6017740"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Jizreël = God verstrooit</a:t>
            </a:r>
            <a:r>
              <a:rPr lang="nl-NL" sz="2400" dirty="0" smtClean="0">
                <a:solidFill>
                  <a:schemeClr val="bg1">
                    <a:lumMod val="65000"/>
                  </a:schemeClr>
                </a:solidFill>
              </a:rPr>
              <a:t>/God plant/zaait</a:t>
            </a:r>
            <a:endParaRPr lang="nl-NL" sz="2400" dirty="0">
              <a:solidFill>
                <a:schemeClr val="bg1">
                  <a:lumMod val="65000"/>
                </a:schemeClr>
              </a:solidFill>
            </a:endParaRPr>
          </a:p>
        </p:txBody>
      </p:sp>
    </p:spTree>
    <p:extLst>
      <p:ext uri="{BB962C8B-B14F-4D97-AF65-F5344CB8AC3E}">
        <p14:creationId xmlns:p14="http://schemas.microsoft.com/office/powerpoint/2010/main" val="7653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89310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rgbClr val="002060"/>
                </a:solidFill>
              </a:rPr>
              <a:t>4 Toen zei </a:t>
            </a:r>
            <a:r>
              <a:rPr lang="nl-NL" sz="2600" dirty="0" smtClean="0">
                <a:solidFill>
                  <a:srgbClr val="002060"/>
                </a:solidFill>
              </a:rPr>
              <a:t>JAHWEH tegen </a:t>
            </a:r>
            <a:r>
              <a:rPr lang="nl-NL" sz="2600" dirty="0">
                <a:solidFill>
                  <a:srgbClr val="002060"/>
                </a:solidFill>
              </a:rPr>
              <a:t>hem: Geef hem de naam Jizreël, </a:t>
            </a:r>
            <a:endParaRPr lang="nl-NL" sz="2600" dirty="0" smtClean="0">
              <a:solidFill>
                <a:srgbClr val="002060"/>
              </a:solidFill>
            </a:endParaRPr>
          </a:p>
          <a:p>
            <a:r>
              <a:rPr lang="nl-NL" sz="2600" dirty="0" smtClean="0">
                <a:solidFill>
                  <a:srgbClr val="002060"/>
                </a:solidFill>
              </a:rPr>
              <a:t>want </a:t>
            </a:r>
            <a:r>
              <a:rPr lang="nl-NL" sz="2600" dirty="0">
                <a:solidFill>
                  <a:srgbClr val="002060"/>
                </a:solidFill>
              </a:rPr>
              <a:t>nog even en Ik zal de bloedschulden van Jizreël </a:t>
            </a:r>
            <a:endParaRPr lang="nl-NL" sz="2600" dirty="0" smtClean="0">
              <a:solidFill>
                <a:srgbClr val="002060"/>
              </a:solidFill>
            </a:endParaRPr>
          </a:p>
          <a:p>
            <a:r>
              <a:rPr lang="nl-NL" sz="2600" dirty="0" smtClean="0">
                <a:solidFill>
                  <a:srgbClr val="002060"/>
                </a:solidFill>
              </a:rPr>
              <a:t>vergelden </a:t>
            </a:r>
            <a:r>
              <a:rPr lang="nl-NL" sz="2600" dirty="0">
                <a:solidFill>
                  <a:srgbClr val="002060"/>
                </a:solidFill>
              </a:rPr>
              <a:t>aan het huis van </a:t>
            </a:r>
            <a:r>
              <a:rPr lang="nl-NL" sz="2600" dirty="0" err="1">
                <a:solidFill>
                  <a:srgbClr val="002060"/>
                </a:solidFill>
              </a:rPr>
              <a:t>Jehu</a:t>
            </a:r>
            <a:r>
              <a:rPr lang="nl-NL" sz="2600" dirty="0">
                <a:solidFill>
                  <a:srgbClr val="002060"/>
                </a:solidFill>
              </a:rPr>
              <a:t>, </a:t>
            </a:r>
            <a:endParaRPr lang="nl-NL" sz="2600" dirty="0" smtClean="0">
              <a:solidFill>
                <a:srgbClr val="002060"/>
              </a:solidFill>
            </a:endParaRPr>
          </a:p>
          <a:p>
            <a:r>
              <a:rPr lang="nl-NL" sz="2600" dirty="0" smtClean="0">
                <a:solidFill>
                  <a:srgbClr val="002060"/>
                </a:solidFill>
              </a:rPr>
              <a:t>en </a:t>
            </a:r>
            <a:r>
              <a:rPr lang="nl-NL" sz="2600" dirty="0">
                <a:solidFill>
                  <a:srgbClr val="002060"/>
                </a:solidFill>
              </a:rPr>
              <a:t>Ik zal het koningschap van het huis van Israël wegdoen</a:t>
            </a:r>
            <a:r>
              <a:rPr lang="nl-NL" sz="2600" dirty="0" smtClean="0">
                <a:solidFill>
                  <a:srgbClr val="002060"/>
                </a:solidFill>
              </a:rPr>
              <a:t>.</a:t>
            </a:r>
          </a:p>
          <a:p>
            <a:r>
              <a:rPr lang="nl-NL" sz="2600" dirty="0">
                <a:solidFill>
                  <a:srgbClr val="002060"/>
                </a:solidFill>
              </a:rPr>
              <a:t>5 Op die dag zal het gebeuren dat Ik de boog van Israël zal breken in het dal van Jizreël</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398997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49299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rgbClr val="002060"/>
                </a:solidFill>
              </a:rPr>
              <a:t>6 Zij werd opnieuw zwanger, en zij baarde een dochter. </a:t>
            </a:r>
            <a:endParaRPr lang="nl-NL" sz="2600" dirty="0" smtClean="0">
              <a:solidFill>
                <a:srgbClr val="002060"/>
              </a:solidFill>
            </a:endParaRPr>
          </a:p>
          <a:p>
            <a:r>
              <a:rPr lang="nl-NL" sz="2600" dirty="0" smtClean="0">
                <a:solidFill>
                  <a:srgbClr val="002060"/>
                </a:solidFill>
              </a:rPr>
              <a:t>Daarop </a:t>
            </a:r>
            <a:r>
              <a:rPr lang="nl-NL" sz="2600" dirty="0">
                <a:solidFill>
                  <a:srgbClr val="002060"/>
                </a:solidFill>
              </a:rPr>
              <a:t>zei Hij tegen hem: </a:t>
            </a:r>
            <a:endParaRPr lang="nl-NL" sz="2600" dirty="0" smtClean="0">
              <a:solidFill>
                <a:srgbClr val="002060"/>
              </a:solidFill>
            </a:endParaRPr>
          </a:p>
          <a:p>
            <a:r>
              <a:rPr lang="nl-NL" sz="2600" dirty="0" smtClean="0">
                <a:solidFill>
                  <a:srgbClr val="002060"/>
                </a:solidFill>
              </a:rPr>
              <a:t>Geef </a:t>
            </a:r>
            <a:r>
              <a:rPr lang="nl-NL" sz="2600" dirty="0">
                <a:solidFill>
                  <a:srgbClr val="002060"/>
                </a:solidFill>
              </a:rPr>
              <a:t>haar de naam Lo-</a:t>
            </a:r>
            <a:r>
              <a:rPr lang="nl-NL" sz="2600" dirty="0" err="1">
                <a:solidFill>
                  <a:srgbClr val="002060"/>
                </a:solidFill>
              </a:rPr>
              <a:t>Ruchama</a:t>
            </a:r>
            <a:r>
              <a:rPr lang="nl-NL" sz="2600" dirty="0">
                <a:solidFill>
                  <a:srgbClr val="002060"/>
                </a:solidFill>
              </a:rPr>
              <a:t>, </a:t>
            </a:r>
            <a:endParaRPr lang="nl-NL" sz="2600" dirty="0" smtClean="0">
              <a:solidFill>
                <a:srgbClr val="002060"/>
              </a:solidFill>
            </a:endParaRPr>
          </a:p>
          <a:p>
            <a:r>
              <a:rPr lang="nl-NL" sz="2600" dirty="0" smtClean="0">
                <a:solidFill>
                  <a:schemeClr val="bg1">
                    <a:lumMod val="65000"/>
                  </a:schemeClr>
                </a:solidFill>
              </a:rPr>
              <a:t>want </a:t>
            </a:r>
            <a:r>
              <a:rPr lang="nl-NL" sz="2600" dirty="0">
                <a:solidFill>
                  <a:schemeClr val="bg1">
                    <a:lumMod val="65000"/>
                  </a:schemeClr>
                </a:solidFill>
              </a:rPr>
              <a:t>Ik zal Mij voortaan niet meer ontfermen over het huis van Israël, </a:t>
            </a:r>
            <a:endParaRPr lang="nl-NL" sz="2600" dirty="0" smtClean="0">
              <a:solidFill>
                <a:schemeClr val="bg1">
                  <a:lumMod val="65000"/>
                </a:schemeClr>
              </a:solidFill>
            </a:endParaRPr>
          </a:p>
          <a:p>
            <a:r>
              <a:rPr lang="nl-NL" sz="2600" dirty="0" smtClean="0">
                <a:solidFill>
                  <a:schemeClr val="bg1">
                    <a:lumMod val="65000"/>
                  </a:schemeClr>
                </a:solidFill>
              </a:rPr>
              <a:t>want </a:t>
            </a:r>
            <a:r>
              <a:rPr lang="nl-NL" sz="2600" dirty="0">
                <a:solidFill>
                  <a:schemeClr val="bg1">
                    <a:lumMod val="65000"/>
                  </a:schemeClr>
                </a:solidFill>
              </a:rPr>
              <a:t>Ik zal hen zeker wegvoeren.</a:t>
            </a:r>
          </a:p>
        </p:txBody>
      </p:sp>
      <p:sp>
        <p:nvSpPr>
          <p:cNvPr id="3" name="Tekstvak 2"/>
          <p:cNvSpPr txBox="1"/>
          <p:nvPr/>
        </p:nvSpPr>
        <p:spPr>
          <a:xfrm>
            <a:off x="3595814" y="4436076"/>
            <a:ext cx="6734433"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Lo-</a:t>
            </a:r>
            <a:r>
              <a:rPr lang="nl-NL" sz="2400" dirty="0" err="1" smtClean="0"/>
              <a:t>Ruchama</a:t>
            </a:r>
            <a:r>
              <a:rPr lang="nl-NL" sz="2400" dirty="0" smtClean="0"/>
              <a:t> = niet ontfermd/zonder ontferming</a:t>
            </a:r>
            <a:endParaRPr lang="nl-NL" sz="2400" dirty="0"/>
          </a:p>
        </p:txBody>
      </p:sp>
    </p:spTree>
    <p:extLst>
      <p:ext uri="{BB962C8B-B14F-4D97-AF65-F5344CB8AC3E}">
        <p14:creationId xmlns:p14="http://schemas.microsoft.com/office/powerpoint/2010/main" val="2883022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49299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chemeClr val="bg1">
                    <a:lumMod val="65000"/>
                  </a:schemeClr>
                </a:solidFill>
              </a:rPr>
              <a:t>6 Zij werd opnieuw zwanger, en zij baarde een dochter. </a:t>
            </a:r>
            <a:endParaRPr lang="nl-NL" sz="2600" dirty="0" smtClean="0">
              <a:solidFill>
                <a:schemeClr val="bg1">
                  <a:lumMod val="65000"/>
                </a:schemeClr>
              </a:solidFill>
            </a:endParaRPr>
          </a:p>
          <a:p>
            <a:r>
              <a:rPr lang="nl-NL" sz="2600" dirty="0" smtClean="0">
                <a:solidFill>
                  <a:schemeClr val="bg1">
                    <a:lumMod val="65000"/>
                  </a:schemeClr>
                </a:solidFill>
              </a:rPr>
              <a:t>Daarop </a:t>
            </a:r>
            <a:r>
              <a:rPr lang="nl-NL" sz="2600" dirty="0">
                <a:solidFill>
                  <a:schemeClr val="bg1">
                    <a:lumMod val="65000"/>
                  </a:schemeClr>
                </a:solidFill>
              </a:rPr>
              <a:t>zei Hij tegen hem: </a:t>
            </a:r>
            <a:endParaRPr lang="nl-NL" sz="2600" dirty="0" smtClean="0">
              <a:solidFill>
                <a:schemeClr val="bg1">
                  <a:lumMod val="65000"/>
                </a:schemeClr>
              </a:solidFill>
            </a:endParaRPr>
          </a:p>
          <a:p>
            <a:r>
              <a:rPr lang="nl-NL" sz="2600" dirty="0" smtClean="0">
                <a:solidFill>
                  <a:srgbClr val="002060"/>
                </a:solidFill>
              </a:rPr>
              <a:t>Geef </a:t>
            </a:r>
            <a:r>
              <a:rPr lang="nl-NL" sz="2600" dirty="0">
                <a:solidFill>
                  <a:srgbClr val="002060"/>
                </a:solidFill>
              </a:rPr>
              <a:t>haar de naam Lo-</a:t>
            </a:r>
            <a:r>
              <a:rPr lang="nl-NL" sz="2600" dirty="0" err="1">
                <a:solidFill>
                  <a:srgbClr val="002060"/>
                </a:solidFill>
              </a:rPr>
              <a:t>Ruchama</a:t>
            </a:r>
            <a:r>
              <a:rPr lang="nl-NL" sz="2600" dirty="0">
                <a:solidFill>
                  <a:srgbClr val="002060"/>
                </a:solidFill>
              </a:rPr>
              <a:t>, </a:t>
            </a:r>
            <a:endParaRPr lang="nl-NL" sz="2600" dirty="0" smtClean="0">
              <a:solidFill>
                <a:srgbClr val="002060"/>
              </a:solidFill>
            </a:endParaRPr>
          </a:p>
          <a:p>
            <a:r>
              <a:rPr lang="nl-NL" sz="2600" dirty="0" smtClean="0">
                <a:solidFill>
                  <a:srgbClr val="002060"/>
                </a:solidFill>
              </a:rPr>
              <a:t>want </a:t>
            </a:r>
            <a:r>
              <a:rPr lang="nl-NL" sz="2600" dirty="0">
                <a:solidFill>
                  <a:srgbClr val="002060"/>
                </a:solidFill>
              </a:rPr>
              <a:t>Ik zal Mij voortaan niet meer ontfermen over het huis van Israël, </a:t>
            </a:r>
            <a:endParaRPr lang="nl-NL" sz="2600" dirty="0" smtClean="0">
              <a:solidFill>
                <a:srgbClr val="002060"/>
              </a:solidFill>
            </a:endParaRPr>
          </a:p>
          <a:p>
            <a:r>
              <a:rPr lang="nl-NL" sz="2600" dirty="0" smtClean="0">
                <a:solidFill>
                  <a:srgbClr val="002060"/>
                </a:solidFill>
              </a:rPr>
              <a:t>want </a:t>
            </a:r>
            <a:r>
              <a:rPr lang="nl-NL" sz="2600" dirty="0">
                <a:solidFill>
                  <a:srgbClr val="002060"/>
                </a:solidFill>
              </a:rPr>
              <a:t>Ik zal hen zeker wegvoeren.</a:t>
            </a:r>
          </a:p>
        </p:txBody>
      </p:sp>
    </p:spTree>
    <p:extLst>
      <p:ext uri="{BB962C8B-B14F-4D97-AF65-F5344CB8AC3E}">
        <p14:creationId xmlns:p14="http://schemas.microsoft.com/office/powerpoint/2010/main" val="326186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3785652"/>
          </a:xfrm>
          <a:prstGeom prst="rect">
            <a:avLst/>
          </a:prstGeom>
        </p:spPr>
        <p:txBody>
          <a:bodyPr wrap="square">
            <a:spAutoFit/>
          </a:bodyPr>
          <a:lstStyle/>
          <a:p>
            <a:r>
              <a:rPr lang="nl-NL" sz="2400" b="1" dirty="0" smtClean="0"/>
              <a:t>Hosea 1</a:t>
            </a:r>
          </a:p>
          <a:p>
            <a:r>
              <a:rPr lang="nl-NL" sz="2400" dirty="0" smtClean="0"/>
              <a:t>1 </a:t>
            </a:r>
            <a:r>
              <a:rPr lang="nl-NL" sz="2400" dirty="0"/>
              <a:t>Het woord van de HEERE dat gekomen is tot Hosea, de zoon van </a:t>
            </a:r>
            <a:r>
              <a:rPr lang="nl-NL" sz="2400" dirty="0" err="1"/>
              <a:t>Beëri</a:t>
            </a:r>
            <a:r>
              <a:rPr lang="nl-NL" sz="2400" dirty="0"/>
              <a:t>, in de dagen van </a:t>
            </a:r>
            <a:r>
              <a:rPr lang="nl-NL" sz="2400" dirty="0" err="1"/>
              <a:t>Uzzia</a:t>
            </a:r>
            <a:r>
              <a:rPr lang="nl-NL" sz="2400" dirty="0"/>
              <a:t>, </a:t>
            </a:r>
            <a:r>
              <a:rPr lang="nl-NL" sz="2400" dirty="0" err="1"/>
              <a:t>Jotham</a:t>
            </a:r>
            <a:r>
              <a:rPr lang="nl-NL" sz="2400" dirty="0"/>
              <a:t>, </a:t>
            </a:r>
            <a:r>
              <a:rPr lang="nl-NL" sz="2400" dirty="0" err="1"/>
              <a:t>Achaz</a:t>
            </a:r>
            <a:r>
              <a:rPr lang="nl-NL" sz="2400" dirty="0"/>
              <a:t>, </a:t>
            </a:r>
            <a:r>
              <a:rPr lang="nl-NL" sz="2400" dirty="0" err="1"/>
              <a:t>Hizkia</a:t>
            </a:r>
            <a:r>
              <a:rPr lang="nl-NL" sz="2400" dirty="0"/>
              <a:t>, de koningen van </a:t>
            </a:r>
            <a:r>
              <a:rPr lang="nl-NL" sz="2400" dirty="0" err="1"/>
              <a:t>Juda</a:t>
            </a:r>
            <a:r>
              <a:rPr lang="nl-NL" sz="2400" dirty="0"/>
              <a:t>, en in de dagen van </a:t>
            </a:r>
            <a:r>
              <a:rPr lang="nl-NL" sz="2400" dirty="0" err="1"/>
              <a:t>Jerobeam</a:t>
            </a:r>
            <a:r>
              <a:rPr lang="nl-NL" sz="2400" dirty="0"/>
              <a:t>, de zoon van Joas, de koning van Israël.</a:t>
            </a:r>
          </a:p>
          <a:p>
            <a:r>
              <a:rPr lang="nl-NL" sz="2400" dirty="0" smtClean="0"/>
              <a:t>2 </a:t>
            </a:r>
            <a:r>
              <a:rPr lang="nl-NL" sz="2400" dirty="0"/>
              <a:t>Het begin van het spreken van de HEERE door Hosea.</a:t>
            </a:r>
          </a:p>
          <a:p>
            <a:r>
              <a:rPr lang="nl-NL" sz="2400" dirty="0"/>
              <a:t>De HEERE zei tegen Hosea:</a:t>
            </a:r>
          </a:p>
          <a:p>
            <a:r>
              <a:rPr lang="nl-NL" sz="2400" dirty="0"/>
              <a:t>Ga! Neem voor u een vrouw van de hoererijen</a:t>
            </a:r>
          </a:p>
          <a:p>
            <a:r>
              <a:rPr lang="nl-NL" sz="2400" dirty="0"/>
              <a:t>en kinderen van de hoererijen,</a:t>
            </a:r>
          </a:p>
          <a:p>
            <a:r>
              <a:rPr lang="nl-NL" sz="2400" dirty="0"/>
              <a:t>want het land wendt zich in schandelijke hoererij</a:t>
            </a:r>
          </a:p>
          <a:p>
            <a:r>
              <a:rPr lang="nl-NL" sz="2400" dirty="0"/>
              <a:t>van de HEERE af</a:t>
            </a:r>
            <a:r>
              <a:rPr lang="nl-NL" sz="2400" dirty="0" smtClean="0"/>
              <a:t>.</a:t>
            </a:r>
            <a:endParaRPr lang="nl-NL" sz="2400" dirty="0"/>
          </a:p>
        </p:txBody>
      </p:sp>
    </p:spTree>
    <p:extLst>
      <p:ext uri="{BB962C8B-B14F-4D97-AF65-F5344CB8AC3E}">
        <p14:creationId xmlns:p14="http://schemas.microsoft.com/office/powerpoint/2010/main" val="136944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092881"/>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rgbClr val="002060"/>
                </a:solidFill>
              </a:rPr>
              <a:t>7 Maar over het huis van </a:t>
            </a:r>
            <a:r>
              <a:rPr lang="nl-NL" sz="2600" dirty="0" err="1">
                <a:solidFill>
                  <a:srgbClr val="002060"/>
                </a:solidFill>
              </a:rPr>
              <a:t>Juda</a:t>
            </a:r>
            <a:r>
              <a:rPr lang="nl-NL" sz="2600" dirty="0">
                <a:solidFill>
                  <a:srgbClr val="002060"/>
                </a:solidFill>
              </a:rPr>
              <a:t> zal Ik Mij ontfermen, </a:t>
            </a:r>
            <a:endParaRPr lang="nl-NL" sz="2600" dirty="0" smtClean="0">
              <a:solidFill>
                <a:srgbClr val="002060"/>
              </a:solidFill>
            </a:endParaRPr>
          </a:p>
          <a:p>
            <a:r>
              <a:rPr lang="nl-NL" sz="2600" dirty="0" smtClean="0">
                <a:solidFill>
                  <a:srgbClr val="002060"/>
                </a:solidFill>
              </a:rPr>
              <a:t>en </a:t>
            </a:r>
            <a:r>
              <a:rPr lang="nl-NL" sz="2600" dirty="0">
                <a:solidFill>
                  <a:srgbClr val="002060"/>
                </a:solidFill>
              </a:rPr>
              <a:t>Ik zal hen verlossen door </a:t>
            </a:r>
            <a:r>
              <a:rPr lang="nl-NL" sz="2600" dirty="0" smtClean="0">
                <a:solidFill>
                  <a:srgbClr val="002060"/>
                </a:solidFill>
              </a:rPr>
              <a:t>JAHWEH, </a:t>
            </a:r>
            <a:r>
              <a:rPr lang="nl-NL" sz="2600" dirty="0">
                <a:solidFill>
                  <a:srgbClr val="002060"/>
                </a:solidFill>
              </a:rPr>
              <a:t>hun God. </a:t>
            </a:r>
            <a:endParaRPr lang="nl-NL" sz="2600" dirty="0" smtClean="0">
              <a:solidFill>
                <a:srgbClr val="002060"/>
              </a:solidFill>
            </a:endParaRPr>
          </a:p>
          <a:p>
            <a:r>
              <a:rPr lang="nl-NL" sz="2600" dirty="0" smtClean="0">
                <a:solidFill>
                  <a:srgbClr val="002060"/>
                </a:solidFill>
              </a:rPr>
              <a:t>Ik </a:t>
            </a:r>
            <a:r>
              <a:rPr lang="nl-NL" sz="2600" dirty="0">
                <a:solidFill>
                  <a:srgbClr val="002060"/>
                </a:solidFill>
              </a:rPr>
              <a:t>zal hen echter niet verlossen door boog, </a:t>
            </a:r>
            <a:endParaRPr lang="nl-NL" sz="2600" dirty="0" smtClean="0">
              <a:solidFill>
                <a:srgbClr val="002060"/>
              </a:solidFill>
            </a:endParaRPr>
          </a:p>
          <a:p>
            <a:r>
              <a:rPr lang="nl-NL" sz="2600" dirty="0" smtClean="0">
                <a:solidFill>
                  <a:srgbClr val="002060"/>
                </a:solidFill>
              </a:rPr>
              <a:t>door </a:t>
            </a:r>
            <a:r>
              <a:rPr lang="nl-NL" sz="2600" dirty="0">
                <a:solidFill>
                  <a:srgbClr val="002060"/>
                </a:solidFill>
              </a:rPr>
              <a:t>zwaard, door strijd, door paarden of door ruiters.</a:t>
            </a:r>
          </a:p>
        </p:txBody>
      </p:sp>
    </p:spTree>
    <p:extLst>
      <p:ext uri="{BB962C8B-B14F-4D97-AF65-F5344CB8AC3E}">
        <p14:creationId xmlns:p14="http://schemas.microsoft.com/office/powerpoint/2010/main" val="667062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89310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rgbClr val="002060"/>
                </a:solidFill>
              </a:rPr>
              <a:t>8 Toen zij Lo-</a:t>
            </a:r>
            <a:r>
              <a:rPr lang="nl-NL" sz="2600" dirty="0" err="1">
                <a:solidFill>
                  <a:srgbClr val="002060"/>
                </a:solidFill>
              </a:rPr>
              <a:t>Ruchama</a:t>
            </a:r>
            <a:r>
              <a:rPr lang="nl-NL" sz="2600" dirty="0">
                <a:solidFill>
                  <a:srgbClr val="002060"/>
                </a:solidFill>
              </a:rPr>
              <a:t> niet meer de borst gaf, werd zij weer zwanger, </a:t>
            </a:r>
            <a:endParaRPr lang="nl-NL" sz="2600" dirty="0" smtClean="0">
              <a:solidFill>
                <a:srgbClr val="002060"/>
              </a:solidFill>
            </a:endParaRPr>
          </a:p>
          <a:p>
            <a:r>
              <a:rPr lang="nl-NL" sz="2600" dirty="0" smtClean="0">
                <a:solidFill>
                  <a:srgbClr val="002060"/>
                </a:solidFill>
              </a:rPr>
              <a:t>en </a:t>
            </a:r>
            <a:r>
              <a:rPr lang="nl-NL" sz="2600" dirty="0">
                <a:solidFill>
                  <a:srgbClr val="002060"/>
                </a:solidFill>
              </a:rPr>
              <a:t>zij baarde een zoon.</a:t>
            </a:r>
          </a:p>
          <a:p>
            <a:r>
              <a:rPr lang="nl-NL" sz="2600" dirty="0">
                <a:solidFill>
                  <a:schemeClr val="bg1">
                    <a:lumMod val="65000"/>
                  </a:schemeClr>
                </a:solidFill>
              </a:rPr>
              <a:t>9 En Hij zei:</a:t>
            </a:r>
          </a:p>
          <a:p>
            <a:r>
              <a:rPr lang="nl-NL" sz="2600" dirty="0">
                <a:solidFill>
                  <a:schemeClr val="bg1">
                    <a:lumMod val="65000"/>
                  </a:schemeClr>
                </a:solidFill>
              </a:rPr>
              <a:t>Geef hem de naam Lo-</a:t>
            </a:r>
            <a:r>
              <a:rPr lang="nl-NL" sz="2600" dirty="0" err="1">
                <a:solidFill>
                  <a:schemeClr val="bg1">
                    <a:lumMod val="65000"/>
                  </a:schemeClr>
                </a:solidFill>
              </a:rPr>
              <a:t>Ammi</a:t>
            </a:r>
            <a:r>
              <a:rPr lang="nl-NL" sz="2600" dirty="0">
                <a:solidFill>
                  <a:schemeClr val="bg1">
                    <a:lumMod val="65000"/>
                  </a:schemeClr>
                </a:solidFill>
              </a:rPr>
              <a:t>,</a:t>
            </a:r>
          </a:p>
          <a:p>
            <a:r>
              <a:rPr lang="nl-NL" sz="2600" dirty="0">
                <a:solidFill>
                  <a:schemeClr val="bg1">
                    <a:lumMod val="65000"/>
                  </a:schemeClr>
                </a:solidFill>
              </a:rPr>
              <a:t>want u bent niet Mijn volk</a:t>
            </a:r>
          </a:p>
          <a:p>
            <a:r>
              <a:rPr lang="nl-NL" sz="2600" dirty="0">
                <a:solidFill>
                  <a:schemeClr val="bg1">
                    <a:lumMod val="65000"/>
                  </a:schemeClr>
                </a:solidFill>
              </a:rPr>
              <a:t>en Ík zal er voor u niet zijn.</a:t>
            </a:r>
          </a:p>
        </p:txBody>
      </p:sp>
    </p:spTree>
    <p:extLst>
      <p:ext uri="{BB962C8B-B14F-4D97-AF65-F5344CB8AC3E}">
        <p14:creationId xmlns:p14="http://schemas.microsoft.com/office/powerpoint/2010/main" val="1633546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89310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chemeClr val="bg1">
                    <a:lumMod val="65000"/>
                  </a:schemeClr>
                </a:solidFill>
              </a:rPr>
              <a:t>8 Toen zij Lo-</a:t>
            </a:r>
            <a:r>
              <a:rPr lang="nl-NL" sz="2600" dirty="0" err="1">
                <a:solidFill>
                  <a:schemeClr val="bg1">
                    <a:lumMod val="65000"/>
                  </a:schemeClr>
                </a:solidFill>
              </a:rPr>
              <a:t>Ruchama</a:t>
            </a:r>
            <a:r>
              <a:rPr lang="nl-NL" sz="2600" dirty="0">
                <a:solidFill>
                  <a:schemeClr val="bg1">
                    <a:lumMod val="65000"/>
                  </a:schemeClr>
                </a:solidFill>
              </a:rPr>
              <a:t> niet meer de borst gaf, werd zij weer zwanger, </a:t>
            </a:r>
            <a:endParaRPr lang="nl-NL" sz="2600" dirty="0" smtClean="0">
              <a:solidFill>
                <a:schemeClr val="bg1">
                  <a:lumMod val="65000"/>
                </a:schemeClr>
              </a:solidFill>
            </a:endParaRPr>
          </a:p>
          <a:p>
            <a:r>
              <a:rPr lang="nl-NL" sz="2600" dirty="0" smtClean="0">
                <a:solidFill>
                  <a:schemeClr val="bg1">
                    <a:lumMod val="65000"/>
                  </a:schemeClr>
                </a:solidFill>
              </a:rPr>
              <a:t>en </a:t>
            </a:r>
            <a:r>
              <a:rPr lang="nl-NL" sz="2600" dirty="0">
                <a:solidFill>
                  <a:schemeClr val="bg1">
                    <a:lumMod val="65000"/>
                  </a:schemeClr>
                </a:solidFill>
              </a:rPr>
              <a:t>zij baarde een zoon.</a:t>
            </a:r>
          </a:p>
          <a:p>
            <a:r>
              <a:rPr lang="nl-NL" sz="2600" dirty="0">
                <a:solidFill>
                  <a:srgbClr val="002060"/>
                </a:solidFill>
              </a:rPr>
              <a:t>9 En Hij zei:</a:t>
            </a:r>
          </a:p>
          <a:p>
            <a:r>
              <a:rPr lang="nl-NL" sz="2600" dirty="0">
                <a:solidFill>
                  <a:srgbClr val="002060"/>
                </a:solidFill>
              </a:rPr>
              <a:t>Geef hem de naam Lo-</a:t>
            </a:r>
            <a:r>
              <a:rPr lang="nl-NL" sz="2600" dirty="0" err="1">
                <a:solidFill>
                  <a:srgbClr val="002060"/>
                </a:solidFill>
              </a:rPr>
              <a:t>Ammi</a:t>
            </a:r>
            <a:r>
              <a:rPr lang="nl-NL" sz="2600" dirty="0">
                <a:solidFill>
                  <a:srgbClr val="002060"/>
                </a:solidFill>
              </a:rPr>
              <a:t>,</a:t>
            </a:r>
          </a:p>
          <a:p>
            <a:r>
              <a:rPr lang="nl-NL" sz="2600" dirty="0">
                <a:solidFill>
                  <a:srgbClr val="002060"/>
                </a:solidFill>
              </a:rPr>
              <a:t>want u bent niet Mijn volk</a:t>
            </a:r>
          </a:p>
          <a:p>
            <a:r>
              <a:rPr lang="nl-NL" sz="2600" dirty="0">
                <a:solidFill>
                  <a:srgbClr val="002060"/>
                </a:solidFill>
              </a:rPr>
              <a:t>en Ík zal er voor u niet zijn.</a:t>
            </a:r>
          </a:p>
        </p:txBody>
      </p:sp>
      <p:sp>
        <p:nvSpPr>
          <p:cNvPr id="3" name="Tekstvak 2"/>
          <p:cNvSpPr txBox="1"/>
          <p:nvPr/>
        </p:nvSpPr>
        <p:spPr>
          <a:xfrm>
            <a:off x="3595815" y="4436076"/>
            <a:ext cx="3694672"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Lo-</a:t>
            </a:r>
            <a:r>
              <a:rPr lang="nl-NL" sz="2400" dirty="0" err="1" smtClean="0"/>
              <a:t>Ammi</a:t>
            </a:r>
            <a:r>
              <a:rPr lang="nl-NL" sz="2400" dirty="0" smtClean="0"/>
              <a:t>= niet Mijn volk</a:t>
            </a:r>
            <a:endParaRPr lang="nl-NL" sz="2400" dirty="0"/>
          </a:p>
        </p:txBody>
      </p:sp>
    </p:spTree>
    <p:extLst>
      <p:ext uri="{BB962C8B-B14F-4D97-AF65-F5344CB8AC3E}">
        <p14:creationId xmlns:p14="http://schemas.microsoft.com/office/powerpoint/2010/main" val="770234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49299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rgbClr val="002060"/>
                </a:solidFill>
              </a:rPr>
              <a:t>10 Toch zal het aantal Israëlieten zijn als het zand van de zee, </a:t>
            </a:r>
            <a:endParaRPr lang="nl-NL" sz="2600" dirty="0" smtClean="0">
              <a:solidFill>
                <a:srgbClr val="002060"/>
              </a:solidFill>
            </a:endParaRPr>
          </a:p>
          <a:p>
            <a:r>
              <a:rPr lang="nl-NL" sz="2600" dirty="0" smtClean="0">
                <a:solidFill>
                  <a:srgbClr val="002060"/>
                </a:solidFill>
              </a:rPr>
              <a:t>dat </a:t>
            </a:r>
            <a:r>
              <a:rPr lang="nl-NL" sz="2600" dirty="0">
                <a:solidFill>
                  <a:srgbClr val="002060"/>
                </a:solidFill>
              </a:rPr>
              <a:t>niet gemeten en niet geteld kan worden. </a:t>
            </a:r>
            <a:endParaRPr lang="nl-NL" sz="2600" dirty="0" smtClean="0">
              <a:solidFill>
                <a:srgbClr val="002060"/>
              </a:solidFill>
            </a:endParaRPr>
          </a:p>
          <a:p>
            <a:r>
              <a:rPr lang="nl-NL" sz="2600" dirty="0" smtClean="0">
                <a:solidFill>
                  <a:schemeClr val="bg1">
                    <a:lumMod val="50000"/>
                  </a:schemeClr>
                </a:solidFill>
              </a:rPr>
              <a:t>En </a:t>
            </a:r>
            <a:r>
              <a:rPr lang="nl-NL" sz="2600" dirty="0">
                <a:solidFill>
                  <a:schemeClr val="bg1">
                    <a:lumMod val="50000"/>
                  </a:schemeClr>
                </a:solidFill>
              </a:rPr>
              <a:t>het zal gebeuren dat in de plaats waar tegen hen gezegd is: </a:t>
            </a:r>
            <a:endParaRPr lang="nl-NL" sz="2600" dirty="0" smtClean="0">
              <a:solidFill>
                <a:schemeClr val="bg1">
                  <a:lumMod val="50000"/>
                </a:schemeClr>
              </a:solidFill>
            </a:endParaRPr>
          </a:p>
          <a:p>
            <a:r>
              <a:rPr lang="nl-NL" sz="2600" dirty="0" smtClean="0">
                <a:solidFill>
                  <a:schemeClr val="bg1">
                    <a:lumMod val="50000"/>
                  </a:schemeClr>
                </a:solidFill>
              </a:rPr>
              <a:t>U </a:t>
            </a:r>
            <a:r>
              <a:rPr lang="nl-NL" sz="2600" dirty="0">
                <a:solidFill>
                  <a:schemeClr val="bg1">
                    <a:lumMod val="50000"/>
                  </a:schemeClr>
                </a:solidFill>
              </a:rPr>
              <a:t>bent niet Mijn volk, tegen hen gezegd zal worden: </a:t>
            </a:r>
            <a:endParaRPr lang="nl-NL" sz="2600" dirty="0" smtClean="0">
              <a:solidFill>
                <a:schemeClr val="bg1">
                  <a:lumMod val="50000"/>
                </a:schemeClr>
              </a:solidFill>
            </a:endParaRPr>
          </a:p>
          <a:p>
            <a:r>
              <a:rPr lang="nl-NL" sz="2600" dirty="0" smtClean="0">
                <a:solidFill>
                  <a:schemeClr val="bg1">
                    <a:lumMod val="50000"/>
                  </a:schemeClr>
                </a:solidFill>
              </a:rPr>
              <a:t>zonen van </a:t>
            </a:r>
            <a:r>
              <a:rPr lang="nl-NL" sz="2600" dirty="0">
                <a:solidFill>
                  <a:schemeClr val="bg1">
                    <a:lumMod val="50000"/>
                  </a:schemeClr>
                </a:solidFill>
              </a:rPr>
              <a:t>de levende God.</a:t>
            </a:r>
          </a:p>
        </p:txBody>
      </p:sp>
      <p:sp>
        <p:nvSpPr>
          <p:cNvPr id="3" name="Tekstvak 2"/>
          <p:cNvSpPr txBox="1"/>
          <p:nvPr/>
        </p:nvSpPr>
        <p:spPr>
          <a:xfrm>
            <a:off x="3595815" y="4436076"/>
            <a:ext cx="5016844"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De belofte aan de aartsvaders </a:t>
            </a:r>
            <a:r>
              <a:rPr lang="nl-NL" sz="2400" dirty="0" smtClean="0">
                <a:sym typeface="Wingdings" panose="05000000000000000000" pitchFamily="2" charset="2"/>
              </a:rPr>
              <a:t></a:t>
            </a:r>
            <a:endParaRPr lang="nl-NL" sz="2400" dirty="0"/>
          </a:p>
        </p:txBody>
      </p:sp>
    </p:spTree>
    <p:extLst>
      <p:ext uri="{BB962C8B-B14F-4D97-AF65-F5344CB8AC3E}">
        <p14:creationId xmlns:p14="http://schemas.microsoft.com/office/powerpoint/2010/main" val="416025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2092881"/>
          </a:xfrm>
          <a:prstGeom prst="rect">
            <a:avLst/>
          </a:prstGeom>
        </p:spPr>
        <p:txBody>
          <a:bodyPr wrap="square">
            <a:spAutoFit/>
          </a:bodyPr>
          <a:lstStyle/>
          <a:p>
            <a:pPr algn="ctr"/>
            <a:r>
              <a:rPr lang="nl-NL" sz="2600" b="1" dirty="0" smtClean="0"/>
              <a:t>Genesis 28</a:t>
            </a:r>
          </a:p>
          <a:p>
            <a:pPr algn="ctr"/>
            <a:r>
              <a:rPr lang="nl-NL" sz="2600" dirty="0" smtClean="0"/>
              <a:t>13 En </a:t>
            </a:r>
            <a:r>
              <a:rPr lang="nl-NL" sz="2600" dirty="0"/>
              <a:t>zie, </a:t>
            </a:r>
            <a:r>
              <a:rPr lang="nl-NL" sz="2600" dirty="0" smtClean="0"/>
              <a:t>JAHWEH stond </a:t>
            </a:r>
            <a:r>
              <a:rPr lang="nl-NL" sz="2600" dirty="0"/>
              <a:t>boven aan die ladder en zei: </a:t>
            </a:r>
            <a:endParaRPr lang="nl-NL" sz="2600" dirty="0" smtClean="0"/>
          </a:p>
          <a:p>
            <a:pPr algn="ctr"/>
            <a:r>
              <a:rPr lang="nl-NL" sz="2600" dirty="0" smtClean="0"/>
              <a:t>Ik ben JAHWEH, </a:t>
            </a:r>
            <a:r>
              <a:rPr lang="nl-NL" sz="2600" dirty="0"/>
              <a:t>de God van uw vader Abraham en de God van Izak; </a:t>
            </a:r>
            <a:endParaRPr lang="nl-NL" sz="2600" dirty="0" smtClean="0"/>
          </a:p>
          <a:p>
            <a:pPr algn="ctr"/>
            <a:r>
              <a:rPr lang="nl-NL" sz="2600" dirty="0" smtClean="0"/>
              <a:t>dit </a:t>
            </a:r>
            <a:r>
              <a:rPr lang="nl-NL" sz="2600" dirty="0"/>
              <a:t>land waarop u ligt te slapen, </a:t>
            </a:r>
            <a:r>
              <a:rPr lang="nl-NL" sz="2600" dirty="0" smtClean="0"/>
              <a:t>zal </a:t>
            </a:r>
            <a:r>
              <a:rPr lang="nl-NL" sz="2600" dirty="0"/>
              <a:t>Ik u en uw nageslacht geven.</a:t>
            </a:r>
          </a:p>
          <a:p>
            <a:pPr algn="ctr"/>
            <a:r>
              <a:rPr lang="nl-NL" sz="2600" dirty="0" smtClean="0"/>
              <a:t>14 Uw </a:t>
            </a:r>
            <a:r>
              <a:rPr lang="nl-NL" sz="2600" dirty="0"/>
              <a:t>nageslacht zal talrijk zijn als het stof van de aarde </a:t>
            </a:r>
            <a:r>
              <a:rPr lang="nl-NL" sz="2600" dirty="0" smtClean="0"/>
              <a:t>(…)</a:t>
            </a:r>
            <a:endParaRPr lang="nl-NL" sz="2600" dirty="0"/>
          </a:p>
        </p:txBody>
      </p:sp>
      <p:sp>
        <p:nvSpPr>
          <p:cNvPr id="3" name="Rechthoek 2"/>
          <p:cNvSpPr/>
          <p:nvPr/>
        </p:nvSpPr>
        <p:spPr>
          <a:xfrm>
            <a:off x="490151" y="4168345"/>
            <a:ext cx="10297298" cy="1692771"/>
          </a:xfrm>
          <a:prstGeom prst="rect">
            <a:avLst/>
          </a:prstGeom>
        </p:spPr>
        <p:txBody>
          <a:bodyPr wrap="square">
            <a:spAutoFit/>
          </a:bodyPr>
          <a:lstStyle/>
          <a:p>
            <a:pPr algn="ctr"/>
            <a:r>
              <a:rPr lang="nl-NL" sz="2600" b="1" dirty="0" smtClean="0"/>
              <a:t>Genesis 32</a:t>
            </a:r>
          </a:p>
          <a:p>
            <a:pPr algn="ctr"/>
            <a:r>
              <a:rPr lang="nl-NL" sz="2600" dirty="0" smtClean="0"/>
              <a:t>12 </a:t>
            </a:r>
            <a:r>
              <a:rPr lang="nl-NL" sz="2600" dirty="0"/>
              <a:t>U hebt immers gezegd: Ik zal u zéker weldoen en Ik zal uw nageslacht maken als het zand van de zee, </a:t>
            </a:r>
            <a:endParaRPr lang="nl-NL" sz="2600" dirty="0" smtClean="0"/>
          </a:p>
          <a:p>
            <a:pPr algn="ctr"/>
            <a:r>
              <a:rPr lang="nl-NL" sz="2600" dirty="0" smtClean="0"/>
              <a:t>dat </a:t>
            </a:r>
            <a:r>
              <a:rPr lang="nl-NL" sz="2600" dirty="0"/>
              <a:t>vanwege de menigte niet geteld kan worden!</a:t>
            </a:r>
          </a:p>
        </p:txBody>
      </p:sp>
    </p:spTree>
    <p:extLst>
      <p:ext uri="{BB962C8B-B14F-4D97-AF65-F5344CB8AC3E}">
        <p14:creationId xmlns:p14="http://schemas.microsoft.com/office/powerpoint/2010/main" val="208150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49299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chemeClr val="bg1">
                    <a:lumMod val="50000"/>
                  </a:schemeClr>
                </a:solidFill>
              </a:rPr>
              <a:t>10 Toch zal het aantal Israëlieten zijn als het zand van de zee, </a:t>
            </a:r>
            <a:endParaRPr lang="nl-NL" sz="2600" dirty="0" smtClean="0">
              <a:solidFill>
                <a:schemeClr val="bg1">
                  <a:lumMod val="50000"/>
                </a:schemeClr>
              </a:solidFill>
            </a:endParaRPr>
          </a:p>
          <a:p>
            <a:r>
              <a:rPr lang="nl-NL" sz="2600" dirty="0" smtClean="0">
                <a:solidFill>
                  <a:schemeClr val="bg1">
                    <a:lumMod val="50000"/>
                  </a:schemeClr>
                </a:solidFill>
              </a:rPr>
              <a:t>dat </a:t>
            </a:r>
            <a:r>
              <a:rPr lang="nl-NL" sz="2600" dirty="0">
                <a:solidFill>
                  <a:schemeClr val="bg1">
                    <a:lumMod val="50000"/>
                  </a:schemeClr>
                </a:solidFill>
              </a:rPr>
              <a:t>niet gemeten en niet geteld kan worden. </a:t>
            </a:r>
            <a:endParaRPr lang="nl-NL" sz="2600" dirty="0" smtClean="0">
              <a:solidFill>
                <a:schemeClr val="bg1">
                  <a:lumMod val="50000"/>
                </a:schemeClr>
              </a:solidFill>
            </a:endParaRPr>
          </a:p>
          <a:p>
            <a:r>
              <a:rPr lang="nl-NL" sz="2600" dirty="0" smtClean="0">
                <a:solidFill>
                  <a:srgbClr val="002060"/>
                </a:solidFill>
              </a:rPr>
              <a:t>En </a:t>
            </a:r>
            <a:r>
              <a:rPr lang="nl-NL" sz="2600" dirty="0">
                <a:solidFill>
                  <a:srgbClr val="002060"/>
                </a:solidFill>
              </a:rPr>
              <a:t>het zal gebeuren dat in de plaats waar tegen hen gezegd is: </a:t>
            </a:r>
            <a:endParaRPr lang="nl-NL" sz="2600" dirty="0" smtClean="0">
              <a:solidFill>
                <a:srgbClr val="002060"/>
              </a:solidFill>
            </a:endParaRPr>
          </a:p>
          <a:p>
            <a:r>
              <a:rPr lang="nl-NL" sz="2600" dirty="0" smtClean="0">
                <a:solidFill>
                  <a:srgbClr val="002060"/>
                </a:solidFill>
              </a:rPr>
              <a:t>U </a:t>
            </a:r>
            <a:r>
              <a:rPr lang="nl-NL" sz="2600" dirty="0">
                <a:solidFill>
                  <a:srgbClr val="002060"/>
                </a:solidFill>
              </a:rPr>
              <a:t>bent niet Mijn volk, tegen hen gezegd zal worden: </a:t>
            </a:r>
            <a:endParaRPr lang="nl-NL" sz="2600" dirty="0" smtClean="0">
              <a:solidFill>
                <a:srgbClr val="002060"/>
              </a:solidFill>
            </a:endParaRPr>
          </a:p>
          <a:p>
            <a:r>
              <a:rPr lang="nl-NL" sz="2600" dirty="0" smtClean="0">
                <a:solidFill>
                  <a:srgbClr val="002060"/>
                </a:solidFill>
              </a:rPr>
              <a:t>zonen van </a:t>
            </a:r>
            <a:r>
              <a:rPr lang="nl-NL" sz="2600" dirty="0">
                <a:solidFill>
                  <a:srgbClr val="002060"/>
                </a:solidFill>
              </a:rPr>
              <a:t>de levende God.</a:t>
            </a:r>
          </a:p>
        </p:txBody>
      </p:sp>
      <p:sp>
        <p:nvSpPr>
          <p:cNvPr id="3" name="Tekstvak 2"/>
          <p:cNvSpPr txBox="1"/>
          <p:nvPr/>
        </p:nvSpPr>
        <p:spPr>
          <a:xfrm>
            <a:off x="3595814" y="4436076"/>
            <a:ext cx="5090985" cy="1200329"/>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Dubbele toepassing:</a:t>
            </a:r>
          </a:p>
          <a:p>
            <a:pPr marL="914400" lvl="1" indent="-457200">
              <a:buFont typeface="+mj-lt"/>
              <a:buAutoNum type="arabicPeriod"/>
            </a:pPr>
            <a:r>
              <a:rPr lang="nl-NL" sz="2400" dirty="0" smtClean="0"/>
              <a:t>Israël (zie volgende vers)</a:t>
            </a:r>
          </a:p>
          <a:p>
            <a:pPr marL="914400" lvl="1" indent="-457200">
              <a:buFont typeface="+mj-lt"/>
              <a:buAutoNum type="arabicPeriod"/>
            </a:pPr>
            <a:r>
              <a:rPr lang="nl-NL" sz="2400" dirty="0" smtClean="0"/>
              <a:t>de natiën (komen we op terug)</a:t>
            </a:r>
            <a:endParaRPr lang="nl-NL" sz="2400" dirty="0"/>
          </a:p>
        </p:txBody>
      </p:sp>
    </p:spTree>
    <p:extLst>
      <p:ext uri="{BB962C8B-B14F-4D97-AF65-F5344CB8AC3E}">
        <p14:creationId xmlns:p14="http://schemas.microsoft.com/office/powerpoint/2010/main" val="147906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89310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rgbClr val="002060"/>
                </a:solidFill>
              </a:rPr>
              <a:t>11 Dan zullen de </a:t>
            </a:r>
            <a:r>
              <a:rPr lang="nl-NL" sz="2600" dirty="0" smtClean="0">
                <a:solidFill>
                  <a:srgbClr val="002060"/>
                </a:solidFill>
              </a:rPr>
              <a:t>zonen van </a:t>
            </a:r>
            <a:r>
              <a:rPr lang="nl-NL" sz="2600" dirty="0" err="1" smtClean="0">
                <a:solidFill>
                  <a:srgbClr val="002060"/>
                </a:solidFill>
              </a:rPr>
              <a:t>Juda</a:t>
            </a:r>
            <a:r>
              <a:rPr lang="nl-NL" sz="2600" dirty="0" smtClean="0">
                <a:solidFill>
                  <a:srgbClr val="002060"/>
                </a:solidFill>
              </a:rPr>
              <a:t> bijeengebracht </a:t>
            </a:r>
            <a:r>
              <a:rPr lang="nl-NL" sz="2600" dirty="0">
                <a:solidFill>
                  <a:srgbClr val="002060"/>
                </a:solidFill>
              </a:rPr>
              <a:t>worden samen met de Israëlieten. </a:t>
            </a:r>
            <a:endParaRPr lang="nl-NL" sz="2600" dirty="0" smtClean="0">
              <a:solidFill>
                <a:srgbClr val="002060"/>
              </a:solidFill>
            </a:endParaRPr>
          </a:p>
          <a:p>
            <a:r>
              <a:rPr lang="nl-NL" sz="2600" dirty="0" smtClean="0">
                <a:solidFill>
                  <a:srgbClr val="002060"/>
                </a:solidFill>
              </a:rPr>
              <a:t>Zij </a:t>
            </a:r>
            <a:r>
              <a:rPr lang="nl-NL" sz="2600" dirty="0">
                <a:solidFill>
                  <a:srgbClr val="002060"/>
                </a:solidFill>
              </a:rPr>
              <a:t>zullen voor zich één Hoofd aanstellen </a:t>
            </a:r>
            <a:r>
              <a:rPr lang="nl-NL" sz="2600" dirty="0">
                <a:solidFill>
                  <a:schemeClr val="bg1">
                    <a:lumMod val="50000"/>
                  </a:schemeClr>
                </a:solidFill>
              </a:rPr>
              <a:t>en uit het land oprukken; </a:t>
            </a:r>
            <a:endParaRPr lang="nl-NL" sz="2600" dirty="0" smtClean="0">
              <a:solidFill>
                <a:schemeClr val="bg1">
                  <a:lumMod val="50000"/>
                </a:schemeClr>
              </a:solidFill>
            </a:endParaRPr>
          </a:p>
          <a:p>
            <a:r>
              <a:rPr lang="nl-NL" sz="2600" dirty="0" smtClean="0">
                <a:solidFill>
                  <a:schemeClr val="bg1">
                    <a:lumMod val="50000"/>
                  </a:schemeClr>
                </a:solidFill>
              </a:rPr>
              <a:t>want </a:t>
            </a:r>
            <a:r>
              <a:rPr lang="nl-NL" sz="2600" dirty="0">
                <a:solidFill>
                  <a:schemeClr val="bg1">
                    <a:lumMod val="50000"/>
                  </a:schemeClr>
                </a:solidFill>
              </a:rPr>
              <a:t>groot zal de dag van Jizreël zijn.</a:t>
            </a:r>
          </a:p>
          <a:p>
            <a:r>
              <a:rPr lang="nl-NL" sz="2600" dirty="0">
                <a:solidFill>
                  <a:schemeClr val="bg1">
                    <a:lumMod val="50000"/>
                  </a:schemeClr>
                </a:solidFill>
              </a:rPr>
              <a:t>12 Zeg tegen uw broeders: </a:t>
            </a:r>
            <a:r>
              <a:rPr lang="nl-NL" sz="2600" dirty="0" err="1">
                <a:solidFill>
                  <a:schemeClr val="bg1">
                    <a:lumMod val="50000"/>
                  </a:schemeClr>
                </a:solidFill>
              </a:rPr>
              <a:t>Ammi</a:t>
            </a:r>
            <a:r>
              <a:rPr lang="nl-NL" sz="2600" dirty="0">
                <a:solidFill>
                  <a:schemeClr val="bg1">
                    <a:lumMod val="50000"/>
                  </a:schemeClr>
                </a:solidFill>
              </a:rPr>
              <a:t>,</a:t>
            </a:r>
          </a:p>
          <a:p>
            <a:r>
              <a:rPr lang="nl-NL" sz="2600" dirty="0">
                <a:solidFill>
                  <a:schemeClr val="bg1">
                    <a:lumMod val="50000"/>
                  </a:schemeClr>
                </a:solidFill>
              </a:rPr>
              <a:t>en tegen uw zusters: </a:t>
            </a:r>
            <a:r>
              <a:rPr lang="nl-NL" sz="2600" dirty="0" err="1">
                <a:solidFill>
                  <a:schemeClr val="bg1">
                    <a:lumMod val="50000"/>
                  </a:schemeClr>
                </a:solidFill>
              </a:rPr>
              <a:t>Ruchama</a:t>
            </a:r>
            <a:r>
              <a:rPr lang="nl-NL" sz="2600" dirty="0">
                <a:solidFill>
                  <a:schemeClr val="bg1">
                    <a:lumMod val="50000"/>
                  </a:schemeClr>
                </a:solidFill>
              </a:rPr>
              <a:t>.</a:t>
            </a:r>
          </a:p>
        </p:txBody>
      </p:sp>
      <p:sp>
        <p:nvSpPr>
          <p:cNvPr id="3" name="Tekstvak 2"/>
          <p:cNvSpPr txBox="1"/>
          <p:nvPr/>
        </p:nvSpPr>
        <p:spPr>
          <a:xfrm>
            <a:off x="3595814" y="4436076"/>
            <a:ext cx="5090985" cy="830997"/>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Niet het </a:t>
            </a:r>
            <a:r>
              <a:rPr lang="nl-NL" sz="2400" dirty="0" err="1" smtClean="0"/>
              <a:t>het</a:t>
            </a:r>
            <a:r>
              <a:rPr lang="nl-NL" sz="2400" dirty="0" smtClean="0"/>
              <a:t> Hoofd van de ecclesia, maar het Hoofd van de kudde </a:t>
            </a:r>
            <a:r>
              <a:rPr lang="nl-NL" sz="2400" dirty="0" smtClean="0">
                <a:sym typeface="Wingdings" panose="05000000000000000000" pitchFamily="2" charset="2"/>
              </a:rPr>
              <a:t> </a:t>
            </a:r>
            <a:endParaRPr lang="nl-NL" sz="2400" dirty="0"/>
          </a:p>
        </p:txBody>
      </p:sp>
    </p:spTree>
    <p:extLst>
      <p:ext uri="{BB962C8B-B14F-4D97-AF65-F5344CB8AC3E}">
        <p14:creationId xmlns:p14="http://schemas.microsoft.com/office/powerpoint/2010/main" val="396918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2893100"/>
          </a:xfrm>
          <a:prstGeom prst="rect">
            <a:avLst/>
          </a:prstGeom>
        </p:spPr>
        <p:txBody>
          <a:bodyPr wrap="square">
            <a:spAutoFit/>
          </a:bodyPr>
          <a:lstStyle/>
          <a:p>
            <a:pPr algn="ctr"/>
            <a:r>
              <a:rPr lang="nl-NL" sz="2600" b="1" dirty="0" smtClean="0"/>
              <a:t>Ezechiël 37</a:t>
            </a:r>
          </a:p>
          <a:p>
            <a:pPr algn="ctr"/>
            <a:r>
              <a:rPr lang="nl-NL" sz="2600" dirty="0"/>
              <a:t>24 En Mijn Knecht David zal Koning over hen zijn. </a:t>
            </a:r>
            <a:endParaRPr lang="nl-NL" sz="2600" dirty="0" smtClean="0"/>
          </a:p>
          <a:p>
            <a:pPr algn="ctr"/>
            <a:r>
              <a:rPr lang="nl-NL" sz="2600" dirty="0" smtClean="0"/>
              <a:t>Voor </a:t>
            </a:r>
            <a:r>
              <a:rPr lang="nl-NL" sz="2600" dirty="0"/>
              <a:t>hen allen zal er één Herder zijn. </a:t>
            </a:r>
            <a:r>
              <a:rPr lang="nl-NL" sz="2600" dirty="0" smtClean="0"/>
              <a:t>(…)</a:t>
            </a:r>
            <a:endParaRPr lang="nl-NL" sz="2600" dirty="0"/>
          </a:p>
          <a:p>
            <a:pPr algn="ctr"/>
            <a:r>
              <a:rPr lang="nl-NL" sz="2600" dirty="0"/>
              <a:t>25 Zij zullen wonen in het land dat Ik aan Mijn knecht, aan Jakob, </a:t>
            </a:r>
            <a:endParaRPr lang="nl-NL" sz="2600" dirty="0" smtClean="0"/>
          </a:p>
          <a:p>
            <a:pPr algn="ctr"/>
            <a:r>
              <a:rPr lang="nl-NL" sz="2600" dirty="0" smtClean="0"/>
              <a:t>gegeven </a:t>
            </a:r>
            <a:r>
              <a:rPr lang="nl-NL" sz="2600" dirty="0"/>
              <a:t>heb, waarin uw vaderen gewoond hebben. </a:t>
            </a:r>
            <a:endParaRPr lang="nl-NL" sz="2600" dirty="0" smtClean="0"/>
          </a:p>
          <a:p>
            <a:pPr algn="ctr"/>
            <a:r>
              <a:rPr lang="nl-NL" sz="2600" dirty="0" smtClean="0"/>
              <a:t>Zij </a:t>
            </a:r>
            <a:r>
              <a:rPr lang="nl-NL" sz="2600" dirty="0"/>
              <a:t>zullen daarin wonen, zij </a:t>
            </a:r>
            <a:r>
              <a:rPr lang="nl-NL" sz="2600" dirty="0" smtClean="0"/>
              <a:t>en hun zonen en de zonen van hun zonen, </a:t>
            </a:r>
          </a:p>
          <a:p>
            <a:pPr algn="ctr"/>
            <a:r>
              <a:rPr lang="nl-NL" sz="2600" dirty="0" smtClean="0"/>
              <a:t>tot </a:t>
            </a:r>
            <a:r>
              <a:rPr lang="nl-NL" sz="2600" dirty="0"/>
              <a:t>in </a:t>
            </a:r>
            <a:r>
              <a:rPr lang="nl-NL" sz="2600" dirty="0" smtClean="0"/>
              <a:t>de </a:t>
            </a:r>
            <a:r>
              <a:rPr lang="nl-NL" sz="2600" dirty="0" err="1" smtClean="0"/>
              <a:t>aeon</a:t>
            </a:r>
            <a:r>
              <a:rPr lang="nl-NL" sz="2600" dirty="0" smtClean="0"/>
              <a:t>, </a:t>
            </a:r>
            <a:r>
              <a:rPr lang="nl-NL" sz="2600" dirty="0"/>
              <a:t>en Mijn Knecht David zal tot in </a:t>
            </a:r>
            <a:r>
              <a:rPr lang="nl-NL" sz="2600" dirty="0" smtClean="0"/>
              <a:t>de </a:t>
            </a:r>
            <a:r>
              <a:rPr lang="nl-NL" sz="2600" dirty="0" err="1" smtClean="0"/>
              <a:t>aeon</a:t>
            </a:r>
            <a:r>
              <a:rPr lang="nl-NL" sz="2600" dirty="0" smtClean="0"/>
              <a:t> hun </a:t>
            </a:r>
            <a:r>
              <a:rPr lang="nl-NL" sz="2600" dirty="0"/>
              <a:t>Vorst zijn.</a:t>
            </a:r>
          </a:p>
        </p:txBody>
      </p:sp>
      <p:sp>
        <p:nvSpPr>
          <p:cNvPr id="3" name="Rechthoek 2"/>
          <p:cNvSpPr/>
          <p:nvPr/>
        </p:nvSpPr>
        <p:spPr>
          <a:xfrm>
            <a:off x="490151" y="4168345"/>
            <a:ext cx="10297298" cy="1692771"/>
          </a:xfrm>
          <a:prstGeom prst="rect">
            <a:avLst/>
          </a:prstGeom>
        </p:spPr>
        <p:txBody>
          <a:bodyPr wrap="square">
            <a:spAutoFit/>
          </a:bodyPr>
          <a:lstStyle/>
          <a:p>
            <a:pPr algn="ctr"/>
            <a:r>
              <a:rPr lang="nl-NL" sz="2600" b="1" dirty="0" smtClean="0"/>
              <a:t>Johannes 10</a:t>
            </a:r>
          </a:p>
          <a:p>
            <a:pPr algn="ctr"/>
            <a:r>
              <a:rPr lang="nl-NL" sz="2600" dirty="0" smtClean="0"/>
              <a:t>16 Ik </a:t>
            </a:r>
            <a:r>
              <a:rPr lang="nl-NL" sz="2600" dirty="0"/>
              <a:t>heb nog andere schapen, die niet van deze schaapskooi zijn; </a:t>
            </a:r>
            <a:endParaRPr lang="nl-NL" sz="2600" dirty="0" smtClean="0"/>
          </a:p>
          <a:p>
            <a:pPr algn="ctr"/>
            <a:r>
              <a:rPr lang="nl-NL" sz="2600" dirty="0" smtClean="0"/>
              <a:t>ook </a:t>
            </a:r>
            <a:r>
              <a:rPr lang="nl-NL" sz="2600" dirty="0"/>
              <a:t>die moet Ik binnenbrengen, en zij zullen Mijn stem horen </a:t>
            </a:r>
            <a:endParaRPr lang="nl-NL" sz="2600" dirty="0" smtClean="0"/>
          </a:p>
          <a:p>
            <a:pPr algn="ctr"/>
            <a:r>
              <a:rPr lang="nl-NL" sz="2600" dirty="0" smtClean="0"/>
              <a:t>en </a:t>
            </a:r>
            <a:r>
              <a:rPr lang="nl-NL" sz="2600" dirty="0"/>
              <a:t>het zal worden één kudde en één Herder.</a:t>
            </a:r>
          </a:p>
        </p:txBody>
      </p:sp>
    </p:spTree>
    <p:extLst>
      <p:ext uri="{BB962C8B-B14F-4D97-AF65-F5344CB8AC3E}">
        <p14:creationId xmlns:p14="http://schemas.microsoft.com/office/powerpoint/2010/main" val="270221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89310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chemeClr val="bg1">
                    <a:lumMod val="50000"/>
                  </a:schemeClr>
                </a:solidFill>
              </a:rPr>
              <a:t>11 Dan zullen de </a:t>
            </a:r>
            <a:r>
              <a:rPr lang="nl-NL" sz="2600" dirty="0" smtClean="0">
                <a:solidFill>
                  <a:schemeClr val="bg1">
                    <a:lumMod val="50000"/>
                  </a:schemeClr>
                </a:solidFill>
              </a:rPr>
              <a:t>zonen van </a:t>
            </a:r>
            <a:r>
              <a:rPr lang="nl-NL" sz="2600" dirty="0" err="1" smtClean="0">
                <a:solidFill>
                  <a:schemeClr val="bg1">
                    <a:lumMod val="50000"/>
                  </a:schemeClr>
                </a:solidFill>
              </a:rPr>
              <a:t>Juda</a:t>
            </a:r>
            <a:r>
              <a:rPr lang="nl-NL" sz="2600" dirty="0" smtClean="0">
                <a:solidFill>
                  <a:schemeClr val="bg1">
                    <a:lumMod val="50000"/>
                  </a:schemeClr>
                </a:solidFill>
              </a:rPr>
              <a:t> bijeengebracht </a:t>
            </a:r>
            <a:r>
              <a:rPr lang="nl-NL" sz="2600" dirty="0">
                <a:solidFill>
                  <a:schemeClr val="bg1">
                    <a:lumMod val="50000"/>
                  </a:schemeClr>
                </a:solidFill>
              </a:rPr>
              <a:t>worden samen met de Israëlieten. </a:t>
            </a:r>
            <a:endParaRPr lang="nl-NL" sz="2600" dirty="0" smtClean="0">
              <a:solidFill>
                <a:schemeClr val="bg1">
                  <a:lumMod val="50000"/>
                </a:schemeClr>
              </a:solidFill>
            </a:endParaRPr>
          </a:p>
          <a:p>
            <a:r>
              <a:rPr lang="nl-NL" sz="2600" dirty="0" smtClean="0">
                <a:solidFill>
                  <a:schemeClr val="bg1">
                    <a:lumMod val="50000"/>
                  </a:schemeClr>
                </a:solidFill>
              </a:rPr>
              <a:t>Zij </a:t>
            </a:r>
            <a:r>
              <a:rPr lang="nl-NL" sz="2600" dirty="0">
                <a:solidFill>
                  <a:schemeClr val="bg1">
                    <a:lumMod val="50000"/>
                  </a:schemeClr>
                </a:solidFill>
              </a:rPr>
              <a:t>zullen voor zich één Hoofd aanstellen </a:t>
            </a:r>
            <a:r>
              <a:rPr lang="nl-NL" sz="2600" dirty="0">
                <a:solidFill>
                  <a:srgbClr val="002060"/>
                </a:solidFill>
              </a:rPr>
              <a:t>en uit het land oprukken; </a:t>
            </a:r>
            <a:endParaRPr lang="nl-NL" sz="2600" dirty="0" smtClean="0">
              <a:solidFill>
                <a:srgbClr val="002060"/>
              </a:solidFill>
            </a:endParaRPr>
          </a:p>
          <a:p>
            <a:r>
              <a:rPr lang="nl-NL" sz="2600" dirty="0" smtClean="0">
                <a:solidFill>
                  <a:srgbClr val="002060"/>
                </a:solidFill>
              </a:rPr>
              <a:t>want </a:t>
            </a:r>
            <a:r>
              <a:rPr lang="nl-NL" sz="2600" dirty="0">
                <a:solidFill>
                  <a:srgbClr val="002060"/>
                </a:solidFill>
              </a:rPr>
              <a:t>groot zal de dag van Jizreël zijn.</a:t>
            </a:r>
          </a:p>
          <a:p>
            <a:r>
              <a:rPr lang="nl-NL" sz="2600" dirty="0">
                <a:solidFill>
                  <a:srgbClr val="002060"/>
                </a:solidFill>
              </a:rPr>
              <a:t>12 Zeg tegen uw broeders: </a:t>
            </a:r>
            <a:r>
              <a:rPr lang="nl-NL" sz="2600" dirty="0" err="1">
                <a:solidFill>
                  <a:srgbClr val="002060"/>
                </a:solidFill>
              </a:rPr>
              <a:t>Ammi</a:t>
            </a:r>
            <a:r>
              <a:rPr lang="nl-NL" sz="2600" dirty="0">
                <a:solidFill>
                  <a:srgbClr val="002060"/>
                </a:solidFill>
              </a:rPr>
              <a:t>,</a:t>
            </a:r>
          </a:p>
          <a:p>
            <a:r>
              <a:rPr lang="nl-NL" sz="2600" dirty="0">
                <a:solidFill>
                  <a:srgbClr val="002060"/>
                </a:solidFill>
              </a:rPr>
              <a:t>en tegen uw zusters: </a:t>
            </a:r>
            <a:r>
              <a:rPr lang="nl-NL" sz="2600" dirty="0" err="1">
                <a:solidFill>
                  <a:srgbClr val="002060"/>
                </a:solidFill>
              </a:rPr>
              <a:t>Ruchama</a:t>
            </a:r>
            <a:r>
              <a:rPr lang="nl-NL" sz="2600" dirty="0">
                <a:solidFill>
                  <a:srgbClr val="002060"/>
                </a:solidFill>
              </a:rPr>
              <a:t>.</a:t>
            </a:r>
          </a:p>
        </p:txBody>
      </p:sp>
      <p:sp>
        <p:nvSpPr>
          <p:cNvPr id="4" name="Tekstvak 3"/>
          <p:cNvSpPr txBox="1"/>
          <p:nvPr/>
        </p:nvSpPr>
        <p:spPr>
          <a:xfrm>
            <a:off x="3546389" y="4436076"/>
            <a:ext cx="6017740"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Jizreël = </a:t>
            </a:r>
            <a:r>
              <a:rPr lang="nl-NL" sz="2400" dirty="0" smtClean="0">
                <a:solidFill>
                  <a:schemeClr val="bg1">
                    <a:lumMod val="50000"/>
                  </a:schemeClr>
                </a:solidFill>
              </a:rPr>
              <a:t>God verstrooit/</a:t>
            </a:r>
            <a:r>
              <a:rPr lang="nl-NL" sz="2400" dirty="0" smtClean="0"/>
              <a:t>God plant/zaait</a:t>
            </a:r>
            <a:endParaRPr lang="nl-NL" sz="2400" dirty="0"/>
          </a:p>
        </p:txBody>
      </p:sp>
    </p:spTree>
    <p:extLst>
      <p:ext uri="{BB962C8B-B14F-4D97-AF65-F5344CB8AC3E}">
        <p14:creationId xmlns:p14="http://schemas.microsoft.com/office/powerpoint/2010/main" val="1395610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2492990"/>
          </a:xfrm>
          <a:prstGeom prst="rect">
            <a:avLst/>
          </a:prstGeom>
        </p:spPr>
        <p:txBody>
          <a:bodyPr wrap="square">
            <a:spAutoFit/>
          </a:bodyPr>
          <a:lstStyle/>
          <a:p>
            <a:pPr algn="ctr"/>
            <a:r>
              <a:rPr lang="nl-NL" sz="2600" b="1" dirty="0" smtClean="0"/>
              <a:t>Hosea 2</a:t>
            </a:r>
          </a:p>
          <a:p>
            <a:pPr algn="ctr"/>
            <a:r>
              <a:rPr lang="nl-NL" sz="2600" dirty="0" smtClean="0"/>
              <a:t>21 …….en </a:t>
            </a:r>
            <a:r>
              <a:rPr lang="nl-NL" sz="2600" dirty="0"/>
              <a:t>die zullen Jizreël verhoren.</a:t>
            </a:r>
          </a:p>
          <a:p>
            <a:pPr algn="ctr"/>
            <a:r>
              <a:rPr lang="nl-NL" sz="2600" dirty="0" smtClean="0"/>
              <a:t>22 En </a:t>
            </a:r>
            <a:r>
              <a:rPr lang="nl-NL" sz="2600" dirty="0"/>
              <a:t>Ik zal haar voor Mij in de aarde </a:t>
            </a:r>
            <a:r>
              <a:rPr lang="nl-NL" sz="2600" dirty="0" smtClean="0"/>
              <a:t>zaaien</a:t>
            </a:r>
            <a:endParaRPr lang="nl-NL" sz="2600" dirty="0"/>
          </a:p>
          <a:p>
            <a:pPr algn="ctr"/>
            <a:r>
              <a:rPr lang="nl-NL" sz="2600" dirty="0">
                <a:solidFill>
                  <a:schemeClr val="bg1">
                    <a:lumMod val="65000"/>
                  </a:schemeClr>
                </a:solidFill>
              </a:rPr>
              <a:t>en Mij ontfermen over Lo-</a:t>
            </a:r>
            <a:r>
              <a:rPr lang="nl-NL" sz="2600" dirty="0" err="1">
                <a:solidFill>
                  <a:schemeClr val="bg1">
                    <a:lumMod val="65000"/>
                  </a:schemeClr>
                </a:solidFill>
              </a:rPr>
              <a:t>Ruchama</a:t>
            </a:r>
            <a:r>
              <a:rPr lang="nl-NL" sz="2600" dirty="0">
                <a:solidFill>
                  <a:schemeClr val="bg1">
                    <a:lumMod val="65000"/>
                  </a:schemeClr>
                </a:solidFill>
              </a:rPr>
              <a:t>.</a:t>
            </a:r>
          </a:p>
          <a:p>
            <a:pPr algn="ctr"/>
            <a:r>
              <a:rPr lang="nl-NL" sz="2600" dirty="0" smtClean="0">
                <a:solidFill>
                  <a:schemeClr val="bg1">
                    <a:lumMod val="65000"/>
                  </a:schemeClr>
                </a:solidFill>
              </a:rPr>
              <a:t>Ik zal zeggen </a:t>
            </a:r>
            <a:r>
              <a:rPr lang="nl-NL" sz="2600" dirty="0">
                <a:solidFill>
                  <a:schemeClr val="bg1">
                    <a:lumMod val="65000"/>
                  </a:schemeClr>
                </a:solidFill>
              </a:rPr>
              <a:t>tegen Lo-</a:t>
            </a:r>
            <a:r>
              <a:rPr lang="nl-NL" sz="2600" dirty="0" err="1">
                <a:solidFill>
                  <a:schemeClr val="bg1">
                    <a:lumMod val="65000"/>
                  </a:schemeClr>
                </a:solidFill>
              </a:rPr>
              <a:t>Ammi</a:t>
            </a:r>
            <a:r>
              <a:rPr lang="nl-NL" sz="2600" dirty="0">
                <a:solidFill>
                  <a:schemeClr val="bg1">
                    <a:lumMod val="65000"/>
                  </a:schemeClr>
                </a:solidFill>
              </a:rPr>
              <a:t>: U bent Mijn volk,</a:t>
            </a:r>
          </a:p>
          <a:p>
            <a:pPr algn="ctr"/>
            <a:r>
              <a:rPr lang="nl-NL" sz="2600" dirty="0" smtClean="0">
                <a:solidFill>
                  <a:schemeClr val="bg1">
                    <a:lumMod val="65000"/>
                  </a:schemeClr>
                </a:solidFill>
              </a:rPr>
              <a:t>en </a:t>
            </a:r>
            <a:r>
              <a:rPr lang="nl-NL" sz="2600" dirty="0">
                <a:solidFill>
                  <a:schemeClr val="bg1">
                    <a:lumMod val="65000"/>
                  </a:schemeClr>
                </a:solidFill>
              </a:rPr>
              <a:t>hij zal zeggen: Mijn God!</a:t>
            </a: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4211" y="4886136"/>
            <a:ext cx="4587411" cy="1361481"/>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1622" y="4886136"/>
            <a:ext cx="4522573" cy="1363951"/>
          </a:xfrm>
          <a:prstGeom prst="rect">
            <a:avLst/>
          </a:prstGeom>
        </p:spPr>
      </p:pic>
    </p:spTree>
    <p:extLst>
      <p:ext uri="{BB962C8B-B14F-4D97-AF65-F5344CB8AC3E}">
        <p14:creationId xmlns:p14="http://schemas.microsoft.com/office/powerpoint/2010/main" val="403332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4154984"/>
          </a:xfrm>
          <a:prstGeom prst="rect">
            <a:avLst/>
          </a:prstGeom>
        </p:spPr>
        <p:txBody>
          <a:bodyPr wrap="square">
            <a:spAutoFit/>
          </a:bodyPr>
          <a:lstStyle/>
          <a:p>
            <a:r>
              <a:rPr lang="nl-NL" sz="2400" b="1" dirty="0" smtClean="0"/>
              <a:t>Hosea 1</a:t>
            </a:r>
          </a:p>
          <a:p>
            <a:r>
              <a:rPr lang="nl-NL" sz="2400" dirty="0" smtClean="0"/>
              <a:t>3 </a:t>
            </a:r>
            <a:r>
              <a:rPr lang="nl-NL" sz="2400" dirty="0"/>
              <a:t>Hij ging en nam </a:t>
            </a:r>
            <a:r>
              <a:rPr lang="nl-NL" sz="2400" dirty="0" err="1"/>
              <a:t>Gomer</a:t>
            </a:r>
            <a:r>
              <a:rPr lang="nl-NL" sz="2400" dirty="0"/>
              <a:t>, een dochter van </a:t>
            </a:r>
            <a:r>
              <a:rPr lang="nl-NL" sz="2400" dirty="0" err="1"/>
              <a:t>Diblaïm</a:t>
            </a:r>
            <a:r>
              <a:rPr lang="nl-NL" sz="2400" dirty="0"/>
              <a:t>; zij werd zwanger en baarde hem een zoon.</a:t>
            </a:r>
          </a:p>
          <a:p>
            <a:r>
              <a:rPr lang="nl-NL" sz="2400" dirty="0" smtClean="0"/>
              <a:t>4 </a:t>
            </a:r>
            <a:r>
              <a:rPr lang="nl-NL" sz="2400" dirty="0"/>
              <a:t>Toen zei de HEERE tegen hem: Geef hem de naam Jizreël, want nog even en Ik zal de bloedschulden van Jizreël vergelden aan het huis van </a:t>
            </a:r>
            <a:r>
              <a:rPr lang="nl-NL" sz="2400" dirty="0" err="1"/>
              <a:t>Jehu</a:t>
            </a:r>
            <a:r>
              <a:rPr lang="nl-NL" sz="2400" dirty="0"/>
              <a:t>, en Ik zal het koningschap van het huis van Israël wegdoen.</a:t>
            </a:r>
          </a:p>
          <a:p>
            <a:r>
              <a:rPr lang="nl-NL" sz="2400" dirty="0" smtClean="0"/>
              <a:t>5 </a:t>
            </a:r>
            <a:r>
              <a:rPr lang="nl-NL" sz="2400" dirty="0"/>
              <a:t>Op die dag zal het gebeuren dat Ik de boog van Israël zal breken in het dal van Jizreël.</a:t>
            </a:r>
          </a:p>
          <a:p>
            <a:r>
              <a:rPr lang="nl-NL" sz="2400" dirty="0" smtClean="0"/>
              <a:t>6 </a:t>
            </a:r>
            <a:r>
              <a:rPr lang="nl-NL" sz="2400" dirty="0"/>
              <a:t>Zij werd opnieuw zwanger, en zij baarde een dochter. Daarop zei Hij tegen hem: Geef haar de naam Lo-</a:t>
            </a:r>
            <a:r>
              <a:rPr lang="nl-NL" sz="2400" dirty="0" err="1"/>
              <a:t>Ruchama</a:t>
            </a:r>
            <a:r>
              <a:rPr lang="nl-NL" sz="2400" dirty="0"/>
              <a:t>, want Ik zal Mij voortaan niet meer ontfermen over het huis van Israël, want Ik zal hen zeker wegvoeren</a:t>
            </a:r>
            <a:r>
              <a:rPr lang="nl-NL" sz="2400" dirty="0" smtClean="0"/>
              <a:t>.</a:t>
            </a:r>
            <a:endParaRPr lang="nl-NL" sz="2400" dirty="0"/>
          </a:p>
        </p:txBody>
      </p:sp>
    </p:spTree>
    <p:extLst>
      <p:ext uri="{BB962C8B-B14F-4D97-AF65-F5344CB8AC3E}">
        <p14:creationId xmlns:p14="http://schemas.microsoft.com/office/powerpoint/2010/main" val="26873172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2492990"/>
          </a:xfrm>
          <a:prstGeom prst="rect">
            <a:avLst/>
          </a:prstGeom>
        </p:spPr>
        <p:txBody>
          <a:bodyPr wrap="square">
            <a:spAutoFit/>
          </a:bodyPr>
          <a:lstStyle/>
          <a:p>
            <a:pPr algn="ctr"/>
            <a:r>
              <a:rPr lang="nl-NL" sz="2600" b="1" dirty="0" smtClean="0"/>
              <a:t>Hosea 2</a:t>
            </a:r>
          </a:p>
          <a:p>
            <a:pPr algn="ctr"/>
            <a:r>
              <a:rPr lang="nl-NL" sz="2600" dirty="0" smtClean="0">
                <a:solidFill>
                  <a:schemeClr val="bg1">
                    <a:lumMod val="65000"/>
                  </a:schemeClr>
                </a:solidFill>
              </a:rPr>
              <a:t>21 …….en </a:t>
            </a:r>
            <a:r>
              <a:rPr lang="nl-NL" sz="2600" dirty="0">
                <a:solidFill>
                  <a:schemeClr val="bg1">
                    <a:lumMod val="65000"/>
                  </a:schemeClr>
                </a:solidFill>
              </a:rPr>
              <a:t>die zullen Jizreël verhoren.</a:t>
            </a:r>
          </a:p>
          <a:p>
            <a:pPr algn="ctr"/>
            <a:r>
              <a:rPr lang="nl-NL" sz="2600" dirty="0" smtClean="0">
                <a:solidFill>
                  <a:schemeClr val="bg1">
                    <a:lumMod val="65000"/>
                  </a:schemeClr>
                </a:solidFill>
              </a:rPr>
              <a:t>22 En </a:t>
            </a:r>
            <a:r>
              <a:rPr lang="nl-NL" sz="2600" dirty="0">
                <a:solidFill>
                  <a:schemeClr val="bg1">
                    <a:lumMod val="65000"/>
                  </a:schemeClr>
                </a:solidFill>
              </a:rPr>
              <a:t>Ik zal haar voor Mij in de aarde </a:t>
            </a:r>
            <a:r>
              <a:rPr lang="nl-NL" sz="2600" dirty="0" smtClean="0">
                <a:solidFill>
                  <a:schemeClr val="bg1">
                    <a:lumMod val="65000"/>
                  </a:schemeClr>
                </a:solidFill>
              </a:rPr>
              <a:t>zaaien</a:t>
            </a:r>
            <a:endParaRPr lang="nl-NL" sz="2600" dirty="0">
              <a:solidFill>
                <a:schemeClr val="bg1">
                  <a:lumMod val="65000"/>
                </a:schemeClr>
              </a:solidFill>
            </a:endParaRPr>
          </a:p>
          <a:p>
            <a:pPr algn="ctr"/>
            <a:r>
              <a:rPr lang="nl-NL" sz="2600" dirty="0"/>
              <a:t>en Mij ontfermen over Lo-</a:t>
            </a:r>
            <a:r>
              <a:rPr lang="nl-NL" sz="2600" dirty="0" err="1"/>
              <a:t>Ruchama</a:t>
            </a:r>
            <a:r>
              <a:rPr lang="nl-NL" sz="2600" dirty="0"/>
              <a:t>.</a:t>
            </a:r>
          </a:p>
          <a:p>
            <a:pPr algn="ctr"/>
            <a:r>
              <a:rPr lang="nl-NL" sz="2600" dirty="0" smtClean="0"/>
              <a:t>Ik zal zeggen </a:t>
            </a:r>
            <a:r>
              <a:rPr lang="nl-NL" sz="2600" dirty="0"/>
              <a:t>tegen Lo-</a:t>
            </a:r>
            <a:r>
              <a:rPr lang="nl-NL" sz="2600" dirty="0" err="1"/>
              <a:t>Ammi</a:t>
            </a:r>
            <a:r>
              <a:rPr lang="nl-NL" sz="2600" dirty="0"/>
              <a:t>: U bent Mijn volk,</a:t>
            </a:r>
          </a:p>
          <a:p>
            <a:pPr algn="ctr"/>
            <a:r>
              <a:rPr lang="nl-NL" sz="2600" dirty="0" smtClean="0"/>
              <a:t>en </a:t>
            </a:r>
            <a:r>
              <a:rPr lang="nl-NL" sz="2600" dirty="0"/>
              <a:t>hij zal zeggen: Mijn God!</a:t>
            </a:r>
          </a:p>
        </p:txBody>
      </p:sp>
      <p:pic>
        <p:nvPicPr>
          <p:cNvPr id="3" name="Afbeelding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216" y="4823151"/>
            <a:ext cx="5737654" cy="1339710"/>
          </a:xfrm>
          <a:prstGeom prst="rect">
            <a:avLst/>
          </a:prstGeom>
        </p:spPr>
      </p:pic>
      <p:pic>
        <p:nvPicPr>
          <p:cNvPr id="6" name="Afbeelding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3870" y="4823151"/>
            <a:ext cx="4276574" cy="1335373"/>
          </a:xfrm>
          <a:prstGeom prst="rect">
            <a:avLst/>
          </a:prstGeom>
        </p:spPr>
      </p:pic>
    </p:spTree>
    <p:extLst>
      <p:ext uri="{BB962C8B-B14F-4D97-AF65-F5344CB8AC3E}">
        <p14:creationId xmlns:p14="http://schemas.microsoft.com/office/powerpoint/2010/main" val="138472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49299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chemeClr val="bg1">
                    <a:lumMod val="75000"/>
                  </a:schemeClr>
                </a:solidFill>
              </a:rPr>
              <a:t>10 Toch zal het aantal Israëlieten zijn als het zand van de zee, </a:t>
            </a:r>
            <a:endParaRPr lang="nl-NL" sz="2600" dirty="0" smtClean="0">
              <a:solidFill>
                <a:schemeClr val="bg1">
                  <a:lumMod val="75000"/>
                </a:schemeClr>
              </a:solidFill>
            </a:endParaRPr>
          </a:p>
          <a:p>
            <a:r>
              <a:rPr lang="nl-NL" sz="2600" dirty="0" smtClean="0">
                <a:solidFill>
                  <a:schemeClr val="bg1">
                    <a:lumMod val="75000"/>
                  </a:schemeClr>
                </a:solidFill>
              </a:rPr>
              <a:t>dat </a:t>
            </a:r>
            <a:r>
              <a:rPr lang="nl-NL" sz="2600" dirty="0">
                <a:solidFill>
                  <a:schemeClr val="bg1">
                    <a:lumMod val="75000"/>
                  </a:schemeClr>
                </a:solidFill>
              </a:rPr>
              <a:t>niet gemeten en niet geteld kan worden. </a:t>
            </a:r>
            <a:endParaRPr lang="nl-NL" sz="2600" dirty="0" smtClean="0">
              <a:solidFill>
                <a:schemeClr val="bg1">
                  <a:lumMod val="75000"/>
                </a:schemeClr>
              </a:solidFill>
            </a:endParaRPr>
          </a:p>
          <a:p>
            <a:r>
              <a:rPr lang="nl-NL" sz="2600" dirty="0" smtClean="0">
                <a:solidFill>
                  <a:srgbClr val="002060"/>
                </a:solidFill>
              </a:rPr>
              <a:t>En </a:t>
            </a:r>
            <a:r>
              <a:rPr lang="nl-NL" sz="2600" dirty="0">
                <a:solidFill>
                  <a:srgbClr val="002060"/>
                </a:solidFill>
              </a:rPr>
              <a:t>het zal gebeuren dat in de plaats waar tegen hen gezegd is: </a:t>
            </a:r>
            <a:endParaRPr lang="nl-NL" sz="2600" dirty="0" smtClean="0">
              <a:solidFill>
                <a:srgbClr val="002060"/>
              </a:solidFill>
            </a:endParaRPr>
          </a:p>
          <a:p>
            <a:r>
              <a:rPr lang="nl-NL" sz="2600" dirty="0" smtClean="0">
                <a:solidFill>
                  <a:srgbClr val="002060"/>
                </a:solidFill>
              </a:rPr>
              <a:t>U </a:t>
            </a:r>
            <a:r>
              <a:rPr lang="nl-NL" sz="2600" dirty="0">
                <a:solidFill>
                  <a:srgbClr val="002060"/>
                </a:solidFill>
              </a:rPr>
              <a:t>bent niet Mijn volk, tegen hen gezegd zal worden: </a:t>
            </a:r>
            <a:endParaRPr lang="nl-NL" sz="2600" dirty="0" smtClean="0">
              <a:solidFill>
                <a:srgbClr val="002060"/>
              </a:solidFill>
            </a:endParaRPr>
          </a:p>
          <a:p>
            <a:r>
              <a:rPr lang="nl-NL" sz="2600" dirty="0" smtClean="0">
                <a:solidFill>
                  <a:srgbClr val="002060"/>
                </a:solidFill>
              </a:rPr>
              <a:t>zonen van </a:t>
            </a:r>
            <a:r>
              <a:rPr lang="nl-NL" sz="2600" dirty="0">
                <a:solidFill>
                  <a:srgbClr val="002060"/>
                </a:solidFill>
              </a:rPr>
              <a:t>de levende God.</a:t>
            </a:r>
          </a:p>
        </p:txBody>
      </p:sp>
      <p:sp>
        <p:nvSpPr>
          <p:cNvPr id="3" name="Tekstvak 2"/>
          <p:cNvSpPr txBox="1"/>
          <p:nvPr/>
        </p:nvSpPr>
        <p:spPr>
          <a:xfrm>
            <a:off x="3595814" y="4436076"/>
            <a:ext cx="5090985" cy="1200329"/>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Dubbele toepassing:</a:t>
            </a:r>
          </a:p>
          <a:p>
            <a:pPr marL="914400" lvl="1" indent="-457200">
              <a:buFont typeface="+mj-lt"/>
              <a:buAutoNum type="arabicPeriod"/>
            </a:pPr>
            <a:r>
              <a:rPr lang="nl-NL" sz="2400" dirty="0" smtClean="0"/>
              <a:t>Israël (zie volgende vers)</a:t>
            </a:r>
          </a:p>
          <a:p>
            <a:pPr marL="914400" lvl="1" indent="-457200">
              <a:buFont typeface="+mj-lt"/>
              <a:buAutoNum type="arabicPeriod"/>
            </a:pPr>
            <a:r>
              <a:rPr lang="nl-NL" sz="2400" dirty="0" smtClean="0"/>
              <a:t>de natiën (komen we op terug)</a:t>
            </a:r>
            <a:endParaRPr lang="nl-NL" sz="2400" dirty="0"/>
          </a:p>
        </p:txBody>
      </p:sp>
    </p:spTree>
    <p:extLst>
      <p:ext uri="{BB962C8B-B14F-4D97-AF65-F5344CB8AC3E}">
        <p14:creationId xmlns:p14="http://schemas.microsoft.com/office/powerpoint/2010/main" val="15965990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5293757"/>
          </a:xfrm>
          <a:prstGeom prst="rect">
            <a:avLst/>
          </a:prstGeom>
        </p:spPr>
        <p:txBody>
          <a:bodyPr wrap="square">
            <a:spAutoFit/>
          </a:bodyPr>
          <a:lstStyle/>
          <a:p>
            <a:pPr algn="ctr"/>
            <a:r>
              <a:rPr lang="nl-NL" sz="2600" b="1" dirty="0" smtClean="0"/>
              <a:t>Romeinen 9</a:t>
            </a:r>
          </a:p>
          <a:p>
            <a:pPr algn="ctr"/>
            <a:r>
              <a:rPr lang="nl-NL" sz="2600" dirty="0"/>
              <a:t>24 En dat zijn wij, die Hij ook roept, </a:t>
            </a:r>
          </a:p>
          <a:p>
            <a:pPr algn="ctr"/>
            <a:r>
              <a:rPr lang="nl-NL" sz="2600" dirty="0"/>
              <a:t>niet alleen uit de Joden,</a:t>
            </a:r>
          </a:p>
          <a:p>
            <a:pPr algn="ctr"/>
            <a:r>
              <a:rPr lang="nl-NL" sz="2600" dirty="0"/>
              <a:t>maar ook uit de natiën</a:t>
            </a:r>
            <a:r>
              <a:rPr lang="nl-NL" sz="2600" dirty="0" smtClean="0"/>
              <a:t>,</a:t>
            </a:r>
          </a:p>
          <a:p>
            <a:pPr algn="ctr"/>
            <a:endParaRPr lang="nl-NL" sz="2600" dirty="0"/>
          </a:p>
          <a:p>
            <a:pPr algn="ctr"/>
            <a:r>
              <a:rPr lang="nl-NL" sz="2600" dirty="0"/>
              <a:t>25 zoals Hij ook in Hosea zegt: </a:t>
            </a:r>
          </a:p>
          <a:p>
            <a:pPr algn="ctr"/>
            <a:r>
              <a:rPr lang="nl-NL" sz="2600" dirty="0"/>
              <a:t>Ik zal niet-mijn-volk noemen:</a:t>
            </a:r>
          </a:p>
          <a:p>
            <a:pPr algn="ctr"/>
            <a:r>
              <a:rPr lang="nl-NL" sz="2600" dirty="0"/>
              <a:t>mijn-volk, en de niet-geliefde: geliefde</a:t>
            </a:r>
            <a:r>
              <a:rPr lang="nl-NL" sz="2600" dirty="0" smtClean="0"/>
              <a:t>.</a:t>
            </a:r>
          </a:p>
          <a:p>
            <a:pPr algn="ctr"/>
            <a:endParaRPr lang="nl-NL" sz="2600" dirty="0"/>
          </a:p>
          <a:p>
            <a:pPr algn="ctr"/>
            <a:r>
              <a:rPr lang="nl-NL" sz="2600" dirty="0"/>
              <a:t>26 En het zal zijn in de plaats,</a:t>
            </a:r>
          </a:p>
          <a:p>
            <a:pPr algn="ctr"/>
            <a:r>
              <a:rPr lang="nl-NL" sz="2600" dirty="0"/>
              <a:t>waar tot hen werd gesproken: </a:t>
            </a:r>
          </a:p>
          <a:p>
            <a:pPr algn="ctr"/>
            <a:r>
              <a:rPr lang="nl-NL" sz="2600" dirty="0"/>
              <a:t>jullie zijn niet mijn-volk, daar zullen zij genoemd worden: </a:t>
            </a:r>
          </a:p>
          <a:p>
            <a:pPr algn="ctr"/>
            <a:r>
              <a:rPr lang="nl-NL" sz="2600" dirty="0"/>
              <a:t>zonen van de levende God.</a:t>
            </a:r>
          </a:p>
        </p:txBody>
      </p:sp>
    </p:spTree>
    <p:extLst>
      <p:ext uri="{BB962C8B-B14F-4D97-AF65-F5344CB8AC3E}">
        <p14:creationId xmlns:p14="http://schemas.microsoft.com/office/powerpoint/2010/main" val="380598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514866" y="2787532"/>
            <a:ext cx="10972799" cy="1015663"/>
          </a:xfrm>
          <a:prstGeom prst="rect">
            <a:avLst/>
          </a:prstGeom>
          <a:ln w="28575">
            <a:noFill/>
          </a:ln>
        </p:spPr>
        <p:txBody>
          <a:bodyPr wrap="square">
            <a:spAutoFit/>
          </a:bodyPr>
          <a:lstStyle/>
          <a:p>
            <a:pPr algn="ctr"/>
            <a:r>
              <a:rPr lang="nl-NL" sz="6000" b="1" dirty="0" smtClean="0">
                <a:solidFill>
                  <a:srgbClr val="002060"/>
                </a:solidFill>
              </a:rPr>
              <a:t>Hosea 2</a:t>
            </a:r>
            <a:endParaRPr lang="nl-NL" sz="6000" dirty="0">
              <a:solidFill>
                <a:srgbClr val="002060"/>
              </a:solidFill>
            </a:endParaRPr>
          </a:p>
        </p:txBody>
      </p:sp>
    </p:spTree>
    <p:extLst>
      <p:ext uri="{BB962C8B-B14F-4D97-AF65-F5344CB8AC3E}">
        <p14:creationId xmlns:p14="http://schemas.microsoft.com/office/powerpoint/2010/main" val="208851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49299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1 </a:t>
            </a:r>
            <a:r>
              <a:rPr lang="nl-NL" sz="2600" dirty="0">
                <a:solidFill>
                  <a:srgbClr val="002060"/>
                </a:solidFill>
              </a:rPr>
              <a:t>Klaag uw moeder aan, klaag haar aan,</a:t>
            </a:r>
          </a:p>
          <a:p>
            <a:r>
              <a:rPr lang="nl-NL" sz="2600" dirty="0">
                <a:solidFill>
                  <a:srgbClr val="002060"/>
                </a:solidFill>
              </a:rPr>
              <a:t>want zij is Mijn vrouw niet</a:t>
            </a:r>
          </a:p>
          <a:p>
            <a:r>
              <a:rPr lang="nl-NL" sz="2600" dirty="0">
                <a:solidFill>
                  <a:srgbClr val="002060"/>
                </a:solidFill>
              </a:rPr>
              <a:t>en Ik ben haar Man niet.</a:t>
            </a:r>
          </a:p>
          <a:p>
            <a:r>
              <a:rPr lang="nl-NL" sz="2600" dirty="0">
                <a:solidFill>
                  <a:srgbClr val="002060"/>
                </a:solidFill>
              </a:rPr>
              <a:t>Laat zij haar hoererij van haar gezicht wegdoen,</a:t>
            </a:r>
          </a:p>
          <a:p>
            <a:r>
              <a:rPr lang="nl-NL" sz="2600" dirty="0">
                <a:solidFill>
                  <a:srgbClr val="002060"/>
                </a:solidFill>
              </a:rPr>
              <a:t>en haar overspel van tussen haar borsten.</a:t>
            </a:r>
          </a:p>
        </p:txBody>
      </p:sp>
    </p:spTree>
    <p:extLst>
      <p:ext uri="{BB962C8B-B14F-4D97-AF65-F5344CB8AC3E}">
        <p14:creationId xmlns:p14="http://schemas.microsoft.com/office/powerpoint/2010/main" val="397181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49299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2 </a:t>
            </a:r>
            <a:r>
              <a:rPr lang="nl-NL" sz="2600" dirty="0">
                <a:solidFill>
                  <a:srgbClr val="002060"/>
                </a:solidFill>
              </a:rPr>
              <a:t>Anders zal Ik haar naakt uitkleden,</a:t>
            </a:r>
          </a:p>
          <a:p>
            <a:r>
              <a:rPr lang="nl-NL" sz="2600" dirty="0">
                <a:solidFill>
                  <a:srgbClr val="002060"/>
                </a:solidFill>
              </a:rPr>
              <a:t>haar neerzetten als op haar geboortedag,</a:t>
            </a:r>
          </a:p>
          <a:p>
            <a:r>
              <a:rPr lang="nl-NL" sz="2600" dirty="0">
                <a:solidFill>
                  <a:srgbClr val="002060"/>
                </a:solidFill>
              </a:rPr>
              <a:t>haar maken als de woestijn,</a:t>
            </a:r>
          </a:p>
          <a:p>
            <a:r>
              <a:rPr lang="nl-NL" sz="2600" dirty="0">
                <a:solidFill>
                  <a:srgbClr val="002060"/>
                </a:solidFill>
              </a:rPr>
              <a:t>haar doen worden als een dor land</a:t>
            </a:r>
          </a:p>
          <a:p>
            <a:r>
              <a:rPr lang="nl-NL" sz="2600" dirty="0">
                <a:solidFill>
                  <a:srgbClr val="002060"/>
                </a:solidFill>
              </a:rPr>
              <a:t>en haar doen sterven van de dorst.</a:t>
            </a:r>
          </a:p>
        </p:txBody>
      </p:sp>
    </p:spTree>
    <p:extLst>
      <p:ext uri="{BB962C8B-B14F-4D97-AF65-F5344CB8AC3E}">
        <p14:creationId xmlns:p14="http://schemas.microsoft.com/office/powerpoint/2010/main" val="638276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1292662"/>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3 </a:t>
            </a:r>
            <a:r>
              <a:rPr lang="nl-NL" sz="2600" dirty="0">
                <a:solidFill>
                  <a:srgbClr val="002060"/>
                </a:solidFill>
              </a:rPr>
              <a:t>Ook over haar kinderen zal Ik Mij niet ontfermen,</a:t>
            </a:r>
          </a:p>
          <a:p>
            <a:r>
              <a:rPr lang="nl-NL" sz="2600" dirty="0">
                <a:solidFill>
                  <a:srgbClr val="002060"/>
                </a:solidFill>
              </a:rPr>
              <a:t>omdat zij kinderen van de hoererijen zijn.</a:t>
            </a:r>
          </a:p>
        </p:txBody>
      </p:sp>
    </p:spTree>
    <p:extLst>
      <p:ext uri="{BB962C8B-B14F-4D97-AF65-F5344CB8AC3E}">
        <p14:creationId xmlns:p14="http://schemas.microsoft.com/office/powerpoint/2010/main" val="3698055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3293209"/>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4 </a:t>
            </a:r>
            <a:r>
              <a:rPr lang="nl-NL" sz="2600" dirty="0">
                <a:solidFill>
                  <a:srgbClr val="002060"/>
                </a:solidFill>
              </a:rPr>
              <a:t>Want hun moeder heeft hoererij bedreven;</a:t>
            </a:r>
          </a:p>
          <a:p>
            <a:r>
              <a:rPr lang="nl-NL" sz="2600" dirty="0">
                <a:solidFill>
                  <a:srgbClr val="002060"/>
                </a:solidFill>
              </a:rPr>
              <a:t>zij die van hen zwanger is geweest, heeft zich schandelijk gedragen.</a:t>
            </a:r>
          </a:p>
          <a:p>
            <a:r>
              <a:rPr lang="nl-NL" sz="2600" dirty="0">
                <a:solidFill>
                  <a:srgbClr val="002060"/>
                </a:solidFill>
              </a:rPr>
              <a:t>Zij zegt immers:</a:t>
            </a:r>
          </a:p>
          <a:p>
            <a:r>
              <a:rPr lang="nl-NL" sz="2600" dirty="0">
                <a:solidFill>
                  <a:srgbClr val="002060"/>
                </a:solidFill>
              </a:rPr>
              <a:t>Ik ga achter mijn minnaars aan;</a:t>
            </a:r>
          </a:p>
          <a:p>
            <a:r>
              <a:rPr lang="nl-NL" sz="2600" dirty="0">
                <a:solidFill>
                  <a:srgbClr val="002060"/>
                </a:solidFill>
              </a:rPr>
              <a:t>die geven mij mijn brood en mijn water,</a:t>
            </a:r>
          </a:p>
          <a:p>
            <a:r>
              <a:rPr lang="nl-NL" sz="2600" dirty="0">
                <a:solidFill>
                  <a:srgbClr val="002060"/>
                </a:solidFill>
              </a:rPr>
              <a:t>mijn wol en mijn vlas,</a:t>
            </a:r>
          </a:p>
          <a:p>
            <a:r>
              <a:rPr lang="nl-NL" sz="2600" dirty="0">
                <a:solidFill>
                  <a:srgbClr val="002060"/>
                </a:solidFill>
              </a:rPr>
              <a:t>mijn olie en mijn drank.</a:t>
            </a:r>
          </a:p>
        </p:txBody>
      </p:sp>
    </p:spTree>
    <p:extLst>
      <p:ext uri="{BB962C8B-B14F-4D97-AF65-F5344CB8AC3E}">
        <p14:creationId xmlns:p14="http://schemas.microsoft.com/office/powerpoint/2010/main" val="210112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1692771"/>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5 </a:t>
            </a:r>
            <a:r>
              <a:rPr lang="nl-NL" sz="2600" dirty="0">
                <a:solidFill>
                  <a:srgbClr val="002060"/>
                </a:solidFill>
              </a:rPr>
              <a:t>Daarom, zie, Ik ga uw weg met dorens omheinen,</a:t>
            </a:r>
          </a:p>
          <a:p>
            <a:r>
              <a:rPr lang="nl-NL" sz="2600" dirty="0">
                <a:solidFill>
                  <a:srgbClr val="002060"/>
                </a:solidFill>
              </a:rPr>
              <a:t>Ik zal haar met een muur omgeven,</a:t>
            </a:r>
          </a:p>
          <a:p>
            <a:r>
              <a:rPr lang="nl-NL" sz="2600" dirty="0">
                <a:solidFill>
                  <a:srgbClr val="002060"/>
                </a:solidFill>
              </a:rPr>
              <a:t>zodat zij haar paden niet zal kunnen vinden.</a:t>
            </a:r>
          </a:p>
        </p:txBody>
      </p:sp>
    </p:spTree>
    <p:extLst>
      <p:ext uri="{BB962C8B-B14F-4D97-AF65-F5344CB8AC3E}">
        <p14:creationId xmlns:p14="http://schemas.microsoft.com/office/powerpoint/2010/main" val="197772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49299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6 </a:t>
            </a:r>
            <a:r>
              <a:rPr lang="nl-NL" sz="2600" dirty="0">
                <a:solidFill>
                  <a:srgbClr val="002060"/>
                </a:solidFill>
              </a:rPr>
              <a:t>Zij zal haar minnaars najagen, maar hen niet inhalen;</a:t>
            </a:r>
          </a:p>
          <a:p>
            <a:r>
              <a:rPr lang="nl-NL" sz="2600" dirty="0">
                <a:solidFill>
                  <a:srgbClr val="002060"/>
                </a:solidFill>
              </a:rPr>
              <a:t>hen zoeken, maar hen niet vinden.</a:t>
            </a:r>
          </a:p>
          <a:p>
            <a:r>
              <a:rPr lang="nl-NL" sz="2600" dirty="0">
                <a:solidFill>
                  <a:srgbClr val="002060"/>
                </a:solidFill>
              </a:rPr>
              <a:t>Dan zal zij zeggen:</a:t>
            </a:r>
          </a:p>
          <a:p>
            <a:r>
              <a:rPr lang="nl-NL" sz="2600" u="sng" dirty="0">
                <a:solidFill>
                  <a:srgbClr val="002060"/>
                </a:solidFill>
              </a:rPr>
              <a:t>Ik ga, ik keer terug naar mijn vorige Man</a:t>
            </a:r>
            <a:r>
              <a:rPr lang="nl-NL" sz="2600" dirty="0">
                <a:solidFill>
                  <a:srgbClr val="002060"/>
                </a:solidFill>
              </a:rPr>
              <a:t>,</a:t>
            </a:r>
          </a:p>
          <a:p>
            <a:r>
              <a:rPr lang="nl-NL" sz="2600" dirty="0">
                <a:solidFill>
                  <a:srgbClr val="002060"/>
                </a:solidFill>
              </a:rPr>
              <a:t>want toen had ik het beter dan nu.</a:t>
            </a:r>
          </a:p>
        </p:txBody>
      </p:sp>
      <p:sp>
        <p:nvSpPr>
          <p:cNvPr id="3" name="Tekstvak 2"/>
          <p:cNvSpPr txBox="1"/>
          <p:nvPr/>
        </p:nvSpPr>
        <p:spPr>
          <a:xfrm>
            <a:off x="4238368" y="4646141"/>
            <a:ext cx="3286897"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Het herstel van Israël</a:t>
            </a:r>
            <a:endParaRPr lang="nl-NL" sz="2400" dirty="0"/>
          </a:p>
        </p:txBody>
      </p:sp>
    </p:spTree>
    <p:extLst>
      <p:ext uri="{BB962C8B-B14F-4D97-AF65-F5344CB8AC3E}">
        <p14:creationId xmlns:p14="http://schemas.microsoft.com/office/powerpoint/2010/main" val="258082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3785652"/>
          </a:xfrm>
          <a:prstGeom prst="rect">
            <a:avLst/>
          </a:prstGeom>
        </p:spPr>
        <p:txBody>
          <a:bodyPr wrap="square">
            <a:spAutoFit/>
          </a:bodyPr>
          <a:lstStyle/>
          <a:p>
            <a:r>
              <a:rPr lang="nl-NL" sz="2400" b="1" dirty="0" smtClean="0"/>
              <a:t>Hosea 1</a:t>
            </a:r>
          </a:p>
          <a:p>
            <a:r>
              <a:rPr lang="nl-NL" sz="2400" dirty="0" smtClean="0"/>
              <a:t>7 </a:t>
            </a:r>
            <a:r>
              <a:rPr lang="nl-NL" sz="2400" dirty="0"/>
              <a:t>Maar over het huis van </a:t>
            </a:r>
            <a:r>
              <a:rPr lang="nl-NL" sz="2400" dirty="0" err="1"/>
              <a:t>Juda</a:t>
            </a:r>
            <a:r>
              <a:rPr lang="nl-NL" sz="2400" dirty="0"/>
              <a:t> zal Ik Mij ontfermen, en Ik zal hen verlossen door de HEERE, hun God. Ik zal hen echter niet verlossen door boog, door zwaard, door strijd, door paarden of door ruiters.</a:t>
            </a:r>
          </a:p>
          <a:p>
            <a:r>
              <a:rPr lang="nl-NL" sz="2400" dirty="0" smtClean="0"/>
              <a:t>8 </a:t>
            </a:r>
            <a:r>
              <a:rPr lang="nl-NL" sz="2400" dirty="0"/>
              <a:t>Toen zij Lo-</a:t>
            </a:r>
            <a:r>
              <a:rPr lang="nl-NL" sz="2400" dirty="0" err="1"/>
              <a:t>Ruchama</a:t>
            </a:r>
            <a:r>
              <a:rPr lang="nl-NL" sz="2400" dirty="0"/>
              <a:t> niet meer de borst gaf, werd zij weer zwanger, en zij baarde een zoon.</a:t>
            </a:r>
          </a:p>
          <a:p>
            <a:r>
              <a:rPr lang="nl-NL" sz="2400" dirty="0" smtClean="0"/>
              <a:t>9 </a:t>
            </a:r>
            <a:r>
              <a:rPr lang="nl-NL" sz="2400" dirty="0"/>
              <a:t>En Hij zei:</a:t>
            </a:r>
          </a:p>
          <a:p>
            <a:r>
              <a:rPr lang="nl-NL" sz="2400" dirty="0"/>
              <a:t>Geef hem de naam Lo-</a:t>
            </a:r>
            <a:r>
              <a:rPr lang="nl-NL" sz="2400" dirty="0" err="1"/>
              <a:t>Ammi</a:t>
            </a:r>
            <a:r>
              <a:rPr lang="nl-NL" sz="2400" dirty="0"/>
              <a:t>,</a:t>
            </a:r>
          </a:p>
          <a:p>
            <a:r>
              <a:rPr lang="nl-NL" sz="2400" dirty="0"/>
              <a:t>want u bent niet Mijn volk</a:t>
            </a:r>
          </a:p>
          <a:p>
            <a:r>
              <a:rPr lang="nl-NL" sz="2400" dirty="0"/>
              <a:t>en Ík zal er voor u niet zijn</a:t>
            </a:r>
            <a:r>
              <a:rPr lang="nl-NL" sz="2400" dirty="0" smtClean="0"/>
              <a:t>.</a:t>
            </a:r>
            <a:endParaRPr lang="nl-NL" sz="2400" dirty="0"/>
          </a:p>
        </p:txBody>
      </p:sp>
    </p:spTree>
    <p:extLst>
      <p:ext uri="{BB962C8B-B14F-4D97-AF65-F5344CB8AC3E}">
        <p14:creationId xmlns:p14="http://schemas.microsoft.com/office/powerpoint/2010/main" val="34021926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092881"/>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a:t>
            </a:r>
          </a:p>
          <a:p>
            <a:r>
              <a:rPr lang="nl-NL" sz="2600" dirty="0" smtClean="0">
                <a:solidFill>
                  <a:srgbClr val="002060"/>
                </a:solidFill>
              </a:rPr>
              <a:t>13 </a:t>
            </a:r>
            <a:r>
              <a:rPr lang="nl-NL" sz="2600" dirty="0">
                <a:solidFill>
                  <a:srgbClr val="002060"/>
                </a:solidFill>
              </a:rPr>
              <a:t>Daarom, zie, Ikzelf ga haar lokken,</a:t>
            </a:r>
          </a:p>
          <a:p>
            <a:r>
              <a:rPr lang="nl-NL" sz="2600" dirty="0">
                <a:solidFill>
                  <a:srgbClr val="002060"/>
                </a:solidFill>
              </a:rPr>
              <a:t>haar de woestijn in leiden,</a:t>
            </a:r>
          </a:p>
          <a:p>
            <a:r>
              <a:rPr lang="nl-NL" sz="2600" dirty="0">
                <a:solidFill>
                  <a:srgbClr val="002060"/>
                </a:solidFill>
              </a:rPr>
              <a:t>en naar haar hart spreken.</a:t>
            </a:r>
          </a:p>
        </p:txBody>
      </p:sp>
      <p:sp>
        <p:nvSpPr>
          <p:cNvPr id="3" name="Tekstvak 2"/>
          <p:cNvSpPr txBox="1"/>
          <p:nvPr/>
        </p:nvSpPr>
        <p:spPr>
          <a:xfrm>
            <a:off x="4238368" y="4646141"/>
            <a:ext cx="4324864"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Buiten het land </a:t>
            </a:r>
            <a:r>
              <a:rPr lang="nl-NL" sz="2400" dirty="0" smtClean="0">
                <a:sym typeface="Wingdings" panose="05000000000000000000" pitchFamily="2" charset="2"/>
              </a:rPr>
              <a:t> Ezechiël 20</a:t>
            </a:r>
            <a:endParaRPr lang="nl-NL" sz="2400" dirty="0"/>
          </a:p>
        </p:txBody>
      </p:sp>
    </p:spTree>
    <p:extLst>
      <p:ext uri="{BB962C8B-B14F-4D97-AF65-F5344CB8AC3E}">
        <p14:creationId xmlns:p14="http://schemas.microsoft.com/office/powerpoint/2010/main" val="182131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2492990"/>
          </a:xfrm>
          <a:prstGeom prst="rect">
            <a:avLst/>
          </a:prstGeom>
        </p:spPr>
        <p:txBody>
          <a:bodyPr wrap="square">
            <a:spAutoFit/>
          </a:bodyPr>
          <a:lstStyle/>
          <a:p>
            <a:pPr algn="ctr"/>
            <a:r>
              <a:rPr lang="nl-NL" sz="2600" b="1" dirty="0" smtClean="0"/>
              <a:t>Ezechiël 20</a:t>
            </a:r>
          </a:p>
          <a:p>
            <a:pPr algn="ctr"/>
            <a:r>
              <a:rPr lang="nl-NL" sz="2600" dirty="0" smtClean="0"/>
              <a:t>34 Ik </a:t>
            </a:r>
            <a:r>
              <a:rPr lang="nl-NL" sz="2600" dirty="0"/>
              <a:t>zal u uit de volken leiden en u bijeenbrengen </a:t>
            </a:r>
            <a:endParaRPr lang="nl-NL" sz="2600" dirty="0" smtClean="0"/>
          </a:p>
          <a:p>
            <a:pPr algn="ctr"/>
            <a:r>
              <a:rPr lang="nl-NL" sz="2600" dirty="0" smtClean="0"/>
              <a:t>uit </a:t>
            </a:r>
            <a:r>
              <a:rPr lang="nl-NL" sz="2600" dirty="0"/>
              <a:t>de landen waaronder u verspreid bent, </a:t>
            </a:r>
            <a:endParaRPr lang="nl-NL" sz="2600" dirty="0" smtClean="0"/>
          </a:p>
          <a:p>
            <a:pPr algn="ctr"/>
            <a:r>
              <a:rPr lang="nl-NL" sz="2600" dirty="0" smtClean="0"/>
              <a:t>met </a:t>
            </a:r>
            <a:r>
              <a:rPr lang="nl-NL" sz="2600" dirty="0"/>
              <a:t>sterke hand, met uitgestrekte arm en met uitgestorte grimmigheid.</a:t>
            </a:r>
          </a:p>
          <a:p>
            <a:pPr algn="ctr"/>
            <a:r>
              <a:rPr lang="nl-NL" sz="2600" dirty="0" smtClean="0"/>
              <a:t>35 Vervolgens </a:t>
            </a:r>
            <a:r>
              <a:rPr lang="nl-NL" sz="2600" dirty="0"/>
              <a:t>zal Ik u brengen in de woestijn van de volken en daar van aangezicht tot aangezicht een rechtszaak met u voeren</a:t>
            </a:r>
            <a:r>
              <a:rPr lang="nl-NL" sz="2600" dirty="0" smtClean="0"/>
              <a:t>.</a:t>
            </a:r>
            <a:endParaRPr lang="nl-NL" sz="2600" dirty="0"/>
          </a:p>
        </p:txBody>
      </p:sp>
      <p:sp>
        <p:nvSpPr>
          <p:cNvPr id="5" name="Tekstvak 4"/>
          <p:cNvSpPr txBox="1"/>
          <p:nvPr/>
        </p:nvSpPr>
        <p:spPr>
          <a:xfrm>
            <a:off x="5103342" y="4695569"/>
            <a:ext cx="3015048"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Vgl. o.a. Micha 2:12</a:t>
            </a:r>
            <a:endParaRPr lang="nl-NL" sz="2400" dirty="0"/>
          </a:p>
        </p:txBody>
      </p:sp>
    </p:spTree>
    <p:extLst>
      <p:ext uri="{BB962C8B-B14F-4D97-AF65-F5344CB8AC3E}">
        <p14:creationId xmlns:p14="http://schemas.microsoft.com/office/powerpoint/2010/main" val="892138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89310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a:t>
            </a:r>
          </a:p>
          <a:p>
            <a:r>
              <a:rPr lang="nl-NL" sz="2600" dirty="0" smtClean="0">
                <a:solidFill>
                  <a:srgbClr val="002060"/>
                </a:solidFill>
              </a:rPr>
              <a:t>18 </a:t>
            </a:r>
            <a:r>
              <a:rPr lang="nl-NL" sz="2600" dirty="0">
                <a:solidFill>
                  <a:srgbClr val="002060"/>
                </a:solidFill>
              </a:rPr>
              <a:t>Ik zal u voor </a:t>
            </a:r>
            <a:r>
              <a:rPr lang="nl-NL" sz="2600" dirty="0" smtClean="0">
                <a:solidFill>
                  <a:srgbClr val="002060"/>
                </a:solidFill>
              </a:rPr>
              <a:t>de </a:t>
            </a:r>
            <a:r>
              <a:rPr lang="nl-NL" sz="2600" dirty="0" err="1" smtClean="0">
                <a:solidFill>
                  <a:srgbClr val="002060"/>
                </a:solidFill>
              </a:rPr>
              <a:t>aeon</a:t>
            </a:r>
            <a:r>
              <a:rPr lang="nl-NL" sz="2600" dirty="0" smtClean="0">
                <a:solidFill>
                  <a:srgbClr val="002060"/>
                </a:solidFill>
              </a:rPr>
              <a:t> tot </a:t>
            </a:r>
            <a:r>
              <a:rPr lang="nl-NL" sz="2600" dirty="0">
                <a:solidFill>
                  <a:srgbClr val="002060"/>
                </a:solidFill>
              </a:rPr>
              <a:t>Mijn bruid nemen:</a:t>
            </a:r>
          </a:p>
          <a:p>
            <a:r>
              <a:rPr lang="nl-NL" sz="2600" dirty="0">
                <a:solidFill>
                  <a:srgbClr val="002060"/>
                </a:solidFill>
              </a:rPr>
              <a:t>ja, Ik zal u tot Mijn bruid nemen in gerechtigheid en in recht,</a:t>
            </a:r>
          </a:p>
          <a:p>
            <a:r>
              <a:rPr lang="nl-NL" sz="2600" dirty="0">
                <a:solidFill>
                  <a:srgbClr val="002060"/>
                </a:solidFill>
              </a:rPr>
              <a:t>in goedertierenheid en in barmhartigheid.</a:t>
            </a:r>
          </a:p>
          <a:p>
            <a:r>
              <a:rPr lang="nl-NL" sz="2600" dirty="0" smtClean="0">
                <a:solidFill>
                  <a:srgbClr val="002060"/>
                </a:solidFill>
              </a:rPr>
              <a:t>19 </a:t>
            </a:r>
            <a:r>
              <a:rPr lang="nl-NL" sz="2600" dirty="0">
                <a:solidFill>
                  <a:srgbClr val="002060"/>
                </a:solidFill>
              </a:rPr>
              <a:t>In trouw zal Ik u voor Mij als bruid nemen;</a:t>
            </a:r>
          </a:p>
          <a:p>
            <a:r>
              <a:rPr lang="nl-NL" sz="2600" dirty="0">
                <a:solidFill>
                  <a:srgbClr val="002060"/>
                </a:solidFill>
              </a:rPr>
              <a:t>en u zult </a:t>
            </a:r>
            <a:r>
              <a:rPr lang="nl-NL" sz="2600" dirty="0" smtClean="0">
                <a:solidFill>
                  <a:srgbClr val="002060"/>
                </a:solidFill>
              </a:rPr>
              <a:t>JAHWEH kennen.</a:t>
            </a:r>
            <a:endParaRPr lang="nl-NL" sz="2600" dirty="0">
              <a:solidFill>
                <a:srgbClr val="002060"/>
              </a:solidFill>
            </a:endParaRPr>
          </a:p>
        </p:txBody>
      </p:sp>
      <p:sp>
        <p:nvSpPr>
          <p:cNvPr id="3" name="Tekstvak 2"/>
          <p:cNvSpPr txBox="1"/>
          <p:nvPr/>
        </p:nvSpPr>
        <p:spPr>
          <a:xfrm>
            <a:off x="4065374" y="4893277"/>
            <a:ext cx="6301946"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Het nieuwe (huwelijks)verbond </a:t>
            </a:r>
            <a:r>
              <a:rPr lang="nl-NL" sz="2400" dirty="0" smtClean="0">
                <a:sym typeface="Wingdings" panose="05000000000000000000" pitchFamily="2" charset="2"/>
              </a:rPr>
              <a:t> Jeremia 31 </a:t>
            </a:r>
            <a:endParaRPr lang="nl-NL" sz="2400" dirty="0"/>
          </a:p>
        </p:txBody>
      </p:sp>
    </p:spTree>
    <p:extLst>
      <p:ext uri="{BB962C8B-B14F-4D97-AF65-F5344CB8AC3E}">
        <p14:creationId xmlns:p14="http://schemas.microsoft.com/office/powerpoint/2010/main" val="99731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1149914" cy="4893647"/>
          </a:xfrm>
          <a:prstGeom prst="rect">
            <a:avLst/>
          </a:prstGeom>
        </p:spPr>
        <p:txBody>
          <a:bodyPr wrap="square">
            <a:spAutoFit/>
          </a:bodyPr>
          <a:lstStyle/>
          <a:p>
            <a:pPr algn="ctr"/>
            <a:r>
              <a:rPr lang="nl-NL" sz="2600" b="1" dirty="0" smtClean="0"/>
              <a:t>Jeremia 31</a:t>
            </a:r>
          </a:p>
          <a:p>
            <a:pPr algn="ctr"/>
            <a:r>
              <a:rPr lang="nl-NL" sz="2600" dirty="0" smtClean="0"/>
              <a:t>31 Zie</a:t>
            </a:r>
            <a:r>
              <a:rPr lang="nl-NL" sz="2600" dirty="0"/>
              <a:t>, er </a:t>
            </a:r>
            <a:r>
              <a:rPr lang="nl-NL" sz="2600" dirty="0" smtClean="0"/>
              <a:t>komen, </a:t>
            </a:r>
            <a:r>
              <a:rPr lang="nl-NL" sz="2600" dirty="0"/>
              <a:t>spreekt </a:t>
            </a:r>
            <a:r>
              <a:rPr lang="nl-NL" sz="2600" dirty="0" smtClean="0"/>
              <a:t>JAHWEH, </a:t>
            </a:r>
            <a:r>
              <a:rPr lang="nl-NL" sz="2600" dirty="0"/>
              <a:t>dat Ik met het huis van Israël en met het huis van </a:t>
            </a:r>
            <a:r>
              <a:rPr lang="nl-NL" sz="2600" dirty="0" err="1"/>
              <a:t>Juda</a:t>
            </a:r>
            <a:r>
              <a:rPr lang="nl-NL" sz="2600" dirty="0"/>
              <a:t> een nieuw verbond zal sluiten</a:t>
            </a:r>
            <a:r>
              <a:rPr lang="nl-NL" sz="2600" dirty="0" smtClean="0"/>
              <a:t>,</a:t>
            </a:r>
          </a:p>
          <a:p>
            <a:pPr algn="ctr"/>
            <a:endParaRPr lang="nl-NL" sz="2600" dirty="0"/>
          </a:p>
          <a:p>
            <a:pPr algn="ctr"/>
            <a:r>
              <a:rPr lang="nl-NL" sz="2600" dirty="0" smtClean="0"/>
              <a:t>32 niet </a:t>
            </a:r>
            <a:r>
              <a:rPr lang="nl-NL" sz="2600" dirty="0"/>
              <a:t>zoals het verbond dat Ik met hun vaderen gesloten heb op de dag dat Ik hun hand vastgreep om hen uit het land Egypte te </a:t>
            </a:r>
            <a:r>
              <a:rPr lang="nl-NL" sz="2600" dirty="0" smtClean="0"/>
              <a:t>leiden</a:t>
            </a:r>
          </a:p>
          <a:p>
            <a:pPr algn="ctr"/>
            <a:r>
              <a:rPr lang="nl-NL" sz="2600" dirty="0" smtClean="0"/>
              <a:t>(Mijn </a:t>
            </a:r>
            <a:r>
              <a:rPr lang="nl-NL" sz="2600" dirty="0"/>
              <a:t>verbond, dat zij verbroken hebben, hoewel Ík hen getrouwd </a:t>
            </a:r>
            <a:r>
              <a:rPr lang="nl-NL" sz="2600" dirty="0" smtClean="0"/>
              <a:t>had), </a:t>
            </a:r>
          </a:p>
          <a:p>
            <a:pPr algn="ctr"/>
            <a:r>
              <a:rPr lang="nl-NL" sz="2600" dirty="0"/>
              <a:t>s</a:t>
            </a:r>
            <a:r>
              <a:rPr lang="nl-NL" sz="2600" dirty="0" smtClean="0"/>
              <a:t>preekt JAWHEH.</a:t>
            </a:r>
          </a:p>
          <a:p>
            <a:pPr algn="ctr"/>
            <a:endParaRPr lang="nl-NL" sz="2600" dirty="0"/>
          </a:p>
          <a:p>
            <a:pPr algn="ctr"/>
            <a:r>
              <a:rPr lang="nl-NL" sz="2600" dirty="0" smtClean="0"/>
              <a:t>33 Voorzeker</a:t>
            </a:r>
            <a:r>
              <a:rPr lang="nl-NL" sz="2600" dirty="0"/>
              <a:t>, dit is het verbond dat Ik na die dagen met het huis van Israël sluiten zal, spreekt </a:t>
            </a:r>
            <a:r>
              <a:rPr lang="nl-NL" sz="2600" dirty="0" smtClean="0"/>
              <a:t>JAHWEH: </a:t>
            </a:r>
            <a:r>
              <a:rPr lang="nl-NL" sz="2600" dirty="0"/>
              <a:t>Ik zal Mijn wet in hun binnenste geven en zal die in hun hart schrijven. Ik zal hun </a:t>
            </a:r>
            <a:r>
              <a:rPr lang="nl-NL" sz="2600" dirty="0" smtClean="0"/>
              <a:t>tot </a:t>
            </a:r>
            <a:r>
              <a:rPr lang="nl-NL" sz="2600" dirty="0"/>
              <a:t>een God zijn en zíj zullen Mij tot een volk zijn.</a:t>
            </a:r>
          </a:p>
        </p:txBody>
      </p:sp>
    </p:spTree>
    <p:extLst>
      <p:ext uri="{BB962C8B-B14F-4D97-AF65-F5344CB8AC3E}">
        <p14:creationId xmlns:p14="http://schemas.microsoft.com/office/powerpoint/2010/main" val="267762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1692771"/>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a:t>
            </a:r>
          </a:p>
          <a:p>
            <a:r>
              <a:rPr lang="nl-NL" sz="2600" dirty="0" smtClean="0">
                <a:solidFill>
                  <a:srgbClr val="002060"/>
                </a:solidFill>
              </a:rPr>
              <a:t>20 Op </a:t>
            </a:r>
            <a:r>
              <a:rPr lang="nl-NL" sz="2600" dirty="0">
                <a:solidFill>
                  <a:srgbClr val="002060"/>
                </a:solidFill>
              </a:rPr>
              <a:t>die dag zal het geschieden,</a:t>
            </a:r>
          </a:p>
          <a:p>
            <a:r>
              <a:rPr lang="nl-NL" sz="2600" dirty="0" smtClean="0">
                <a:solidFill>
                  <a:srgbClr val="002060"/>
                </a:solidFill>
              </a:rPr>
              <a:t>spreekt JAHWEH, </a:t>
            </a:r>
            <a:r>
              <a:rPr lang="nl-NL" sz="2600" dirty="0">
                <a:solidFill>
                  <a:srgbClr val="002060"/>
                </a:solidFill>
              </a:rPr>
              <a:t>dat Ik zal verhoren</a:t>
            </a:r>
            <a:r>
              <a:rPr lang="nl-NL" sz="2600" dirty="0" smtClean="0">
                <a:solidFill>
                  <a:srgbClr val="002060"/>
                </a:solidFill>
              </a:rPr>
              <a:t>.</a:t>
            </a:r>
            <a:endParaRPr lang="nl-NL" sz="2600" dirty="0">
              <a:solidFill>
                <a:srgbClr val="002060"/>
              </a:solidFill>
            </a:endParaRPr>
          </a:p>
        </p:txBody>
      </p:sp>
    </p:spTree>
    <p:extLst>
      <p:ext uri="{BB962C8B-B14F-4D97-AF65-F5344CB8AC3E}">
        <p14:creationId xmlns:p14="http://schemas.microsoft.com/office/powerpoint/2010/main" val="74728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49299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21 </a:t>
            </a:r>
            <a:r>
              <a:rPr lang="nl-NL" sz="2600" dirty="0">
                <a:solidFill>
                  <a:srgbClr val="002060"/>
                </a:solidFill>
              </a:rPr>
              <a:t>(...) en die zullen </a:t>
            </a:r>
            <a:r>
              <a:rPr lang="nl-NL" sz="2600" u="sng" dirty="0">
                <a:solidFill>
                  <a:srgbClr val="002060"/>
                </a:solidFill>
              </a:rPr>
              <a:t>Jizreël</a:t>
            </a:r>
            <a:r>
              <a:rPr lang="nl-NL" sz="2600" dirty="0">
                <a:solidFill>
                  <a:srgbClr val="002060"/>
                </a:solidFill>
              </a:rPr>
              <a:t> verhoren.</a:t>
            </a:r>
          </a:p>
          <a:p>
            <a:r>
              <a:rPr lang="nl-NL" sz="2600" dirty="0" smtClean="0">
                <a:solidFill>
                  <a:srgbClr val="002060"/>
                </a:solidFill>
              </a:rPr>
              <a:t>22 </a:t>
            </a:r>
            <a:r>
              <a:rPr lang="nl-NL" sz="2600" dirty="0">
                <a:solidFill>
                  <a:srgbClr val="002060"/>
                </a:solidFill>
              </a:rPr>
              <a:t>En </a:t>
            </a:r>
            <a:r>
              <a:rPr lang="nl-NL" sz="2600" u="sng" dirty="0">
                <a:solidFill>
                  <a:srgbClr val="002060"/>
                </a:solidFill>
              </a:rPr>
              <a:t>Ik zal haar</a:t>
            </a:r>
            <a:r>
              <a:rPr lang="nl-NL" sz="2600" dirty="0">
                <a:solidFill>
                  <a:srgbClr val="002060"/>
                </a:solidFill>
              </a:rPr>
              <a:t> voor Mij in de aarde </a:t>
            </a:r>
            <a:r>
              <a:rPr lang="nl-NL" sz="2600" u="sng" dirty="0">
                <a:solidFill>
                  <a:srgbClr val="002060"/>
                </a:solidFill>
              </a:rPr>
              <a:t>zaaien</a:t>
            </a:r>
          </a:p>
          <a:p>
            <a:r>
              <a:rPr lang="nl-NL" sz="2600" dirty="0">
                <a:solidFill>
                  <a:schemeClr val="bg1">
                    <a:lumMod val="65000"/>
                  </a:schemeClr>
                </a:solidFill>
              </a:rPr>
              <a:t>en Mij ontfermen over Lo-</a:t>
            </a:r>
            <a:r>
              <a:rPr lang="nl-NL" sz="2600" dirty="0" err="1">
                <a:solidFill>
                  <a:schemeClr val="bg1">
                    <a:lumMod val="65000"/>
                  </a:schemeClr>
                </a:solidFill>
              </a:rPr>
              <a:t>Ruchama</a:t>
            </a:r>
            <a:r>
              <a:rPr lang="nl-NL" sz="2600" dirty="0">
                <a:solidFill>
                  <a:schemeClr val="bg1">
                    <a:lumMod val="65000"/>
                  </a:schemeClr>
                </a:solidFill>
              </a:rPr>
              <a:t>.</a:t>
            </a:r>
          </a:p>
          <a:p>
            <a:r>
              <a:rPr lang="nl-NL" sz="2600" dirty="0">
                <a:solidFill>
                  <a:schemeClr val="bg1">
                    <a:lumMod val="65000"/>
                  </a:schemeClr>
                </a:solidFill>
              </a:rPr>
              <a:t>Ik zal zeggen tegen Lo-</a:t>
            </a:r>
            <a:r>
              <a:rPr lang="nl-NL" sz="2600" dirty="0" err="1">
                <a:solidFill>
                  <a:schemeClr val="bg1">
                    <a:lumMod val="65000"/>
                  </a:schemeClr>
                </a:solidFill>
              </a:rPr>
              <a:t>Ammi</a:t>
            </a:r>
            <a:r>
              <a:rPr lang="nl-NL" sz="2600" dirty="0">
                <a:solidFill>
                  <a:schemeClr val="bg1">
                    <a:lumMod val="65000"/>
                  </a:schemeClr>
                </a:solidFill>
              </a:rPr>
              <a:t>: U bent Mijn volk,</a:t>
            </a:r>
          </a:p>
          <a:p>
            <a:r>
              <a:rPr lang="nl-NL" sz="2600" dirty="0">
                <a:solidFill>
                  <a:schemeClr val="bg1">
                    <a:lumMod val="65000"/>
                  </a:schemeClr>
                </a:solidFill>
              </a:rPr>
              <a:t>en hij zal zeggen: Mijn God!</a:t>
            </a: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11" y="4886136"/>
            <a:ext cx="4587411" cy="1361481"/>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51622" y="4886136"/>
            <a:ext cx="4522573" cy="1363951"/>
          </a:xfrm>
          <a:prstGeom prst="rect">
            <a:avLst/>
          </a:prstGeom>
        </p:spPr>
      </p:pic>
    </p:spTree>
    <p:extLst>
      <p:ext uri="{BB962C8B-B14F-4D97-AF65-F5344CB8AC3E}">
        <p14:creationId xmlns:p14="http://schemas.microsoft.com/office/powerpoint/2010/main" val="163280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49299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2</a:t>
            </a:r>
          </a:p>
          <a:p>
            <a:r>
              <a:rPr lang="nl-NL" sz="2600" dirty="0" smtClean="0">
                <a:solidFill>
                  <a:srgbClr val="002060"/>
                </a:solidFill>
              </a:rPr>
              <a:t>21 </a:t>
            </a:r>
            <a:r>
              <a:rPr lang="nl-NL" sz="2600" dirty="0">
                <a:solidFill>
                  <a:srgbClr val="002060"/>
                </a:solidFill>
              </a:rPr>
              <a:t>(...) en die zullen </a:t>
            </a:r>
            <a:r>
              <a:rPr lang="nl-NL" sz="2600" u="sng" dirty="0">
                <a:solidFill>
                  <a:srgbClr val="002060"/>
                </a:solidFill>
              </a:rPr>
              <a:t>Jizreël </a:t>
            </a:r>
            <a:r>
              <a:rPr lang="nl-NL" sz="2600" dirty="0">
                <a:solidFill>
                  <a:srgbClr val="002060"/>
                </a:solidFill>
              </a:rPr>
              <a:t>verhoren.</a:t>
            </a:r>
          </a:p>
          <a:p>
            <a:r>
              <a:rPr lang="nl-NL" sz="2600" dirty="0" smtClean="0">
                <a:solidFill>
                  <a:srgbClr val="002060"/>
                </a:solidFill>
              </a:rPr>
              <a:t>22 </a:t>
            </a:r>
            <a:r>
              <a:rPr lang="nl-NL" sz="2600" dirty="0">
                <a:solidFill>
                  <a:srgbClr val="002060"/>
                </a:solidFill>
              </a:rPr>
              <a:t>En Ik zal haar voor Mij in de aarde </a:t>
            </a:r>
            <a:r>
              <a:rPr lang="nl-NL" sz="2600" u="sng" dirty="0">
                <a:solidFill>
                  <a:srgbClr val="002060"/>
                </a:solidFill>
              </a:rPr>
              <a:t>zaaien</a:t>
            </a:r>
          </a:p>
          <a:p>
            <a:r>
              <a:rPr lang="nl-NL" sz="2600" dirty="0">
                <a:solidFill>
                  <a:srgbClr val="002060"/>
                </a:solidFill>
              </a:rPr>
              <a:t>en Mij </a:t>
            </a:r>
            <a:r>
              <a:rPr lang="nl-NL" sz="2600" u="sng" dirty="0">
                <a:solidFill>
                  <a:srgbClr val="002060"/>
                </a:solidFill>
              </a:rPr>
              <a:t>ontfermen </a:t>
            </a:r>
            <a:r>
              <a:rPr lang="nl-NL" sz="2600" dirty="0">
                <a:solidFill>
                  <a:srgbClr val="002060"/>
                </a:solidFill>
              </a:rPr>
              <a:t>over </a:t>
            </a:r>
            <a:r>
              <a:rPr lang="nl-NL" sz="2600" u="sng" dirty="0">
                <a:solidFill>
                  <a:srgbClr val="002060"/>
                </a:solidFill>
              </a:rPr>
              <a:t>Lo-</a:t>
            </a:r>
            <a:r>
              <a:rPr lang="nl-NL" sz="2600" u="sng" dirty="0" err="1">
                <a:solidFill>
                  <a:srgbClr val="002060"/>
                </a:solidFill>
              </a:rPr>
              <a:t>Ruchama</a:t>
            </a:r>
            <a:r>
              <a:rPr lang="nl-NL" sz="2600" dirty="0">
                <a:solidFill>
                  <a:srgbClr val="002060"/>
                </a:solidFill>
              </a:rPr>
              <a:t>.</a:t>
            </a:r>
          </a:p>
          <a:p>
            <a:r>
              <a:rPr lang="nl-NL" sz="2600" dirty="0">
                <a:solidFill>
                  <a:srgbClr val="002060"/>
                </a:solidFill>
              </a:rPr>
              <a:t>Ik zal zeggen tegen </a:t>
            </a:r>
            <a:r>
              <a:rPr lang="nl-NL" sz="2600" u="sng" dirty="0">
                <a:solidFill>
                  <a:srgbClr val="002060"/>
                </a:solidFill>
              </a:rPr>
              <a:t>Lo-</a:t>
            </a:r>
            <a:r>
              <a:rPr lang="nl-NL" sz="2600" u="sng" dirty="0" err="1">
                <a:solidFill>
                  <a:srgbClr val="002060"/>
                </a:solidFill>
              </a:rPr>
              <a:t>Ammi</a:t>
            </a:r>
            <a:r>
              <a:rPr lang="nl-NL" sz="2600" dirty="0">
                <a:solidFill>
                  <a:srgbClr val="002060"/>
                </a:solidFill>
              </a:rPr>
              <a:t>: U bent </a:t>
            </a:r>
            <a:r>
              <a:rPr lang="nl-NL" sz="2600" u="sng" dirty="0">
                <a:solidFill>
                  <a:srgbClr val="002060"/>
                </a:solidFill>
              </a:rPr>
              <a:t>Mijn volk</a:t>
            </a:r>
            <a:r>
              <a:rPr lang="nl-NL" sz="2600" dirty="0">
                <a:solidFill>
                  <a:srgbClr val="002060"/>
                </a:solidFill>
              </a:rPr>
              <a:t>,</a:t>
            </a:r>
          </a:p>
          <a:p>
            <a:r>
              <a:rPr lang="nl-NL" sz="2600" dirty="0">
                <a:solidFill>
                  <a:srgbClr val="002060"/>
                </a:solidFill>
              </a:rPr>
              <a:t>en hij zal zeggen: Mijn God!</a:t>
            </a:r>
          </a:p>
        </p:txBody>
      </p:sp>
      <p:sp>
        <p:nvSpPr>
          <p:cNvPr id="6" name="Tekstvak 5"/>
          <p:cNvSpPr txBox="1"/>
          <p:nvPr/>
        </p:nvSpPr>
        <p:spPr>
          <a:xfrm>
            <a:off x="3662912" y="3645244"/>
            <a:ext cx="6042452" cy="2677656"/>
          </a:xfrm>
          <a:prstGeom prst="rect">
            <a:avLst/>
          </a:prstGeom>
          <a:noFill/>
          <a:ln w="12700">
            <a:solidFill>
              <a:schemeClr val="tx1"/>
            </a:solidFill>
          </a:ln>
        </p:spPr>
        <p:txBody>
          <a:bodyPr wrap="square" rtlCol="0">
            <a:spAutoFit/>
          </a:bodyPr>
          <a:lstStyle/>
          <a:p>
            <a:r>
              <a:rPr lang="nl-NL" sz="2400" b="1" dirty="0" smtClean="0"/>
              <a:t>Israël hersteld</a:t>
            </a:r>
          </a:p>
          <a:p>
            <a:endParaRPr lang="nl-NL" sz="2400" b="1" dirty="0" smtClean="0"/>
          </a:p>
          <a:p>
            <a:pPr marL="285750" indent="-285750">
              <a:buFont typeface="Wingdings" panose="05000000000000000000" pitchFamily="2" charset="2"/>
              <a:buChar char="Ø"/>
            </a:pPr>
            <a:r>
              <a:rPr lang="nl-NL" sz="2400" dirty="0" smtClean="0"/>
              <a:t>Verstrooid 		</a:t>
            </a:r>
            <a:r>
              <a:rPr lang="nl-NL" sz="2400" dirty="0" smtClean="0">
                <a:sym typeface="Wingdings" panose="05000000000000000000" pitchFamily="2" charset="2"/>
              </a:rPr>
              <a:t>	geplant</a:t>
            </a:r>
          </a:p>
          <a:p>
            <a:pPr marL="285750" indent="-285750">
              <a:buFont typeface="Wingdings" panose="05000000000000000000" pitchFamily="2" charset="2"/>
              <a:buChar char="Ø"/>
            </a:pPr>
            <a:r>
              <a:rPr lang="nl-NL" sz="2400" dirty="0" smtClean="0">
                <a:sym typeface="Wingdings" panose="05000000000000000000" pitchFamily="2" charset="2"/>
              </a:rPr>
              <a:t>Niet ontfermd		ontfermd</a:t>
            </a:r>
          </a:p>
          <a:p>
            <a:pPr marL="285750" indent="-285750">
              <a:buFont typeface="Wingdings" panose="05000000000000000000" pitchFamily="2" charset="2"/>
              <a:buChar char="Ø"/>
            </a:pPr>
            <a:r>
              <a:rPr lang="nl-NL" sz="2400" dirty="0" smtClean="0">
                <a:sym typeface="Wingdings" panose="05000000000000000000" pitchFamily="2" charset="2"/>
              </a:rPr>
              <a:t>Niet Mijn volk	 	Mijn volk</a:t>
            </a:r>
          </a:p>
          <a:p>
            <a:pPr marL="285750" indent="-285750">
              <a:buFont typeface="Wingdings" panose="05000000000000000000" pitchFamily="2" charset="2"/>
              <a:buChar char="Ø"/>
            </a:pPr>
            <a:endParaRPr lang="nl-NL" sz="2400" dirty="0">
              <a:sym typeface="Wingdings" panose="05000000000000000000" pitchFamily="2" charset="2"/>
            </a:endParaRPr>
          </a:p>
          <a:p>
            <a:pPr marL="285750" indent="-285750">
              <a:buFont typeface="Wingdings" panose="05000000000000000000" pitchFamily="2" charset="2"/>
              <a:buChar char="Ø"/>
            </a:pPr>
            <a:r>
              <a:rPr lang="nl-NL" sz="2400" dirty="0" smtClean="0"/>
              <a:t>Israël zal zeggen	</a:t>
            </a:r>
            <a:r>
              <a:rPr lang="nl-NL" sz="2400" dirty="0" smtClean="0">
                <a:sym typeface="Wingdings" panose="05000000000000000000" pitchFamily="2" charset="2"/>
              </a:rPr>
              <a:t> 	Mijn God!</a:t>
            </a:r>
            <a:endParaRPr lang="nl-NL" sz="2400" dirty="0"/>
          </a:p>
        </p:txBody>
      </p:sp>
    </p:spTree>
    <p:extLst>
      <p:ext uri="{BB962C8B-B14F-4D97-AF65-F5344CB8AC3E}">
        <p14:creationId xmlns:p14="http://schemas.microsoft.com/office/powerpoint/2010/main" val="183622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490151" y="383059"/>
            <a:ext cx="10297298" cy="3785652"/>
          </a:xfrm>
          <a:prstGeom prst="rect">
            <a:avLst/>
          </a:prstGeom>
        </p:spPr>
        <p:txBody>
          <a:bodyPr wrap="square">
            <a:spAutoFit/>
          </a:bodyPr>
          <a:lstStyle/>
          <a:p>
            <a:r>
              <a:rPr lang="nl-NL" sz="2400" b="1" dirty="0" smtClean="0"/>
              <a:t>Hosea 1</a:t>
            </a:r>
          </a:p>
          <a:p>
            <a:r>
              <a:rPr lang="nl-NL" sz="2400" dirty="0" smtClean="0"/>
              <a:t>10 Toch zal het aantal Israëlieten zijn als het zand van de zee, dat niet gemeten en niet geteld kan worden. En het zal gebeuren dat in de plaats waar tegen hen gezegd is: U bent niet Mijn volk, tegen hen gezegd zal worden: Kinderen van de levende God.</a:t>
            </a:r>
            <a:endParaRPr lang="nl-NL" sz="2400" dirty="0"/>
          </a:p>
          <a:p>
            <a:r>
              <a:rPr lang="nl-NL" sz="2400" dirty="0" smtClean="0"/>
              <a:t>11 Dan zullen de Judeeërs bijeengebracht worden samen met de Israëlieten. Zij zullen voor zich één Hoofd aanstellen en uit het land oprukken; want groot zal de dag van Jizreël zijn.</a:t>
            </a:r>
          </a:p>
          <a:p>
            <a:r>
              <a:rPr lang="nl-NL" sz="2400" dirty="0" smtClean="0"/>
              <a:t>12 Zeg tegen uw broeders: </a:t>
            </a:r>
            <a:r>
              <a:rPr lang="nl-NL" sz="2400" dirty="0" err="1" smtClean="0"/>
              <a:t>Ammi</a:t>
            </a:r>
            <a:r>
              <a:rPr lang="nl-NL" sz="2400" dirty="0" smtClean="0"/>
              <a:t>,</a:t>
            </a:r>
          </a:p>
          <a:p>
            <a:r>
              <a:rPr lang="nl-NL" sz="2400" dirty="0" smtClean="0"/>
              <a:t>en tegen uw zusters: </a:t>
            </a:r>
            <a:r>
              <a:rPr lang="nl-NL" sz="2400" dirty="0" err="1" smtClean="0"/>
              <a:t>Ruchama</a:t>
            </a:r>
            <a:r>
              <a:rPr lang="nl-NL" sz="2400" dirty="0" smtClean="0"/>
              <a:t>.</a:t>
            </a:r>
            <a:endParaRPr lang="nl-NL" sz="2400" dirty="0"/>
          </a:p>
        </p:txBody>
      </p:sp>
    </p:spTree>
    <p:extLst>
      <p:ext uri="{BB962C8B-B14F-4D97-AF65-F5344CB8AC3E}">
        <p14:creationId xmlns:p14="http://schemas.microsoft.com/office/powerpoint/2010/main" val="1237462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092881"/>
          </a:xfrm>
          <a:prstGeom prst="rect">
            <a:avLst/>
          </a:prstGeom>
          <a:ln w="28575">
            <a:noFill/>
          </a:ln>
        </p:spPr>
        <p:txBody>
          <a:bodyPr wrap="square">
            <a:spAutoFit/>
          </a:bodyPr>
          <a:lstStyle/>
          <a:p>
            <a:r>
              <a:rPr lang="nl-NL" sz="2600" b="1" dirty="0">
                <a:solidFill>
                  <a:srgbClr val="002060"/>
                </a:solidFill>
              </a:rPr>
              <a:t>Hosea 1</a:t>
            </a:r>
          </a:p>
          <a:p>
            <a:r>
              <a:rPr lang="nl-NL" sz="2600" dirty="0">
                <a:solidFill>
                  <a:srgbClr val="002060"/>
                </a:solidFill>
              </a:rPr>
              <a:t>1 Het woord van </a:t>
            </a:r>
            <a:r>
              <a:rPr lang="nl-NL" sz="2600" dirty="0" smtClean="0">
                <a:solidFill>
                  <a:srgbClr val="002060"/>
                </a:solidFill>
              </a:rPr>
              <a:t>JAHWEH dat </a:t>
            </a:r>
            <a:r>
              <a:rPr lang="nl-NL" sz="2600" dirty="0">
                <a:solidFill>
                  <a:srgbClr val="002060"/>
                </a:solidFill>
              </a:rPr>
              <a:t>gekomen is tot Hosea, </a:t>
            </a:r>
            <a:endParaRPr lang="nl-NL" sz="2600" dirty="0" smtClean="0">
              <a:solidFill>
                <a:srgbClr val="002060"/>
              </a:solidFill>
            </a:endParaRPr>
          </a:p>
          <a:p>
            <a:r>
              <a:rPr lang="nl-NL" sz="2600" dirty="0" smtClean="0">
                <a:solidFill>
                  <a:schemeClr val="bg1">
                    <a:lumMod val="65000"/>
                  </a:schemeClr>
                </a:solidFill>
              </a:rPr>
              <a:t>de </a:t>
            </a:r>
            <a:r>
              <a:rPr lang="nl-NL" sz="2600" dirty="0">
                <a:solidFill>
                  <a:schemeClr val="bg1">
                    <a:lumMod val="65000"/>
                  </a:schemeClr>
                </a:solidFill>
              </a:rPr>
              <a:t>zoon van </a:t>
            </a:r>
            <a:r>
              <a:rPr lang="nl-NL" sz="2600" dirty="0" err="1">
                <a:solidFill>
                  <a:schemeClr val="bg1">
                    <a:lumMod val="65000"/>
                  </a:schemeClr>
                </a:solidFill>
              </a:rPr>
              <a:t>Beëri</a:t>
            </a:r>
            <a:r>
              <a:rPr lang="nl-NL" sz="2600" dirty="0">
                <a:solidFill>
                  <a:schemeClr val="bg1">
                    <a:lumMod val="65000"/>
                  </a:schemeClr>
                </a:solidFill>
              </a:rPr>
              <a:t>, </a:t>
            </a:r>
            <a:endParaRPr lang="nl-NL" sz="2600" dirty="0" smtClean="0">
              <a:solidFill>
                <a:schemeClr val="bg1">
                  <a:lumMod val="65000"/>
                </a:schemeClr>
              </a:solidFill>
            </a:endParaRPr>
          </a:p>
          <a:p>
            <a:r>
              <a:rPr lang="nl-NL" sz="2600" dirty="0" smtClean="0">
                <a:solidFill>
                  <a:schemeClr val="bg1">
                    <a:lumMod val="65000"/>
                  </a:schemeClr>
                </a:solidFill>
              </a:rPr>
              <a:t>in </a:t>
            </a:r>
            <a:r>
              <a:rPr lang="nl-NL" sz="2600" dirty="0">
                <a:solidFill>
                  <a:schemeClr val="bg1">
                    <a:lumMod val="65000"/>
                  </a:schemeClr>
                </a:solidFill>
              </a:rPr>
              <a:t>de dagen van </a:t>
            </a:r>
            <a:r>
              <a:rPr lang="nl-NL" sz="2600" dirty="0" err="1">
                <a:solidFill>
                  <a:schemeClr val="bg1">
                    <a:lumMod val="65000"/>
                  </a:schemeClr>
                </a:solidFill>
              </a:rPr>
              <a:t>Uzzia</a:t>
            </a:r>
            <a:r>
              <a:rPr lang="nl-NL" sz="2600" dirty="0">
                <a:solidFill>
                  <a:schemeClr val="bg1">
                    <a:lumMod val="65000"/>
                  </a:schemeClr>
                </a:solidFill>
              </a:rPr>
              <a:t>, </a:t>
            </a:r>
            <a:r>
              <a:rPr lang="nl-NL" sz="2600" dirty="0" err="1">
                <a:solidFill>
                  <a:schemeClr val="bg1">
                    <a:lumMod val="65000"/>
                  </a:schemeClr>
                </a:solidFill>
              </a:rPr>
              <a:t>Jotham</a:t>
            </a:r>
            <a:r>
              <a:rPr lang="nl-NL" sz="2600" dirty="0">
                <a:solidFill>
                  <a:schemeClr val="bg1">
                    <a:lumMod val="65000"/>
                  </a:schemeClr>
                </a:solidFill>
              </a:rPr>
              <a:t>, </a:t>
            </a:r>
            <a:r>
              <a:rPr lang="nl-NL" sz="2600" dirty="0" err="1">
                <a:solidFill>
                  <a:schemeClr val="bg1">
                    <a:lumMod val="65000"/>
                  </a:schemeClr>
                </a:solidFill>
              </a:rPr>
              <a:t>Achaz</a:t>
            </a:r>
            <a:r>
              <a:rPr lang="nl-NL" sz="2600" dirty="0">
                <a:solidFill>
                  <a:schemeClr val="bg1">
                    <a:lumMod val="65000"/>
                  </a:schemeClr>
                </a:solidFill>
              </a:rPr>
              <a:t>, </a:t>
            </a:r>
            <a:r>
              <a:rPr lang="nl-NL" sz="2600" dirty="0" err="1">
                <a:solidFill>
                  <a:schemeClr val="bg1">
                    <a:lumMod val="65000"/>
                  </a:schemeClr>
                </a:solidFill>
              </a:rPr>
              <a:t>Hizkia</a:t>
            </a:r>
            <a:r>
              <a:rPr lang="nl-NL" sz="2600" dirty="0">
                <a:solidFill>
                  <a:schemeClr val="bg1">
                    <a:lumMod val="65000"/>
                  </a:schemeClr>
                </a:solidFill>
              </a:rPr>
              <a:t>, de koningen van </a:t>
            </a:r>
            <a:r>
              <a:rPr lang="nl-NL" sz="2600" dirty="0" err="1">
                <a:solidFill>
                  <a:schemeClr val="bg1">
                    <a:lumMod val="65000"/>
                  </a:schemeClr>
                </a:solidFill>
              </a:rPr>
              <a:t>Juda</a:t>
            </a:r>
            <a:r>
              <a:rPr lang="nl-NL" sz="2600" dirty="0">
                <a:solidFill>
                  <a:schemeClr val="bg1">
                    <a:lumMod val="65000"/>
                  </a:schemeClr>
                </a:solidFill>
              </a:rPr>
              <a:t>, en in de dagen van </a:t>
            </a:r>
            <a:r>
              <a:rPr lang="nl-NL" sz="2600" dirty="0" err="1">
                <a:solidFill>
                  <a:schemeClr val="bg1">
                    <a:lumMod val="65000"/>
                  </a:schemeClr>
                </a:solidFill>
              </a:rPr>
              <a:t>Jerobeam</a:t>
            </a:r>
            <a:r>
              <a:rPr lang="nl-NL" sz="2600" dirty="0">
                <a:solidFill>
                  <a:schemeClr val="bg1">
                    <a:lumMod val="65000"/>
                  </a:schemeClr>
                </a:solidFill>
              </a:rPr>
              <a:t>, de zoon van Joas, de koning van Israël.</a:t>
            </a:r>
          </a:p>
        </p:txBody>
      </p:sp>
      <p:sp>
        <p:nvSpPr>
          <p:cNvPr id="2" name="Tekstvak 1"/>
          <p:cNvSpPr txBox="1"/>
          <p:nvPr/>
        </p:nvSpPr>
        <p:spPr>
          <a:xfrm>
            <a:off x="3484605" y="4127157"/>
            <a:ext cx="6017740" cy="830997"/>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Hosea betekent: verlossing/redding</a:t>
            </a:r>
          </a:p>
          <a:p>
            <a:pPr marL="285750" indent="-285750">
              <a:buFont typeface="Wingdings" panose="05000000000000000000" pitchFamily="2" charset="2"/>
              <a:buChar char="Ø"/>
            </a:pPr>
            <a:r>
              <a:rPr lang="nl-NL" sz="2400" dirty="0" smtClean="0"/>
              <a:t>5 </a:t>
            </a:r>
            <a:r>
              <a:rPr lang="nl-NL" sz="2400" dirty="0" err="1" smtClean="0"/>
              <a:t>Hosea’s</a:t>
            </a:r>
            <a:r>
              <a:rPr lang="nl-NL" sz="2400" dirty="0" smtClean="0"/>
              <a:t> in de Schrift </a:t>
            </a:r>
            <a:r>
              <a:rPr lang="nl-NL" sz="2400" dirty="0" smtClean="0">
                <a:sym typeface="Wingdings" panose="05000000000000000000" pitchFamily="2" charset="2"/>
              </a:rPr>
              <a:t> </a:t>
            </a:r>
            <a:endParaRPr lang="nl-NL" sz="2400" dirty="0"/>
          </a:p>
        </p:txBody>
      </p:sp>
    </p:spTree>
    <p:extLst>
      <p:ext uri="{BB962C8B-B14F-4D97-AF65-F5344CB8AC3E}">
        <p14:creationId xmlns:p14="http://schemas.microsoft.com/office/powerpoint/2010/main" val="2262215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971935" y="812511"/>
            <a:ext cx="11368346" cy="2893100"/>
          </a:xfrm>
          <a:prstGeom prst="rect">
            <a:avLst/>
          </a:prstGeom>
          <a:ln w="28575">
            <a:noFill/>
          </a:ln>
        </p:spPr>
        <p:txBody>
          <a:bodyPr wrap="square">
            <a:spAutoFit/>
          </a:bodyPr>
          <a:lstStyle/>
          <a:p>
            <a:r>
              <a:rPr lang="nl-NL" sz="2600" b="1" dirty="0" err="1" smtClean="0"/>
              <a:t>Hosea’s</a:t>
            </a:r>
            <a:r>
              <a:rPr lang="nl-NL" sz="2600" b="1" dirty="0" smtClean="0"/>
              <a:t> in de bijbel:</a:t>
            </a:r>
          </a:p>
          <a:p>
            <a:pPr marL="457200" indent="-457200">
              <a:buFont typeface="+mj-lt"/>
              <a:buAutoNum type="arabicPeriod"/>
            </a:pPr>
            <a:endParaRPr lang="nl-NL" sz="2600" dirty="0"/>
          </a:p>
          <a:p>
            <a:pPr marL="457200" indent="-457200">
              <a:buFont typeface="+mj-lt"/>
              <a:buAutoNum type="arabicPeriod"/>
            </a:pPr>
            <a:r>
              <a:rPr lang="nl-NL" sz="2600" dirty="0" smtClean="0"/>
              <a:t>Jozua (Num.13:16)</a:t>
            </a:r>
            <a:endParaRPr lang="nl-NL" sz="2600" dirty="0"/>
          </a:p>
          <a:p>
            <a:pPr marL="457200" indent="-457200">
              <a:buFont typeface="+mj-lt"/>
              <a:buAutoNum type="arabicPeriod"/>
            </a:pPr>
            <a:r>
              <a:rPr lang="nl-NL" sz="2600" dirty="0" smtClean="0"/>
              <a:t>Een koning van Israël (2 Kon.15:30)</a:t>
            </a:r>
            <a:endParaRPr lang="nl-NL" sz="2600" dirty="0"/>
          </a:p>
          <a:p>
            <a:pPr marL="457200" indent="-457200">
              <a:buFont typeface="+mj-lt"/>
              <a:buAutoNum type="arabicPeriod"/>
            </a:pPr>
            <a:r>
              <a:rPr lang="nl-NL" sz="2600" dirty="0" smtClean="0"/>
              <a:t>Een overste van de stam van Efraïm (1 Kron.27:20)</a:t>
            </a:r>
            <a:endParaRPr lang="nl-NL" sz="2600" dirty="0"/>
          </a:p>
          <a:p>
            <a:pPr marL="457200" indent="-457200">
              <a:buFont typeface="+mj-lt"/>
              <a:buAutoNum type="arabicPeriod"/>
            </a:pPr>
            <a:r>
              <a:rPr lang="nl-NL" sz="2600" dirty="0" smtClean="0"/>
              <a:t>Een familiehoofd die zijn zegel zette onder het verbond (Neh.10:23)</a:t>
            </a:r>
            <a:endParaRPr lang="nl-NL" sz="2600" dirty="0"/>
          </a:p>
          <a:p>
            <a:pPr marL="457200" indent="-457200">
              <a:buFont typeface="+mj-lt"/>
              <a:buAutoNum type="arabicPeriod"/>
            </a:pPr>
            <a:r>
              <a:rPr lang="nl-NL" sz="2600" dirty="0" smtClean="0"/>
              <a:t>Hosea de profeet</a:t>
            </a:r>
            <a:endParaRPr lang="nl-NL" sz="2600" dirty="0"/>
          </a:p>
        </p:txBody>
      </p:sp>
    </p:spTree>
    <p:extLst>
      <p:ext uri="{BB962C8B-B14F-4D97-AF65-F5344CB8AC3E}">
        <p14:creationId xmlns:p14="http://schemas.microsoft.com/office/powerpoint/2010/main" val="409916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092881"/>
          </a:xfrm>
          <a:prstGeom prst="rect">
            <a:avLst/>
          </a:prstGeom>
          <a:ln w="28575">
            <a:noFill/>
          </a:ln>
        </p:spPr>
        <p:txBody>
          <a:bodyPr wrap="square">
            <a:spAutoFit/>
          </a:bodyPr>
          <a:lstStyle/>
          <a:p>
            <a:r>
              <a:rPr lang="nl-NL" sz="2600" b="1" dirty="0">
                <a:solidFill>
                  <a:srgbClr val="002060"/>
                </a:solidFill>
              </a:rPr>
              <a:t>Hosea 1</a:t>
            </a:r>
          </a:p>
          <a:p>
            <a:r>
              <a:rPr lang="nl-NL" sz="2600" dirty="0">
                <a:solidFill>
                  <a:schemeClr val="bg1">
                    <a:lumMod val="65000"/>
                  </a:schemeClr>
                </a:solidFill>
              </a:rPr>
              <a:t>1 Het woord van </a:t>
            </a:r>
            <a:r>
              <a:rPr lang="nl-NL" sz="2600" dirty="0" smtClean="0">
                <a:solidFill>
                  <a:schemeClr val="bg1">
                    <a:lumMod val="65000"/>
                  </a:schemeClr>
                </a:solidFill>
              </a:rPr>
              <a:t>JAHWEH dat </a:t>
            </a:r>
            <a:r>
              <a:rPr lang="nl-NL" sz="2600" dirty="0">
                <a:solidFill>
                  <a:schemeClr val="bg1">
                    <a:lumMod val="65000"/>
                  </a:schemeClr>
                </a:solidFill>
              </a:rPr>
              <a:t>gekomen is tot Hosea, </a:t>
            </a:r>
            <a:endParaRPr lang="nl-NL" sz="2600" dirty="0" smtClean="0">
              <a:solidFill>
                <a:schemeClr val="bg1">
                  <a:lumMod val="65000"/>
                </a:schemeClr>
              </a:solidFill>
            </a:endParaRPr>
          </a:p>
          <a:p>
            <a:r>
              <a:rPr lang="nl-NL" sz="2600" dirty="0" smtClean="0">
                <a:solidFill>
                  <a:srgbClr val="002060"/>
                </a:solidFill>
              </a:rPr>
              <a:t>de </a:t>
            </a:r>
            <a:r>
              <a:rPr lang="nl-NL" sz="2600" dirty="0">
                <a:solidFill>
                  <a:srgbClr val="002060"/>
                </a:solidFill>
              </a:rPr>
              <a:t>zoon van </a:t>
            </a:r>
            <a:r>
              <a:rPr lang="nl-NL" sz="2600" dirty="0" err="1">
                <a:solidFill>
                  <a:srgbClr val="002060"/>
                </a:solidFill>
              </a:rPr>
              <a:t>Beëri</a:t>
            </a:r>
            <a:r>
              <a:rPr lang="nl-NL" sz="2600" dirty="0">
                <a:solidFill>
                  <a:srgbClr val="002060"/>
                </a:solidFill>
              </a:rPr>
              <a:t>, </a:t>
            </a:r>
            <a:endParaRPr lang="nl-NL" sz="2600" dirty="0" smtClean="0">
              <a:solidFill>
                <a:srgbClr val="002060"/>
              </a:solidFill>
            </a:endParaRPr>
          </a:p>
          <a:p>
            <a:r>
              <a:rPr lang="nl-NL" sz="2600" dirty="0" smtClean="0">
                <a:solidFill>
                  <a:srgbClr val="002060"/>
                </a:solidFill>
              </a:rPr>
              <a:t>in </a:t>
            </a:r>
            <a:r>
              <a:rPr lang="nl-NL" sz="2600" dirty="0">
                <a:solidFill>
                  <a:srgbClr val="002060"/>
                </a:solidFill>
              </a:rPr>
              <a:t>de dagen van </a:t>
            </a:r>
            <a:r>
              <a:rPr lang="nl-NL" sz="2600" dirty="0" err="1">
                <a:solidFill>
                  <a:srgbClr val="002060"/>
                </a:solidFill>
              </a:rPr>
              <a:t>Uzzia</a:t>
            </a:r>
            <a:r>
              <a:rPr lang="nl-NL" sz="2600" dirty="0">
                <a:solidFill>
                  <a:srgbClr val="002060"/>
                </a:solidFill>
              </a:rPr>
              <a:t>, </a:t>
            </a:r>
            <a:r>
              <a:rPr lang="nl-NL" sz="2600" dirty="0" err="1">
                <a:solidFill>
                  <a:srgbClr val="002060"/>
                </a:solidFill>
              </a:rPr>
              <a:t>Jotham</a:t>
            </a:r>
            <a:r>
              <a:rPr lang="nl-NL" sz="2600" dirty="0">
                <a:solidFill>
                  <a:srgbClr val="002060"/>
                </a:solidFill>
              </a:rPr>
              <a:t>, </a:t>
            </a:r>
            <a:r>
              <a:rPr lang="nl-NL" sz="2600" dirty="0" err="1">
                <a:solidFill>
                  <a:srgbClr val="002060"/>
                </a:solidFill>
              </a:rPr>
              <a:t>Achaz</a:t>
            </a:r>
            <a:r>
              <a:rPr lang="nl-NL" sz="2600" dirty="0">
                <a:solidFill>
                  <a:srgbClr val="002060"/>
                </a:solidFill>
              </a:rPr>
              <a:t>, </a:t>
            </a:r>
            <a:r>
              <a:rPr lang="nl-NL" sz="2600" dirty="0" err="1">
                <a:solidFill>
                  <a:srgbClr val="002060"/>
                </a:solidFill>
              </a:rPr>
              <a:t>Hizkia</a:t>
            </a:r>
            <a:r>
              <a:rPr lang="nl-NL" sz="2600" dirty="0">
                <a:solidFill>
                  <a:srgbClr val="002060"/>
                </a:solidFill>
              </a:rPr>
              <a:t>, de koningen van </a:t>
            </a:r>
            <a:r>
              <a:rPr lang="nl-NL" sz="2600" dirty="0" err="1">
                <a:solidFill>
                  <a:srgbClr val="002060"/>
                </a:solidFill>
              </a:rPr>
              <a:t>Juda</a:t>
            </a:r>
            <a:r>
              <a:rPr lang="nl-NL" sz="2600" dirty="0">
                <a:solidFill>
                  <a:srgbClr val="002060"/>
                </a:solidFill>
              </a:rPr>
              <a:t>, en in de dagen van </a:t>
            </a:r>
            <a:r>
              <a:rPr lang="nl-NL" sz="2600" dirty="0" err="1">
                <a:solidFill>
                  <a:srgbClr val="002060"/>
                </a:solidFill>
              </a:rPr>
              <a:t>Jerobeam</a:t>
            </a:r>
            <a:r>
              <a:rPr lang="nl-NL" sz="2600" dirty="0">
                <a:solidFill>
                  <a:srgbClr val="002060"/>
                </a:solidFill>
              </a:rPr>
              <a:t>, de zoon van Joas, de koning van Israël.</a:t>
            </a:r>
          </a:p>
        </p:txBody>
      </p:sp>
    </p:spTree>
    <p:extLst>
      <p:ext uri="{BB962C8B-B14F-4D97-AF65-F5344CB8AC3E}">
        <p14:creationId xmlns:p14="http://schemas.microsoft.com/office/powerpoint/2010/main" val="2414054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p:cNvSpPr/>
          <p:nvPr/>
        </p:nvSpPr>
        <p:spPr>
          <a:xfrm>
            <a:off x="641684" y="417095"/>
            <a:ext cx="10972799" cy="2893100"/>
          </a:xfrm>
          <a:prstGeom prst="rect">
            <a:avLst/>
          </a:prstGeom>
          <a:ln w="28575">
            <a:noFill/>
          </a:ln>
        </p:spPr>
        <p:txBody>
          <a:bodyPr wrap="square">
            <a:spAutoFit/>
          </a:bodyPr>
          <a:lstStyle/>
          <a:p>
            <a:r>
              <a:rPr lang="nl-NL" sz="2600" b="1" dirty="0" smtClean="0">
                <a:solidFill>
                  <a:srgbClr val="002060"/>
                </a:solidFill>
              </a:rPr>
              <a:t>Hosea </a:t>
            </a:r>
            <a:r>
              <a:rPr lang="nl-NL" sz="2600" b="1" dirty="0">
                <a:solidFill>
                  <a:srgbClr val="002060"/>
                </a:solidFill>
              </a:rPr>
              <a:t>1</a:t>
            </a:r>
          </a:p>
          <a:p>
            <a:r>
              <a:rPr lang="nl-NL" sz="2600" dirty="0">
                <a:solidFill>
                  <a:srgbClr val="002060"/>
                </a:solidFill>
              </a:rPr>
              <a:t>2 Het begin van het spreken van </a:t>
            </a:r>
            <a:r>
              <a:rPr lang="nl-NL" sz="2600" dirty="0" smtClean="0">
                <a:solidFill>
                  <a:srgbClr val="002060"/>
                </a:solidFill>
              </a:rPr>
              <a:t>JAHWEH door </a:t>
            </a:r>
            <a:r>
              <a:rPr lang="nl-NL" sz="2600" dirty="0">
                <a:solidFill>
                  <a:srgbClr val="002060"/>
                </a:solidFill>
              </a:rPr>
              <a:t>Hosea.</a:t>
            </a:r>
          </a:p>
          <a:p>
            <a:r>
              <a:rPr lang="nl-NL" sz="2600" dirty="0" smtClean="0">
                <a:solidFill>
                  <a:srgbClr val="002060"/>
                </a:solidFill>
              </a:rPr>
              <a:t>JAHWEH zei </a:t>
            </a:r>
            <a:r>
              <a:rPr lang="nl-NL" sz="2600" dirty="0">
                <a:solidFill>
                  <a:srgbClr val="002060"/>
                </a:solidFill>
              </a:rPr>
              <a:t>tegen Hosea:</a:t>
            </a:r>
          </a:p>
          <a:p>
            <a:r>
              <a:rPr lang="nl-NL" sz="2600" dirty="0">
                <a:solidFill>
                  <a:srgbClr val="002060"/>
                </a:solidFill>
              </a:rPr>
              <a:t>Ga! Neem voor u een vrouw van de hoererijen</a:t>
            </a:r>
          </a:p>
          <a:p>
            <a:r>
              <a:rPr lang="nl-NL" sz="2600" dirty="0">
                <a:solidFill>
                  <a:schemeClr val="bg1">
                    <a:lumMod val="65000"/>
                  </a:schemeClr>
                </a:solidFill>
              </a:rPr>
              <a:t>en kinderen van de hoererijen,</a:t>
            </a:r>
          </a:p>
          <a:p>
            <a:r>
              <a:rPr lang="nl-NL" sz="2600" dirty="0">
                <a:solidFill>
                  <a:schemeClr val="bg1">
                    <a:lumMod val="65000"/>
                  </a:schemeClr>
                </a:solidFill>
              </a:rPr>
              <a:t>want het land wendt zich in schandelijke hoererij</a:t>
            </a:r>
          </a:p>
          <a:p>
            <a:r>
              <a:rPr lang="nl-NL" sz="2600" dirty="0">
                <a:solidFill>
                  <a:schemeClr val="bg1">
                    <a:lumMod val="65000"/>
                  </a:schemeClr>
                </a:solidFill>
              </a:rPr>
              <a:t>van </a:t>
            </a:r>
            <a:r>
              <a:rPr lang="nl-NL" sz="2600" dirty="0" smtClean="0">
                <a:solidFill>
                  <a:schemeClr val="bg1">
                    <a:lumMod val="65000"/>
                  </a:schemeClr>
                </a:solidFill>
              </a:rPr>
              <a:t>JAHWEH af</a:t>
            </a:r>
            <a:r>
              <a:rPr lang="nl-NL" sz="2600" dirty="0">
                <a:solidFill>
                  <a:schemeClr val="bg1">
                    <a:lumMod val="65000"/>
                  </a:schemeClr>
                </a:solidFill>
              </a:rPr>
              <a:t>.</a:t>
            </a:r>
          </a:p>
        </p:txBody>
      </p:sp>
      <p:sp>
        <p:nvSpPr>
          <p:cNvPr id="3" name="Tekstvak 2"/>
          <p:cNvSpPr txBox="1"/>
          <p:nvPr/>
        </p:nvSpPr>
        <p:spPr>
          <a:xfrm>
            <a:off x="3484605" y="4127157"/>
            <a:ext cx="6017740" cy="461665"/>
          </a:xfrm>
          <a:prstGeom prst="rect">
            <a:avLst/>
          </a:prstGeom>
          <a:noFill/>
          <a:ln w="12700">
            <a:solidFill>
              <a:schemeClr val="tx1"/>
            </a:solidFill>
          </a:ln>
        </p:spPr>
        <p:txBody>
          <a:bodyPr wrap="square" rtlCol="0">
            <a:spAutoFit/>
          </a:bodyPr>
          <a:lstStyle/>
          <a:p>
            <a:pPr marL="285750" indent="-285750">
              <a:buFont typeface="Wingdings" panose="05000000000000000000" pitchFamily="2" charset="2"/>
              <a:buChar char="Ø"/>
            </a:pPr>
            <a:r>
              <a:rPr lang="nl-NL" sz="2400" dirty="0" smtClean="0"/>
              <a:t>Hoererij = afgoderij </a:t>
            </a:r>
            <a:r>
              <a:rPr lang="nl-NL" sz="2400" dirty="0" smtClean="0">
                <a:sym typeface="Wingdings" panose="05000000000000000000" pitchFamily="2" charset="2"/>
              </a:rPr>
              <a:t> bijv. Num.25</a:t>
            </a:r>
            <a:endParaRPr lang="nl-NL" sz="2400" dirty="0"/>
          </a:p>
        </p:txBody>
      </p:sp>
    </p:spTree>
    <p:extLst>
      <p:ext uri="{BB962C8B-B14F-4D97-AF65-F5344CB8AC3E}">
        <p14:creationId xmlns:p14="http://schemas.microsoft.com/office/powerpoint/2010/main" val="3686476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28765</TotalTime>
  <Words>2687</Words>
  <Application>Microsoft Office PowerPoint</Application>
  <PresentationFormat>Breedbeeld</PresentationFormat>
  <Paragraphs>334</Paragraphs>
  <Slides>46</Slides>
  <Notes>32</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46</vt:i4>
      </vt:variant>
    </vt:vector>
  </HeadingPairs>
  <TitlesOfParts>
    <vt:vector size="53" baseType="lpstr">
      <vt:lpstr>Arial</vt:lpstr>
      <vt:lpstr>Calibri</vt:lpstr>
      <vt:lpstr>Calibri Light</vt:lpstr>
      <vt:lpstr>Verdana</vt:lpstr>
      <vt:lpstr>Wingdings</vt:lpstr>
      <vt:lpstr>Kantoorthema</vt:lpstr>
      <vt:lpstr>1_Kantoorthema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 Oudijn</dc:creator>
  <cp:lastModifiedBy>Gerard Oudijn</cp:lastModifiedBy>
  <cp:revision>998</cp:revision>
  <dcterms:created xsi:type="dcterms:W3CDTF">2017-10-24T20:34:00Z</dcterms:created>
  <dcterms:modified xsi:type="dcterms:W3CDTF">2020-01-19T10:46:46Z</dcterms:modified>
</cp:coreProperties>
</file>