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1"/>
  </p:notesMasterIdLst>
  <p:sldIdLst>
    <p:sldId id="582" r:id="rId3"/>
    <p:sldId id="1003" r:id="rId4"/>
    <p:sldId id="1061" r:id="rId5"/>
    <p:sldId id="1062" r:id="rId6"/>
    <p:sldId id="1064" r:id="rId7"/>
    <p:sldId id="1065" r:id="rId8"/>
    <p:sldId id="1066" r:id="rId9"/>
    <p:sldId id="1067" r:id="rId10"/>
    <p:sldId id="1068" r:id="rId11"/>
    <p:sldId id="1063" r:id="rId12"/>
    <p:sldId id="1060" r:id="rId13"/>
    <p:sldId id="1069" r:id="rId14"/>
    <p:sldId id="1071" r:id="rId15"/>
    <p:sldId id="1070" r:id="rId16"/>
    <p:sldId id="1072" r:id="rId17"/>
    <p:sldId id="1073" r:id="rId18"/>
    <p:sldId id="1075" r:id="rId19"/>
    <p:sldId id="1076" r:id="rId20"/>
    <p:sldId id="1074" r:id="rId21"/>
    <p:sldId id="1077" r:id="rId22"/>
    <p:sldId id="1078" r:id="rId23"/>
    <p:sldId id="1079" r:id="rId24"/>
    <p:sldId id="1080" r:id="rId25"/>
    <p:sldId id="1081" r:id="rId26"/>
    <p:sldId id="1082" r:id="rId27"/>
    <p:sldId id="1083" r:id="rId28"/>
    <p:sldId id="1084" r:id="rId29"/>
    <p:sldId id="1109" r:id="rId30"/>
    <p:sldId id="1093" r:id="rId31"/>
    <p:sldId id="1085" r:id="rId32"/>
    <p:sldId id="1086" r:id="rId33"/>
    <p:sldId id="1094" r:id="rId34"/>
    <p:sldId id="1087" r:id="rId35"/>
    <p:sldId id="1095" r:id="rId36"/>
    <p:sldId id="1097" r:id="rId37"/>
    <p:sldId id="1088" r:id="rId38"/>
    <p:sldId id="1096" r:id="rId39"/>
    <p:sldId id="1098" r:id="rId40"/>
    <p:sldId id="1089" r:id="rId41"/>
    <p:sldId id="1099" r:id="rId42"/>
    <p:sldId id="1090" r:id="rId43"/>
    <p:sldId id="1091" r:id="rId44"/>
    <p:sldId id="1092" r:id="rId45"/>
    <p:sldId id="1100" r:id="rId46"/>
    <p:sldId id="1101" r:id="rId47"/>
    <p:sldId id="1120" r:id="rId48"/>
    <p:sldId id="1119" r:id="rId49"/>
    <p:sldId id="1102" r:id="rId50"/>
    <p:sldId id="1103" r:id="rId51"/>
    <p:sldId id="1121" r:id="rId52"/>
    <p:sldId id="1104" r:id="rId53"/>
    <p:sldId id="1105" r:id="rId54"/>
    <p:sldId id="1107" r:id="rId55"/>
    <p:sldId id="1106" r:id="rId56"/>
    <p:sldId id="1122" r:id="rId57"/>
    <p:sldId id="1108" r:id="rId58"/>
    <p:sldId id="1110" r:id="rId59"/>
    <p:sldId id="1111" r:id="rId6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3300"/>
    <a:srgbClr val="CCFFCC"/>
    <a:srgbClr val="66FFFF"/>
    <a:srgbClr val="FF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79" autoAdjust="0"/>
    <p:restoredTop sz="86401" autoAdjust="0"/>
  </p:normalViewPr>
  <p:slideViewPr>
    <p:cSldViewPr snapToGrid="0">
      <p:cViewPr varScale="1">
        <p:scale>
          <a:sx n="52" d="100"/>
          <a:sy n="52" d="100"/>
        </p:scale>
        <p:origin x="8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28-6-2020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0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4437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976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5476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9152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235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5537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5970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3076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088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394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4979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6312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325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3571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962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2655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8687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6510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5481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3699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549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4398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3788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09978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39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48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70471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646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46072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3496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4088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71402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150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18018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1055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49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20851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4082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443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6011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97031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13268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9529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81628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709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8721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58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613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096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730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921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18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28-6-2020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28-6-2020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28-6-2020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28-6-2020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28-6-2020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28-6-2020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28-6-2020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28-6-2020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28-6-2020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28-6-2020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28-6-2020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28-6-2020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28-6-2020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7804" y="6024599"/>
            <a:ext cx="1867858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 juni 2020</a:t>
            </a:r>
          </a:p>
          <a:p>
            <a:pPr algn="ctr"/>
            <a:r>
              <a:rPr lang="nl-NL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Rotterdam</a:t>
            </a:r>
            <a:endParaRPr lang="nl-NL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66180" y="245819"/>
            <a:ext cx="10671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tweede brief van Paulus aan Timotheüs (4)</a:t>
            </a:r>
            <a:endParaRPr lang="nl-NL" sz="5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376" y="2069105"/>
            <a:ext cx="6197495" cy="376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/>
          <p:cNvSpPr txBox="1"/>
          <p:nvPr/>
        </p:nvSpPr>
        <p:spPr>
          <a:xfrm>
            <a:off x="389032" y="344954"/>
            <a:ext cx="113682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000" b="1" dirty="0"/>
              <a:t>1</a:t>
            </a:r>
            <a:r>
              <a:rPr lang="nl-NL" sz="3000" b="1" dirty="0" smtClean="0"/>
              <a:t> Timotheüs </a:t>
            </a:r>
            <a:r>
              <a:rPr lang="nl-NL" sz="3000" b="1" dirty="0"/>
              <a:t>6</a:t>
            </a:r>
            <a:endParaRPr lang="nl-NL" sz="3000" b="1" dirty="0" smtClean="0"/>
          </a:p>
          <a:p>
            <a:pPr algn="ctr"/>
            <a:r>
              <a:rPr lang="nl-NL" sz="3000" dirty="0" smtClean="0"/>
              <a:t>9 Maar </a:t>
            </a:r>
            <a:r>
              <a:rPr lang="nl-NL" sz="3000" dirty="0"/>
              <a:t>zij, die voor zichzelf besluiten rijk te zijn, vallen in beproeving, </a:t>
            </a:r>
            <a:endParaRPr lang="nl-NL" sz="3000" dirty="0" smtClean="0"/>
          </a:p>
          <a:p>
            <a:pPr algn="ctr"/>
            <a:r>
              <a:rPr lang="nl-NL" sz="3000" dirty="0" smtClean="0"/>
              <a:t>in </a:t>
            </a:r>
            <a:r>
              <a:rPr lang="nl-NL" sz="3000" dirty="0"/>
              <a:t>een strik, en in vele dwaze en schadelijke </a:t>
            </a:r>
            <a:r>
              <a:rPr lang="nl-NL" sz="3000" dirty="0" smtClean="0"/>
              <a:t>begeerten (…)</a:t>
            </a:r>
          </a:p>
          <a:p>
            <a:pPr algn="ctr"/>
            <a:r>
              <a:rPr lang="nl-NL" sz="3000" dirty="0" smtClean="0"/>
              <a:t>10  Want </a:t>
            </a:r>
            <a:r>
              <a:rPr lang="nl-NL" sz="3000" dirty="0"/>
              <a:t>de geldzucht is de wortel van alle kwade </a:t>
            </a:r>
            <a:r>
              <a:rPr lang="nl-NL" sz="3000" dirty="0" smtClean="0"/>
              <a:t>dingen (…)11 Maar </a:t>
            </a:r>
            <a:r>
              <a:rPr lang="nl-NL" sz="3000" dirty="0"/>
              <a:t>jij, o mens van God, vlucht van deze dingen. </a:t>
            </a:r>
            <a:endParaRPr lang="nl-NL" sz="3000" dirty="0" smtClean="0"/>
          </a:p>
          <a:p>
            <a:pPr algn="ctr"/>
            <a:r>
              <a:rPr lang="nl-NL" sz="3000" dirty="0" smtClean="0"/>
              <a:t>Jaag </a:t>
            </a:r>
            <a:r>
              <a:rPr lang="nl-NL" sz="3000" dirty="0"/>
              <a:t>rechtvaardigheid na, eerbiedigheid, geloof, liefde, verduren </a:t>
            </a:r>
            <a:endParaRPr lang="nl-NL" sz="3000" dirty="0" smtClean="0"/>
          </a:p>
          <a:p>
            <a:pPr algn="ctr"/>
            <a:r>
              <a:rPr lang="nl-NL" sz="3000" dirty="0" smtClean="0"/>
              <a:t>en lijden </a:t>
            </a:r>
            <a:r>
              <a:rPr lang="nl-NL" sz="3000" dirty="0"/>
              <a:t>met zachtmoedigheid</a:t>
            </a:r>
            <a:r>
              <a:rPr lang="nl-NL" sz="3000" dirty="0" smtClean="0"/>
              <a:t>.</a:t>
            </a:r>
            <a:endParaRPr lang="nl-NL" sz="3000" dirty="0"/>
          </a:p>
          <a:p>
            <a:pPr algn="ctr"/>
            <a:r>
              <a:rPr lang="nl-NL" sz="3000" dirty="0" smtClean="0"/>
              <a:t>12 Strijd </a:t>
            </a:r>
            <a:r>
              <a:rPr lang="nl-NL" sz="3000" dirty="0"/>
              <a:t>de ideale strijd van het geloof, </a:t>
            </a:r>
            <a:endParaRPr lang="nl-NL" sz="3000" dirty="0" smtClean="0"/>
          </a:p>
          <a:p>
            <a:pPr algn="ctr"/>
            <a:r>
              <a:rPr lang="nl-NL" sz="3000" dirty="0" smtClean="0"/>
              <a:t>pak </a:t>
            </a:r>
            <a:r>
              <a:rPr lang="nl-NL" sz="3000" dirty="0"/>
              <a:t>het </a:t>
            </a:r>
            <a:r>
              <a:rPr lang="nl-NL" sz="3000" dirty="0" err="1"/>
              <a:t>aeonische</a:t>
            </a:r>
            <a:r>
              <a:rPr lang="nl-NL" sz="3000" dirty="0"/>
              <a:t> leven </a:t>
            </a:r>
            <a:r>
              <a:rPr lang="nl-NL" sz="3000" dirty="0" smtClean="0"/>
              <a:t>vast</a:t>
            </a:r>
            <a:r>
              <a:rPr lang="nl-NL" sz="3000" dirty="0"/>
              <a:t> </a:t>
            </a:r>
            <a:r>
              <a:rPr lang="nl-NL" sz="3000" dirty="0" smtClean="0"/>
              <a:t>(…)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487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23 Maar </a:t>
            </a:r>
            <a:r>
              <a:rPr lang="nl-NL" sz="3000" dirty="0">
                <a:solidFill>
                  <a:srgbClr val="002060"/>
                </a:solidFill>
              </a:rPr>
              <a:t>weiger domme en primitieve kwesties,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jij weet, dat zij gevechten </a:t>
            </a:r>
            <a:r>
              <a:rPr lang="nl-NL" sz="3000" dirty="0" smtClean="0">
                <a:solidFill>
                  <a:srgbClr val="002060"/>
                </a:solidFill>
              </a:rPr>
              <a:t>verwekken;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9" y="3800206"/>
            <a:ext cx="11498280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23 Maar </a:t>
            </a:r>
            <a:r>
              <a:rPr lang="nl-NL" sz="3000" dirty="0">
                <a:solidFill>
                  <a:srgbClr val="002060"/>
                </a:solidFill>
              </a:rPr>
              <a:t>weiger domme en primitieve kwesties,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jij weet, dat zij gevechten </a:t>
            </a:r>
            <a:r>
              <a:rPr lang="nl-NL" sz="3000" dirty="0" smtClean="0">
                <a:solidFill>
                  <a:srgbClr val="002060"/>
                </a:solidFill>
              </a:rPr>
              <a:t>verwekken;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101935" y="3774145"/>
            <a:ext cx="8051468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Mythen en eindeloze geslachtsregisters (1 Tim. 1:4)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Kwesties en woordenstrijd (1 Tim. 6:4)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Joodse mythen en voorschriften (Tit. 1:14)</a:t>
            </a:r>
          </a:p>
        </p:txBody>
      </p:sp>
    </p:spTree>
    <p:extLst>
      <p:ext uri="{BB962C8B-B14F-4D97-AF65-F5344CB8AC3E}">
        <p14:creationId xmlns:p14="http://schemas.microsoft.com/office/powerpoint/2010/main" val="10022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24 en </a:t>
            </a:r>
            <a:r>
              <a:rPr lang="nl-NL" sz="3000" dirty="0">
                <a:solidFill>
                  <a:srgbClr val="002060"/>
                </a:solidFill>
              </a:rPr>
              <a:t>een slaaf van de Heer moet niet vechten,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zachtaardig zijn naar allen,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vaardig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het onderwijzen, het kwade verdragen,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4973514"/>
            <a:ext cx="10620954" cy="15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24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een slaaf van de Heer moet niet vechten,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zachtaardig zijn naar allen,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vaardig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het onderwijzen, het kwade verdragen,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1" y="5019060"/>
            <a:ext cx="7596826" cy="152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24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een slaaf van de Heer moet niet vechten,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zachtaardig zijn naar allen,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vaardig </a:t>
            </a:r>
            <a:r>
              <a:rPr lang="nl-NL" sz="3000" dirty="0">
                <a:solidFill>
                  <a:srgbClr val="002060"/>
                </a:solidFill>
              </a:rPr>
              <a:t>in het onderwijzen, het kwade verdragen,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4997183"/>
            <a:ext cx="8994034" cy="15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25 en </a:t>
            </a:r>
            <a:r>
              <a:rPr lang="nl-NL" sz="3000" dirty="0">
                <a:solidFill>
                  <a:srgbClr val="002060"/>
                </a:solidFill>
              </a:rPr>
              <a:t>met zachtmoedigheid de tegenwerkers disciplineren,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of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God misschien hen bezinning zal geven,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tot besef van de waarheid te komen,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4987636"/>
            <a:ext cx="11760439" cy="14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25 en </a:t>
            </a:r>
            <a:r>
              <a:rPr lang="nl-NL" sz="3000" dirty="0">
                <a:solidFill>
                  <a:srgbClr val="002060"/>
                </a:solidFill>
              </a:rPr>
              <a:t>met zachtmoedigheid de tegenwerkers disciplineren,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of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God misschien hen bezinning zal geven,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tot besef van de waarheid te komen,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78" y="1938324"/>
            <a:ext cx="4021402" cy="469407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68781" y="3592862"/>
            <a:ext cx="5260767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In de SV in Tit. 2:12 vertaald met ‘onderwijzen’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In de NBG in Tit. 2:12 vertaald met ‘opvoeden’</a:t>
            </a:r>
          </a:p>
        </p:txBody>
      </p:sp>
    </p:spTree>
    <p:extLst>
      <p:ext uri="{BB962C8B-B14F-4D97-AF65-F5344CB8AC3E}">
        <p14:creationId xmlns:p14="http://schemas.microsoft.com/office/powerpoint/2010/main" val="300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/>
          <p:cNvSpPr txBox="1"/>
          <p:nvPr/>
        </p:nvSpPr>
        <p:spPr>
          <a:xfrm>
            <a:off x="389032" y="344954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000" b="1" dirty="0" smtClean="0"/>
              <a:t>Titus 2</a:t>
            </a:r>
          </a:p>
          <a:p>
            <a:pPr algn="ctr"/>
            <a:r>
              <a:rPr lang="nl-NL" sz="3000" dirty="0"/>
              <a:t>11 Want de reddende genade van </a:t>
            </a:r>
            <a:r>
              <a:rPr lang="nl-NL" sz="3000" dirty="0" smtClean="0"/>
              <a:t>God is verschenen voor </a:t>
            </a:r>
            <a:r>
              <a:rPr lang="nl-NL" sz="3000" dirty="0"/>
              <a:t>alle </a:t>
            </a:r>
            <a:r>
              <a:rPr lang="nl-NL" sz="3000" dirty="0" smtClean="0"/>
              <a:t>mensen</a:t>
            </a:r>
          </a:p>
          <a:p>
            <a:pPr algn="ctr"/>
            <a:endParaRPr lang="nl-NL" sz="3000" dirty="0"/>
          </a:p>
          <a:p>
            <a:pPr algn="ctr"/>
            <a:r>
              <a:rPr lang="nl-NL" sz="3000" dirty="0" smtClean="0"/>
              <a:t>12 </a:t>
            </a:r>
            <a:r>
              <a:rPr lang="nl-NL" sz="3000" dirty="0"/>
              <a:t>e</a:t>
            </a:r>
            <a:r>
              <a:rPr lang="nl-NL" sz="3000" dirty="0" smtClean="0"/>
              <a:t>n onderwijst ons…. (SV)</a:t>
            </a:r>
          </a:p>
          <a:p>
            <a:pPr algn="ctr"/>
            <a:r>
              <a:rPr lang="nl-NL" sz="3000" dirty="0" smtClean="0"/>
              <a:t>12 om ons op te voeden… (NBG)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9207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25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met zachtmoedigheid de tegenwerkers disciplineren,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of </a:t>
            </a:r>
            <a:r>
              <a:rPr lang="nl-NL" sz="3000" dirty="0">
                <a:solidFill>
                  <a:srgbClr val="002060"/>
                </a:solidFill>
              </a:rPr>
              <a:t>God misschien hen bezinning zal geven,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tot besef van de waarheid te komen,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1" y="5161049"/>
            <a:ext cx="5989577" cy="14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/>
          <p:cNvSpPr txBox="1"/>
          <p:nvPr/>
        </p:nvSpPr>
        <p:spPr>
          <a:xfrm>
            <a:off x="389032" y="344954"/>
            <a:ext cx="113682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b="1" dirty="0" smtClean="0"/>
              <a:t>2 Timotheüs 2</a:t>
            </a:r>
          </a:p>
          <a:p>
            <a:r>
              <a:rPr lang="nl-NL" sz="3000" dirty="0"/>
              <a:t>10 Daarom verduur ik alles, </a:t>
            </a:r>
          </a:p>
          <a:p>
            <a:r>
              <a:rPr lang="nl-NL" sz="3000" dirty="0"/>
              <a:t>vanwege de uitverkorenen, </a:t>
            </a:r>
          </a:p>
          <a:p>
            <a:r>
              <a:rPr lang="nl-NL" sz="3000" dirty="0"/>
              <a:t>opdat ook aan </a:t>
            </a:r>
            <a:r>
              <a:rPr lang="nl-NL" sz="3000" dirty="0" err="1"/>
              <a:t>hèn</a:t>
            </a:r>
            <a:r>
              <a:rPr lang="nl-NL" sz="3000" dirty="0"/>
              <a:t> de redding, die in Christus Jezus is, </a:t>
            </a:r>
          </a:p>
          <a:p>
            <a:r>
              <a:rPr lang="nl-NL" sz="3000" dirty="0"/>
              <a:t>ten deel zal vallen met </a:t>
            </a:r>
            <a:r>
              <a:rPr lang="nl-NL" sz="3000" dirty="0" err="1"/>
              <a:t>aeonische</a:t>
            </a:r>
            <a:r>
              <a:rPr lang="nl-NL" sz="3000" dirty="0"/>
              <a:t> heerlijkheid.</a:t>
            </a:r>
          </a:p>
          <a:p>
            <a:r>
              <a:rPr lang="nl-NL" sz="3200" dirty="0"/>
              <a:t>11 Het woord is betrouwbaar: </a:t>
            </a:r>
          </a:p>
          <a:p>
            <a:r>
              <a:rPr lang="nl-NL" sz="3200" dirty="0"/>
              <a:t>want indien wij samen met Hem stierven, </a:t>
            </a:r>
          </a:p>
          <a:p>
            <a:r>
              <a:rPr lang="nl-NL" sz="3200" dirty="0"/>
              <a:t>dan zullen wij ook samen Hem leven;</a:t>
            </a:r>
          </a:p>
          <a:p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6661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25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met zachtmoedigheid de tegenwerkers disciplineren,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of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God misschien hen bezinning zal geven,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om </a:t>
            </a:r>
            <a:r>
              <a:rPr lang="nl-NL" sz="3000" dirty="0">
                <a:solidFill>
                  <a:srgbClr val="002060"/>
                </a:solidFill>
              </a:rPr>
              <a:t>tot besef van de waarheid te komen,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112447"/>
            <a:ext cx="6143956" cy="146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26 en </a:t>
            </a:r>
            <a:r>
              <a:rPr lang="nl-NL" sz="3000" dirty="0">
                <a:solidFill>
                  <a:srgbClr val="002060"/>
                </a:solidFill>
              </a:rPr>
              <a:t>dat zij weer nuchter zullen worden,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loskomen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uit de strik van de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Verdachtmaker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door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wie zij levend gevangen zijn, naar de wil van diegene.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4937894"/>
            <a:ext cx="7378990" cy="15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26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dat zij weer nuchter zullen worden,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loskomen </a:t>
            </a:r>
            <a:r>
              <a:rPr lang="nl-NL" sz="3000" dirty="0">
                <a:solidFill>
                  <a:srgbClr val="002060"/>
                </a:solidFill>
              </a:rPr>
              <a:t>uit de strik van de </a:t>
            </a:r>
            <a:r>
              <a:rPr lang="nl-NL" sz="3000" dirty="0" err="1">
                <a:solidFill>
                  <a:srgbClr val="002060"/>
                </a:solidFill>
              </a:rPr>
              <a:t>Verdachtmaker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door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wie zij levend gevangen zijn,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naar de wil van diegene.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313022"/>
            <a:ext cx="7735250" cy="134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26 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dat zij weer nuchter zullen worden,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loskomen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uit de strik van de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Verdachtmaker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door </a:t>
            </a:r>
            <a:r>
              <a:rPr lang="nl-NL" sz="3000" dirty="0">
                <a:solidFill>
                  <a:srgbClr val="002060"/>
                </a:solidFill>
              </a:rPr>
              <a:t>wie zij levend gevangen zijn, naar de wil van diegene.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0" y="5229298"/>
            <a:ext cx="11860192" cy="139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1 Maar </a:t>
            </a:r>
            <a:r>
              <a:rPr lang="nl-NL" sz="3000" dirty="0">
                <a:solidFill>
                  <a:srgbClr val="002060"/>
                </a:solidFill>
              </a:rPr>
              <a:t>weet dit, dat er in de laatste dagen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gevaarlijke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perioden zullen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bestaan.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6" y="5193735"/>
            <a:ext cx="9018874" cy="13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/>
          <p:cNvSpPr txBox="1"/>
          <p:nvPr/>
        </p:nvSpPr>
        <p:spPr>
          <a:xfrm>
            <a:off x="389032" y="344954"/>
            <a:ext cx="11368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000" b="1" dirty="0" smtClean="0"/>
              <a:t>1 Timotheüs 4</a:t>
            </a:r>
          </a:p>
          <a:p>
            <a:pPr algn="ctr"/>
            <a:r>
              <a:rPr lang="nl-NL" sz="3000" dirty="0" smtClean="0"/>
              <a:t>1 Maar </a:t>
            </a:r>
            <a:r>
              <a:rPr lang="nl-NL" sz="3000" dirty="0"/>
              <a:t>de geest zegt uitdrukkelijk, </a:t>
            </a:r>
            <a:endParaRPr lang="nl-NL" sz="3000" dirty="0" smtClean="0"/>
          </a:p>
          <a:p>
            <a:pPr algn="ctr"/>
            <a:r>
              <a:rPr lang="nl-NL" sz="3000" dirty="0" smtClean="0"/>
              <a:t>dat </a:t>
            </a:r>
            <a:r>
              <a:rPr lang="nl-NL" sz="3000" u="sng" dirty="0"/>
              <a:t>in navolgende perioden </a:t>
            </a:r>
            <a:endParaRPr lang="nl-NL" sz="3000" u="sng" dirty="0" smtClean="0"/>
          </a:p>
          <a:p>
            <a:pPr algn="ctr"/>
            <a:r>
              <a:rPr lang="nl-NL" sz="3000" dirty="0" smtClean="0"/>
              <a:t>sommigen </a:t>
            </a:r>
            <a:r>
              <a:rPr lang="nl-NL" sz="3000" dirty="0"/>
              <a:t>afstand zullen nemen van het geloof, </a:t>
            </a:r>
            <a:endParaRPr lang="nl-NL" sz="3000" dirty="0" smtClean="0"/>
          </a:p>
          <a:p>
            <a:pPr algn="ctr"/>
            <a:r>
              <a:rPr lang="nl-NL" sz="3000" dirty="0" smtClean="0"/>
              <a:t>omdat </a:t>
            </a:r>
            <a:r>
              <a:rPr lang="nl-NL" sz="3000" dirty="0"/>
              <a:t>zij acht geven op geesten die doen dwalen </a:t>
            </a:r>
            <a:endParaRPr lang="nl-NL" sz="3000" dirty="0" smtClean="0"/>
          </a:p>
          <a:p>
            <a:pPr algn="ctr"/>
            <a:r>
              <a:rPr lang="nl-NL" sz="3000" dirty="0" smtClean="0"/>
              <a:t>en </a:t>
            </a:r>
            <a:r>
              <a:rPr lang="nl-NL" sz="3000" dirty="0"/>
              <a:t>op onderwijzingen van </a:t>
            </a:r>
            <a:r>
              <a:rPr lang="nl-NL" sz="3000" dirty="0" smtClean="0"/>
              <a:t>demonen.</a:t>
            </a:r>
            <a:endParaRPr lang="nl-NL" sz="3000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1360170" y="5166360"/>
            <a:ext cx="10397077" cy="2286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65941" y="5327511"/>
            <a:ext cx="2388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Paulus en Timotheüs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2471272" y="4312385"/>
            <a:ext cx="455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n</a:t>
            </a:r>
            <a:r>
              <a:rPr lang="nl-NL" sz="2800" dirty="0" smtClean="0"/>
              <a:t>avolgende/latere perioden</a:t>
            </a:r>
            <a:endParaRPr lang="nl-NL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7898130" y="5463540"/>
            <a:ext cx="3348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laatste dagen</a:t>
            </a:r>
            <a:endParaRPr lang="nl-NL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10629900" y="3574896"/>
            <a:ext cx="1649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k</a:t>
            </a:r>
            <a:r>
              <a:rPr lang="nl-NL" sz="2800" dirty="0" smtClean="0"/>
              <a:t>omst van Christus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3687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1 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weet dit, dat er in de laatste dagen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gevaarlijke </a:t>
            </a:r>
            <a:r>
              <a:rPr lang="nl-NL" sz="3000" dirty="0">
                <a:solidFill>
                  <a:srgbClr val="002060"/>
                </a:solidFill>
              </a:rPr>
              <a:t>perioden zullen </a:t>
            </a:r>
            <a:r>
              <a:rPr lang="nl-NL" sz="3000" dirty="0" smtClean="0">
                <a:solidFill>
                  <a:srgbClr val="002060"/>
                </a:solidFill>
              </a:rPr>
              <a:t>bestaan.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2" y="5148706"/>
            <a:ext cx="6840004" cy="144330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129846" y="2460848"/>
            <a:ext cx="9677344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ym typeface="Wingdings" panose="05000000000000000000" pitchFamily="2" charset="2"/>
              </a:rPr>
              <a:t>Mattheüs </a:t>
            </a:r>
            <a:r>
              <a:rPr lang="nl-NL" sz="2800" b="1" dirty="0">
                <a:sym typeface="Wingdings" panose="05000000000000000000" pitchFamily="2" charset="2"/>
              </a:rPr>
              <a:t>8:28</a:t>
            </a:r>
          </a:p>
          <a:p>
            <a:r>
              <a:rPr lang="nl-NL" sz="2800" dirty="0" smtClean="0">
                <a:sym typeface="Wingdings" panose="05000000000000000000" pitchFamily="2" charset="2"/>
              </a:rPr>
              <a:t>En </a:t>
            </a:r>
            <a:r>
              <a:rPr lang="nl-NL" sz="2800" dirty="0">
                <a:sym typeface="Wingdings" panose="05000000000000000000" pitchFamily="2" charset="2"/>
              </a:rPr>
              <a:t>Hij komt aan de overkant, in de landstreek van de </a:t>
            </a:r>
            <a:r>
              <a:rPr lang="nl-NL" sz="2800" dirty="0" err="1">
                <a:sym typeface="Wingdings" panose="05000000000000000000" pitchFamily="2" charset="2"/>
              </a:rPr>
              <a:t>Gergesenen</a:t>
            </a:r>
            <a:r>
              <a:rPr lang="nl-NL" sz="2800" dirty="0">
                <a:sym typeface="Wingdings" panose="05000000000000000000" pitchFamily="2" charset="2"/>
              </a:rPr>
              <a:t>, en twee heel erg gevaarlijke mannen die demonisch gedreven worden </a:t>
            </a:r>
            <a:r>
              <a:rPr lang="nl-NL" sz="2800" dirty="0" smtClean="0">
                <a:sym typeface="Wingdings" panose="05000000000000000000" pitchFamily="2" charset="2"/>
              </a:rPr>
              <a:t>- zodat niemand sterk is om langs die weg voorbij te gaan - </a:t>
            </a:r>
            <a:r>
              <a:rPr lang="nl-NL" sz="2800" dirty="0">
                <a:sym typeface="Wingdings" panose="05000000000000000000" pitchFamily="2" charset="2"/>
              </a:rPr>
              <a:t>gaan uit de grafgewelven Hem tegemoet.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458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2 want </a:t>
            </a:r>
            <a:r>
              <a:rPr lang="nl-NL" sz="3000" dirty="0">
                <a:solidFill>
                  <a:srgbClr val="002060"/>
                </a:solidFill>
              </a:rPr>
              <a:t>de mensen zullen veel van zichzelf </a:t>
            </a:r>
            <a:r>
              <a:rPr lang="nl-NL" sz="3000" dirty="0" smtClean="0">
                <a:solidFill>
                  <a:srgbClr val="002060"/>
                </a:solidFill>
              </a:rPr>
              <a:t>houden :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geldzuchtig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zijn, arrogant, hoogmoedig, lasteraars,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hun ouders ongezeglijk, ondankbaar,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onrechtschapen.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071318"/>
            <a:ext cx="10169691" cy="129761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14" y="3374182"/>
            <a:ext cx="5091406" cy="33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2 want </a:t>
            </a:r>
            <a:r>
              <a:rPr lang="nl-NL" sz="3000" dirty="0">
                <a:solidFill>
                  <a:srgbClr val="002060"/>
                </a:solidFill>
              </a:rPr>
              <a:t>de mensen zullen veel van zichzelf </a:t>
            </a:r>
            <a:r>
              <a:rPr lang="nl-NL" sz="3000" dirty="0" smtClean="0">
                <a:solidFill>
                  <a:srgbClr val="002060"/>
                </a:solidFill>
              </a:rPr>
              <a:t>houden </a:t>
            </a:r>
            <a:r>
              <a:rPr lang="nl-NL" sz="4000" dirty="0" smtClean="0">
                <a:solidFill>
                  <a:srgbClr val="002060"/>
                </a:solidFill>
              </a:rPr>
              <a:t>: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geldzuchtig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zijn, arrogant, hoogmoedig, lasteraars,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hun ouders ongezeglijk, ondankbaar,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onrechtschapen.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071318"/>
            <a:ext cx="10169691" cy="129761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14" y="3374182"/>
            <a:ext cx="5091406" cy="3394271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8003970" y="1068778"/>
            <a:ext cx="558139" cy="6175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1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 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mensen zullen veel van zichzelf houden,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geldzuchtig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zijn</a:t>
            </a:r>
            <a:r>
              <a:rPr lang="nl-NL" sz="3000" dirty="0">
                <a:solidFill>
                  <a:srgbClr val="002060"/>
                </a:solidFill>
              </a:rPr>
              <a:t>, arrogant, hoogmoedig, lasteraars,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hun ouders ongezeglijk, ondankbaar,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onrechtschapen.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2857920"/>
            <a:ext cx="5375241" cy="37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/>
          <p:cNvSpPr txBox="1"/>
          <p:nvPr/>
        </p:nvSpPr>
        <p:spPr>
          <a:xfrm>
            <a:off x="389032" y="344954"/>
            <a:ext cx="113682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b="1" dirty="0" smtClean="0"/>
              <a:t>2 Timotheüs 2</a:t>
            </a:r>
          </a:p>
          <a:p>
            <a:r>
              <a:rPr lang="nl-NL" sz="3000" dirty="0" smtClean="0"/>
              <a:t>12 </a:t>
            </a:r>
            <a:r>
              <a:rPr lang="nl-NL" sz="3000" dirty="0"/>
              <a:t>indien wij verduren, dan zullen wij ook samen heersen; </a:t>
            </a:r>
          </a:p>
          <a:p>
            <a:r>
              <a:rPr lang="nl-NL" sz="3000" dirty="0"/>
              <a:t>indien wij Hem loochenen, dan zal ook Hij ons loochenen;</a:t>
            </a:r>
          </a:p>
          <a:p>
            <a:r>
              <a:rPr lang="nl-NL" sz="3000" dirty="0"/>
              <a:t>13 indien wij ontrouw zijn, dan blijft Hij trouw; </a:t>
            </a:r>
          </a:p>
          <a:p>
            <a:r>
              <a:rPr lang="nl-NL" sz="3000" dirty="0"/>
              <a:t>Hij kan zichzelf niet loochenen</a:t>
            </a:r>
            <a:r>
              <a:rPr lang="nl-NL" sz="3000" dirty="0" smtClean="0"/>
              <a:t>.</a:t>
            </a:r>
          </a:p>
          <a:p>
            <a:r>
              <a:rPr lang="nl-NL" sz="3000" dirty="0"/>
              <a:t>14 Breng dit in herinnering en betuig voor het oog van de Heer, </a:t>
            </a:r>
          </a:p>
          <a:p>
            <a:r>
              <a:rPr lang="nl-NL" sz="3000" dirty="0"/>
              <a:t>dat men geen woordenstrijd zou voeren, </a:t>
            </a:r>
          </a:p>
          <a:p>
            <a:r>
              <a:rPr lang="nl-NL" sz="3000" dirty="0"/>
              <a:t>die tot niets bruikbaar is, een catastrofe voor hen, die het horen.</a:t>
            </a:r>
          </a:p>
          <a:p>
            <a:r>
              <a:rPr lang="nl-NL" sz="3000" dirty="0"/>
              <a:t>15 Beijver je jezelf </a:t>
            </a:r>
            <a:r>
              <a:rPr lang="nl-NL" sz="3000" dirty="0" err="1"/>
              <a:t>wèlbeproefd</a:t>
            </a:r>
            <a:r>
              <a:rPr lang="nl-NL" sz="3000" dirty="0"/>
              <a:t> voor God te presenteren, </a:t>
            </a:r>
          </a:p>
          <a:p>
            <a:r>
              <a:rPr lang="nl-NL" sz="3000" dirty="0"/>
              <a:t>als een werker, die zich niet hoeft te schamen, </a:t>
            </a:r>
          </a:p>
          <a:p>
            <a:r>
              <a:rPr lang="nl-NL" sz="3000" dirty="0"/>
              <a:t>maar die het woord van de waarheid correct snijdt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3239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 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mensen zullen veel van zichzelf houden,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geldzuchtig </a:t>
            </a:r>
            <a:r>
              <a:rPr lang="nl-NL" sz="3000" dirty="0">
                <a:solidFill>
                  <a:srgbClr val="002060"/>
                </a:solidFill>
              </a:rPr>
              <a:t>zijn, arrogant, hoogmoedig, lasteraars,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hun ouders ongezeglijk, ondankbaar,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onrechtschapen.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043131"/>
            <a:ext cx="9029660" cy="15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 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mensen zullen veel van zichzelf houden,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geldzuchtig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zijn, arrogant, hoogmoedig, lasteraars,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aan </a:t>
            </a:r>
            <a:r>
              <a:rPr lang="nl-NL" sz="3000" dirty="0">
                <a:solidFill>
                  <a:srgbClr val="002060"/>
                </a:solidFill>
              </a:rPr>
              <a:t>hun ouders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ongezeglijk</a:t>
            </a:r>
            <a:r>
              <a:rPr lang="nl-NL" sz="3000" dirty="0">
                <a:solidFill>
                  <a:srgbClr val="002060"/>
                </a:solidFill>
              </a:rPr>
              <a:t>, ondankbaar, </a:t>
            </a:r>
            <a:r>
              <a:rPr lang="nl-NL" sz="3000" dirty="0" smtClean="0">
                <a:solidFill>
                  <a:srgbClr val="002060"/>
                </a:solidFill>
              </a:rPr>
              <a:t>onrechtschapen.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815771"/>
            <a:ext cx="4671296" cy="39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 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mensen zullen veel van zichzelf houden,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geldzuchtig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zijn, arrogant, hoogmoedig, lasteraars,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aan </a:t>
            </a:r>
            <a:r>
              <a:rPr lang="nl-NL" sz="3000" dirty="0">
                <a:solidFill>
                  <a:srgbClr val="002060"/>
                </a:solidFill>
              </a:rPr>
              <a:t>hun ouders ongezeglijk,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ondankbaar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r>
              <a:rPr lang="nl-NL" sz="3000" dirty="0" smtClean="0">
                <a:solidFill>
                  <a:srgbClr val="002060"/>
                </a:solidFill>
              </a:rPr>
              <a:t>onrechtschapen.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10" y="2837816"/>
            <a:ext cx="4233125" cy="38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3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zonder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natuurlijke genegenheid</a:t>
            </a:r>
            <a:r>
              <a:rPr lang="nl-NL" sz="3000" dirty="0">
                <a:solidFill>
                  <a:srgbClr val="002060"/>
                </a:solidFill>
              </a:rPr>
              <a:t>, onverzoenlijk, </a:t>
            </a:r>
            <a:r>
              <a:rPr lang="nl-NL" sz="3000" dirty="0" err="1">
                <a:solidFill>
                  <a:srgbClr val="002060"/>
                </a:solidFill>
              </a:rPr>
              <a:t>verdachtmakers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onbeheerst, onhandelbaar, afkerig van het goede,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3158829"/>
            <a:ext cx="5941078" cy="341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3 zonder </a:t>
            </a:r>
            <a:r>
              <a:rPr lang="nl-NL" sz="3000" dirty="0">
                <a:solidFill>
                  <a:srgbClr val="002060"/>
                </a:solidFill>
              </a:rPr>
              <a:t>natuurlijke genegenheid,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onverzoenlijk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r>
              <a:rPr lang="nl-NL" sz="3000" dirty="0" err="1">
                <a:solidFill>
                  <a:srgbClr val="002060"/>
                </a:solidFill>
              </a:rPr>
              <a:t>verdachtmakers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onbeheerst, onhandelbaar, afkerig van het goede,</a:t>
            </a:r>
          </a:p>
        </p:txBody>
      </p:sp>
    </p:spTree>
    <p:extLst>
      <p:ext uri="{BB962C8B-B14F-4D97-AF65-F5344CB8AC3E}">
        <p14:creationId xmlns:p14="http://schemas.microsoft.com/office/powerpoint/2010/main" val="36736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3 zonder </a:t>
            </a:r>
            <a:r>
              <a:rPr lang="nl-NL" sz="3000" dirty="0">
                <a:solidFill>
                  <a:srgbClr val="002060"/>
                </a:solidFill>
              </a:rPr>
              <a:t>natuurlijke genegenheid, onverzoenlijk, </a:t>
            </a:r>
            <a:r>
              <a:rPr lang="nl-NL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verdachtmakers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onbeheerst, onhandelbaar, afkerig van het goede,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10" y="2644741"/>
            <a:ext cx="3932122" cy="38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3 zonder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natuurlijke genegenheid, onverzoenlijk,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verdachtmakers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onbeheerst</a:t>
            </a:r>
            <a:r>
              <a:rPr lang="nl-NL" sz="3000" dirty="0">
                <a:solidFill>
                  <a:srgbClr val="002060"/>
                </a:solidFill>
              </a:rPr>
              <a:t>, onhandelbaar, afkerig van het goede,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0" y="2715149"/>
            <a:ext cx="4789412" cy="384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3 zonder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natuurlijke genegenheid, onverzoenlijk,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verdachtmakers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nl-NL" sz="3000" dirty="0">
                <a:solidFill>
                  <a:srgbClr val="002060"/>
                </a:solidFill>
              </a:rPr>
              <a:t>onbeheerst,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onhandelbaar</a:t>
            </a:r>
            <a:r>
              <a:rPr lang="nl-NL" sz="3000" dirty="0">
                <a:solidFill>
                  <a:srgbClr val="002060"/>
                </a:solidFill>
              </a:rPr>
              <a:t>, afkerig van het goede,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11" y="2384948"/>
            <a:ext cx="3426302" cy="41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3 zonder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natuurlijke genegenheid, onverzoenlijk,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verdachtmakers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nl-NL" sz="3000" dirty="0">
                <a:solidFill>
                  <a:srgbClr val="002060"/>
                </a:solidFill>
              </a:rPr>
              <a:t>onbeheerst, onhandelbaar,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afkerig van het goede</a:t>
            </a:r>
            <a:r>
              <a:rPr lang="nl-NL" sz="3000" dirty="0">
                <a:solidFill>
                  <a:srgbClr val="002060"/>
                </a:solidFill>
              </a:rPr>
              <a:t>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90" y="2989056"/>
            <a:ext cx="5982983" cy="35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4 verraders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overhaast</a:t>
            </a:r>
            <a:r>
              <a:rPr lang="nl-NL" sz="3000" dirty="0">
                <a:solidFill>
                  <a:srgbClr val="002060"/>
                </a:solidFill>
              </a:rPr>
              <a:t>, beneveld, meer van genot houden dan van </a:t>
            </a:r>
            <a:r>
              <a:rPr lang="nl-NL" sz="3000" dirty="0" smtClean="0">
                <a:solidFill>
                  <a:srgbClr val="002060"/>
                </a:solidFill>
              </a:rPr>
              <a:t>God,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90" y="2471517"/>
            <a:ext cx="3869245" cy="40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/>
          <p:cNvSpPr txBox="1"/>
          <p:nvPr/>
        </p:nvSpPr>
        <p:spPr>
          <a:xfrm>
            <a:off x="389032" y="344954"/>
            <a:ext cx="113682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b="1" dirty="0" smtClean="0"/>
              <a:t>2 Timotheüs 2</a:t>
            </a:r>
          </a:p>
          <a:p>
            <a:r>
              <a:rPr lang="nl-NL" sz="3000" dirty="0"/>
              <a:t>16 Maar ga om de onheilige, lege klanken heen, </a:t>
            </a:r>
          </a:p>
          <a:p>
            <a:r>
              <a:rPr lang="nl-NL" sz="3000" dirty="0"/>
              <a:t>want zij zullen de oneerbiedigheid nog meer doen vorderen</a:t>
            </a:r>
            <a:r>
              <a:rPr lang="nl-NL" sz="3000" dirty="0" smtClean="0"/>
              <a:t>,</a:t>
            </a:r>
          </a:p>
          <a:p>
            <a:r>
              <a:rPr lang="nl-NL" sz="3000" dirty="0"/>
              <a:t>17 en hun woord zal zich als gangreen verspreiden. </a:t>
            </a:r>
          </a:p>
          <a:p>
            <a:r>
              <a:rPr lang="nl-NL" sz="3000" dirty="0"/>
              <a:t>Tot hen behoren </a:t>
            </a:r>
            <a:r>
              <a:rPr lang="nl-NL" sz="3000" dirty="0" err="1"/>
              <a:t>Hymeneüs</a:t>
            </a:r>
            <a:r>
              <a:rPr lang="nl-NL" sz="3000" dirty="0"/>
              <a:t> en </a:t>
            </a:r>
            <a:r>
              <a:rPr lang="nl-NL" sz="3000" dirty="0" err="1"/>
              <a:t>Filetus</a:t>
            </a:r>
            <a:r>
              <a:rPr lang="nl-NL" sz="3000" dirty="0"/>
              <a:t>,</a:t>
            </a:r>
          </a:p>
          <a:p>
            <a:r>
              <a:rPr lang="nl-NL" sz="3000" dirty="0"/>
              <a:t>18 die van de waarheid afwijken en zeggen, </a:t>
            </a:r>
          </a:p>
          <a:p>
            <a:r>
              <a:rPr lang="nl-NL" sz="3000" dirty="0"/>
              <a:t>dat de opstanding al heeft plaatsgevonden, </a:t>
            </a:r>
          </a:p>
          <a:p>
            <a:r>
              <a:rPr lang="nl-NL" sz="3000" dirty="0"/>
              <a:t>waardoor zij het geloof van sommigen omver werpen.</a:t>
            </a:r>
          </a:p>
          <a:p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0698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4 verraders</a:t>
            </a:r>
            <a:r>
              <a:rPr lang="nl-NL" sz="3000" dirty="0">
                <a:solidFill>
                  <a:srgbClr val="002060"/>
                </a:solidFill>
              </a:rPr>
              <a:t>, overhaast, beneveld, 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meer van genot houden dan van 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nl-NL" sz="3000" dirty="0" smtClean="0">
                <a:solidFill>
                  <a:srgbClr val="002060"/>
                </a:solidFill>
              </a:rPr>
              <a:t>,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8" y="5223837"/>
            <a:ext cx="9416972" cy="134849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490258" y="3455404"/>
            <a:ext cx="841396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De opsomming lijkt erg veel op die van Rom. 1:28-31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92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5 die </a:t>
            </a:r>
            <a:r>
              <a:rPr lang="nl-NL" sz="3000" dirty="0">
                <a:solidFill>
                  <a:srgbClr val="002060"/>
                </a:solidFill>
              </a:rPr>
              <a:t>een vormgeving van eerbiedigheid hebben,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de macht daarvan geloochend hebben.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Mijd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ook dezen!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022294"/>
            <a:ext cx="7580871" cy="142632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37" y="2697480"/>
            <a:ext cx="6611833" cy="400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5 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een vormgeving van eerbiedigheid hebben,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die de macht daarvan geloochend hebben.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Mijd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ook dezen!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0" y="5135485"/>
            <a:ext cx="9611551" cy="140869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90058" y="3546844"/>
            <a:ext cx="1072282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/>
              <a:t>d</a:t>
            </a:r>
            <a:r>
              <a:rPr lang="nl-NL" sz="2800" dirty="0" smtClean="0"/>
              <a:t>e Schrift: gezonde woorden (1:13), het woord van de waarheid (2:15)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5 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een vormgeving van eerbiedigheid hebben,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die de macht daarvan geloochend hebben.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Mijd </a:t>
            </a:r>
            <a:r>
              <a:rPr lang="nl-NL" sz="3000" dirty="0">
                <a:solidFill>
                  <a:srgbClr val="002060"/>
                </a:solidFill>
              </a:rPr>
              <a:t>ook dezen!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0" y="5163122"/>
            <a:ext cx="4121537" cy="135502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61" y="2727170"/>
            <a:ext cx="3688241" cy="413083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852553" y="3879353"/>
            <a:ext cx="389673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Vergelijk: Rom. 16:17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044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6 Want </a:t>
            </a:r>
            <a:r>
              <a:rPr lang="nl-NL" sz="3000" dirty="0">
                <a:solidFill>
                  <a:srgbClr val="002060"/>
                </a:solidFill>
              </a:rPr>
              <a:t>tot hen behoren zij,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woonhuizen binnensluipen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vrouwtjes in krijgsgevangenschap brengen,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met zonden opgestapeld zijn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geleid worden door allerlei begeerten 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geneugten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69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6 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tot hen behoren zij,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die </a:t>
            </a:r>
            <a:r>
              <a:rPr lang="nl-NL" sz="3000" dirty="0">
                <a:solidFill>
                  <a:srgbClr val="002060"/>
                </a:solidFill>
              </a:rPr>
              <a:t>de woonhuizen binnensluipen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vrouwtjes in krijgsgevangenschap brengen,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met zonden opgestapeld zijn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geleid worden door allerlei begeerten 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geneugten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0" y="5083684"/>
            <a:ext cx="8941189" cy="14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6 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tot hen behoren zij,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woonhuizen binnensluipen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vrouwtjes in krijgsgevangenschap brengen,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met zonden opgestapeld zijn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geleid worden door allerlei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begeerten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geneugten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6" y="5257800"/>
            <a:ext cx="12129544" cy="126786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780813" y="4038889"/>
            <a:ext cx="307570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NBG: inpalmen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724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3138" y="659794"/>
            <a:ext cx="111390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000" b="1" dirty="0" smtClean="0"/>
              <a:t>Titus 1</a:t>
            </a:r>
          </a:p>
          <a:p>
            <a:pPr algn="ctr"/>
            <a:r>
              <a:rPr lang="nl-NL" sz="3000" dirty="0" smtClean="0"/>
              <a:t>10 …..zinloze </a:t>
            </a:r>
            <a:r>
              <a:rPr lang="nl-NL" sz="3000" dirty="0"/>
              <a:t>praters en bedriegers, vooral die uit de besnijdenis zijn.</a:t>
            </a:r>
          </a:p>
          <a:p>
            <a:pPr algn="ctr"/>
            <a:r>
              <a:rPr lang="nl-NL" sz="3000" dirty="0" smtClean="0"/>
              <a:t>11 Men </a:t>
            </a:r>
            <a:r>
              <a:rPr lang="nl-NL" sz="3000" dirty="0"/>
              <a:t>moet hen de mond snoeren, </a:t>
            </a:r>
            <a:endParaRPr lang="nl-NL" sz="3000" dirty="0" smtClean="0"/>
          </a:p>
          <a:p>
            <a:pPr algn="ctr"/>
            <a:r>
              <a:rPr lang="nl-NL" sz="3000" dirty="0" smtClean="0"/>
              <a:t>omdat </a:t>
            </a:r>
            <a:r>
              <a:rPr lang="nl-NL" sz="3000" dirty="0"/>
              <a:t>zij gehele huisgezinnen omver werpen, </a:t>
            </a:r>
            <a:endParaRPr lang="nl-NL" sz="3000" dirty="0" smtClean="0"/>
          </a:p>
          <a:p>
            <a:pPr algn="ctr"/>
            <a:r>
              <a:rPr lang="nl-NL" sz="3000" dirty="0" smtClean="0"/>
              <a:t>en, om </a:t>
            </a:r>
            <a:r>
              <a:rPr lang="nl-NL" sz="3000" dirty="0"/>
              <a:t>schandelijke winst te maken, </a:t>
            </a:r>
            <a:endParaRPr lang="nl-NL" sz="3000" dirty="0" smtClean="0"/>
          </a:p>
          <a:p>
            <a:pPr algn="ctr"/>
            <a:r>
              <a:rPr lang="nl-NL" sz="3000" dirty="0" smtClean="0"/>
              <a:t>onbehoorlijke </a:t>
            </a:r>
            <a:r>
              <a:rPr lang="nl-NL" sz="3000" dirty="0"/>
              <a:t>dingen onderwijzen.</a:t>
            </a:r>
          </a:p>
        </p:txBody>
      </p:sp>
    </p:spTree>
    <p:extLst>
      <p:ext uri="{BB962C8B-B14F-4D97-AF65-F5344CB8AC3E}">
        <p14:creationId xmlns:p14="http://schemas.microsoft.com/office/powerpoint/2010/main" val="99771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6 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tot hen behoren zij,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woonhuizen binnensluipen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vrouwtjes in krijgsgevangenschap brengen,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die </a:t>
            </a:r>
            <a:r>
              <a:rPr lang="nl-NL" sz="3000" dirty="0">
                <a:solidFill>
                  <a:srgbClr val="002060"/>
                </a:solidFill>
              </a:rPr>
              <a:t>met zonden opgestapeld zijn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geleid worden door allerlei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begeerten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geneugten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6" y="5257800"/>
            <a:ext cx="12129544" cy="126786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094514" y="3608001"/>
            <a:ext cx="6412675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‘missers’  ‘vrouwtjes’ die zich bezighouden met alles ‘wat er mis is’ (?)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‘roddeltantes’(?)</a:t>
            </a:r>
          </a:p>
        </p:txBody>
      </p:sp>
    </p:spTree>
    <p:extLst>
      <p:ext uri="{BB962C8B-B14F-4D97-AF65-F5344CB8AC3E}">
        <p14:creationId xmlns:p14="http://schemas.microsoft.com/office/powerpoint/2010/main" val="24793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6 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tot hen behoren zij,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woonhuizen binnensluipen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vrouwtjes in krijgsgevangenschap brengen,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met zonden opgestapeld zijn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geleid worden door allerlei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begeerten </a:t>
            </a:r>
            <a:r>
              <a:rPr lang="nl-NL" sz="3000" dirty="0">
                <a:solidFill>
                  <a:srgbClr val="002060"/>
                </a:solidFill>
              </a:rPr>
              <a:t>en </a:t>
            </a:r>
            <a:r>
              <a:rPr lang="nl-NL" sz="3000" dirty="0" smtClean="0">
                <a:solidFill>
                  <a:srgbClr val="002060"/>
                </a:solidFill>
              </a:rPr>
              <a:t>geneugten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3" y="5134842"/>
            <a:ext cx="7363853" cy="122889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210794" y="3977410"/>
            <a:ext cx="384760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Niet persé seksueel…</a:t>
            </a:r>
          </a:p>
        </p:txBody>
      </p:sp>
    </p:spTree>
    <p:extLst>
      <p:ext uri="{BB962C8B-B14F-4D97-AF65-F5344CB8AC3E}">
        <p14:creationId xmlns:p14="http://schemas.microsoft.com/office/powerpoint/2010/main" val="2331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"/>
          <p:cNvSpPr txBox="1"/>
          <p:nvPr/>
        </p:nvSpPr>
        <p:spPr>
          <a:xfrm>
            <a:off x="389032" y="344954"/>
            <a:ext cx="1136821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b="1" dirty="0" smtClean="0"/>
              <a:t>2 Timotheüs 2</a:t>
            </a:r>
          </a:p>
          <a:p>
            <a:r>
              <a:rPr lang="nl-NL" sz="3000" dirty="0"/>
              <a:t>19 Niettemin, het vaste fundament van God staat, met dit zegel: </a:t>
            </a:r>
          </a:p>
          <a:p>
            <a:r>
              <a:rPr lang="nl-NL" sz="3000" dirty="0"/>
              <a:t>De Heer kende de zijnen, </a:t>
            </a:r>
          </a:p>
          <a:p>
            <a:r>
              <a:rPr lang="nl-NL" sz="3000" dirty="0"/>
              <a:t>en: Laat een ieder, die de naam van de Heer noemt, </a:t>
            </a:r>
          </a:p>
          <a:p>
            <a:r>
              <a:rPr lang="nl-NL" sz="3000" dirty="0"/>
              <a:t>afstand nemen van de onrechtvaardigheid.</a:t>
            </a:r>
          </a:p>
          <a:p>
            <a:r>
              <a:rPr lang="nl-NL" sz="3000" dirty="0"/>
              <a:t>20 Maar in een groot woonhuis zijn </a:t>
            </a:r>
          </a:p>
          <a:p>
            <a:r>
              <a:rPr lang="nl-NL" sz="3000" dirty="0"/>
              <a:t>niet alleen gouden en zilveren voorwerpen, </a:t>
            </a:r>
          </a:p>
          <a:p>
            <a:r>
              <a:rPr lang="nl-NL" sz="3000" dirty="0"/>
              <a:t>maar ook van hout en van aardewerk, </a:t>
            </a:r>
          </a:p>
          <a:p>
            <a:r>
              <a:rPr lang="nl-NL" sz="3000" dirty="0"/>
              <a:t>en sommige zijn tot eer, en sommige zijn </a:t>
            </a:r>
            <a:r>
              <a:rPr lang="nl-NL" sz="3000" dirty="0" smtClean="0"/>
              <a:t>zonder eer.</a:t>
            </a:r>
          </a:p>
          <a:p>
            <a:r>
              <a:rPr lang="nl-NL" sz="3000" dirty="0"/>
              <a:t>21 Als iemand zich hiervan zal uitzuiveren, </a:t>
            </a:r>
          </a:p>
          <a:p>
            <a:r>
              <a:rPr lang="nl-NL" sz="3000" dirty="0"/>
              <a:t>dan zal hij een voorwerp zijn tot eer, </a:t>
            </a:r>
          </a:p>
          <a:p>
            <a:r>
              <a:rPr lang="nl-NL" sz="3000" dirty="0"/>
              <a:t>geheiligd, zeer bruikbaar voor de eigenaar, </a:t>
            </a:r>
          </a:p>
          <a:p>
            <a:r>
              <a:rPr lang="nl-NL" sz="3000" dirty="0"/>
              <a:t>voor elk goed werk gereedgemaakt.</a:t>
            </a:r>
          </a:p>
          <a:p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47448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0" y="392591"/>
            <a:ext cx="113682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6 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tot hen behoren zij,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woonhuizen binnensluipen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vrouwtjes in krijgsgevangenschap brengen,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met zonden opgestapeld zijn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geleid worden door allerlei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begeerten </a:t>
            </a:r>
            <a:r>
              <a:rPr lang="nl-NL" sz="3000" dirty="0">
                <a:solidFill>
                  <a:srgbClr val="002060"/>
                </a:solidFill>
              </a:rPr>
              <a:t>en </a:t>
            </a:r>
            <a:r>
              <a:rPr lang="nl-NL" sz="3000" dirty="0" smtClean="0">
                <a:solidFill>
                  <a:srgbClr val="002060"/>
                </a:solidFill>
              </a:rPr>
              <a:t>geneugten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40" y="3323841"/>
            <a:ext cx="3404260" cy="344167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28" y="3366559"/>
            <a:ext cx="3879612" cy="339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7 die </a:t>
            </a:r>
            <a:r>
              <a:rPr lang="nl-NL" sz="3000" dirty="0">
                <a:solidFill>
                  <a:srgbClr val="002060"/>
                </a:solidFill>
              </a:rPr>
              <a:t>altijd leren, zonder ooit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tot </a:t>
            </a:r>
            <a:r>
              <a:rPr lang="nl-NL" sz="3000" dirty="0">
                <a:solidFill>
                  <a:srgbClr val="002060"/>
                </a:solidFill>
              </a:rPr>
              <a:t>besef van de waarheid te kunnen komen.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5" y="3803461"/>
            <a:ext cx="8500645" cy="28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8 Zoals </a:t>
            </a:r>
            <a:r>
              <a:rPr lang="nl-NL" sz="3000" dirty="0">
                <a:solidFill>
                  <a:srgbClr val="002060"/>
                </a:solidFill>
              </a:rPr>
              <a:t>Jannes en </a:t>
            </a:r>
            <a:r>
              <a:rPr lang="nl-NL" sz="3000" dirty="0" err="1">
                <a:solidFill>
                  <a:srgbClr val="002060"/>
                </a:solidFill>
              </a:rPr>
              <a:t>Jambres</a:t>
            </a:r>
            <a:r>
              <a:rPr lang="nl-NL" sz="3000" dirty="0">
                <a:solidFill>
                  <a:srgbClr val="002060"/>
                </a:solidFill>
              </a:rPr>
              <a:t>, die Mozes weerstaan,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zó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weerstaan ook dezen de waarheid;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mensen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met een ontaard denken,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ondeugdelijk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wat betreft het geloof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6" y="5234940"/>
            <a:ext cx="11966212" cy="130500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903220" y="3611960"/>
            <a:ext cx="802385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800" dirty="0" smtClean="0"/>
              <a:t>Jannes en </a:t>
            </a:r>
            <a:r>
              <a:rPr lang="nl-NL" sz="2800" dirty="0" err="1" smtClean="0"/>
              <a:t>Jambres</a:t>
            </a:r>
            <a:r>
              <a:rPr lang="nl-NL" sz="2800" dirty="0" smtClean="0"/>
              <a:t> volgens de Joodse overlevering de tovenaars van Farao in Egypte </a:t>
            </a:r>
            <a:r>
              <a:rPr lang="nl-NL" sz="2800" dirty="0" smtClean="0">
                <a:sym typeface="Wingdings" panose="05000000000000000000" pitchFamily="2" charset="2"/>
              </a:rPr>
              <a:t> </a:t>
            </a:r>
          </a:p>
        </p:txBody>
      </p:sp>
    </p:spTree>
    <p:extLst>
      <p:ext uri="{BB962C8B-B14F-4D97-AF65-F5344CB8AC3E}">
        <p14:creationId xmlns:p14="http://schemas.microsoft.com/office/powerpoint/2010/main" val="11097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51401" y="336691"/>
            <a:ext cx="113682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Studiebijbel</a:t>
            </a:r>
            <a:endParaRPr lang="nl-NL" sz="3000" dirty="0" smtClean="0"/>
          </a:p>
          <a:p>
            <a:endParaRPr lang="nl-NL" sz="3000" b="1" dirty="0"/>
          </a:p>
          <a:p>
            <a:r>
              <a:rPr lang="nl-NL" sz="3000" dirty="0" smtClean="0"/>
              <a:t>Jannes en </a:t>
            </a:r>
            <a:r>
              <a:rPr lang="nl-NL" sz="3000" dirty="0" err="1" smtClean="0"/>
              <a:t>Jambres</a:t>
            </a:r>
            <a:r>
              <a:rPr lang="nl-NL" sz="3000" dirty="0" smtClean="0"/>
              <a:t> zijn ons niet uit de Bijbel bekend, maar wel uit de Joodse traditie. Het zijn de twee hoofdtovenaars van de Farao, die hun toverpraktijken aanwendden tegen Mozes en </a:t>
            </a:r>
            <a:r>
              <a:rPr lang="nl-NL" sz="3000" dirty="0" err="1" smtClean="0"/>
              <a:t>Aäron</a:t>
            </a:r>
            <a:r>
              <a:rPr lang="nl-NL" sz="3000" dirty="0" smtClean="0"/>
              <a:t> (Ex. 7:11vv).</a:t>
            </a:r>
          </a:p>
          <a:p>
            <a:endParaRPr lang="nl-NL" sz="3000" dirty="0"/>
          </a:p>
          <a:p>
            <a:r>
              <a:rPr lang="nl-NL" sz="3000" dirty="0" smtClean="0"/>
              <a:t>Ze zouden met het volk Israël meegegaan zijn uit Egypte en het brein zijn achter de opstand rond het gouden kalf (Ex. 32).</a:t>
            </a:r>
          </a:p>
          <a:p>
            <a:endParaRPr lang="nl-NL" sz="3000" dirty="0"/>
          </a:p>
          <a:p>
            <a:r>
              <a:rPr lang="nl-NL" sz="3000" dirty="0" smtClean="0"/>
              <a:t>Deze vergelijking geldt niet de vrouwen uit het vorige vers, maar de dwaalleraars. Zoals Jannes en </a:t>
            </a:r>
            <a:r>
              <a:rPr lang="nl-NL" sz="3000" dirty="0" err="1" smtClean="0"/>
              <a:t>Jambres</a:t>
            </a:r>
            <a:r>
              <a:rPr lang="nl-NL" sz="3000" dirty="0" smtClean="0"/>
              <a:t> zich opstelden tegen Mozes en </a:t>
            </a:r>
            <a:r>
              <a:rPr lang="nl-NL" sz="3000" dirty="0" err="1" smtClean="0"/>
              <a:t>Aäron</a:t>
            </a:r>
            <a:r>
              <a:rPr lang="nl-NL" sz="3000" dirty="0" smtClean="0"/>
              <a:t>, zo stellen de dwaalleraars zicht nu op tegen het evangelie en zijn dienstknechten Paulus en Timotheüs (…)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8171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8 Zoals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Jannes en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Jambres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die Mozes weerstaan,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zó </a:t>
            </a:r>
            <a:r>
              <a:rPr lang="nl-NL" sz="3000" dirty="0">
                <a:solidFill>
                  <a:srgbClr val="002060"/>
                </a:solidFill>
              </a:rPr>
              <a:t>weerstaan ook dezen de waarheid;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mensen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met een ontaard denken,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ondeugdelijk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wat betreft het geloof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" y="5079486"/>
            <a:ext cx="8990086" cy="141040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024078" y="3534233"/>
            <a:ext cx="402009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sym typeface="Wingdings" panose="05000000000000000000" pitchFamily="2" charset="2"/>
              </a:rPr>
              <a:t>t</a:t>
            </a:r>
            <a:r>
              <a:rPr lang="nl-NL" sz="2800" dirty="0" smtClean="0">
                <a:sym typeface="Wingdings" panose="05000000000000000000" pitchFamily="2" charset="2"/>
              </a:rPr>
              <a:t>overen= manipuleren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>
                <a:sym typeface="Wingdings" panose="05000000000000000000" pitchFamily="2" charset="2"/>
              </a:rPr>
              <a:t>demonie? </a:t>
            </a:r>
          </a:p>
        </p:txBody>
      </p:sp>
    </p:spTree>
    <p:extLst>
      <p:ext uri="{BB962C8B-B14F-4D97-AF65-F5344CB8AC3E}">
        <p14:creationId xmlns:p14="http://schemas.microsoft.com/office/powerpoint/2010/main" val="4947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8 Zoals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Jannes en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Jambres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die Mozes weerstaan,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zó </a:t>
            </a:r>
            <a:r>
              <a:rPr lang="nl-NL" sz="3000" dirty="0">
                <a:solidFill>
                  <a:srgbClr val="002060"/>
                </a:solidFill>
              </a:rPr>
              <a:t>weerstaan ook dezen de waarheid;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mensen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met een ontaard denken,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ondeugdelijk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wat betreft het geloof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" y="5079486"/>
            <a:ext cx="8990086" cy="141040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313912" y="3433830"/>
            <a:ext cx="5848894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Galaten 3:1</a:t>
            </a:r>
            <a:endParaRPr lang="nl-NL" sz="2800" b="1" dirty="0"/>
          </a:p>
          <a:p>
            <a:r>
              <a:rPr lang="nl-NL" sz="2800" dirty="0"/>
              <a:t>O, dwaze Galaten, wie betovert </a:t>
            </a:r>
            <a:r>
              <a:rPr lang="nl-NL" sz="2800" dirty="0" smtClean="0"/>
              <a:t>jullie..? 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602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8 Zoals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Jannes en </a:t>
            </a:r>
            <a:r>
              <a:rPr lang="nl-NL" sz="3000" dirty="0" err="1">
                <a:solidFill>
                  <a:schemeClr val="bg1">
                    <a:lumMod val="65000"/>
                  </a:schemeClr>
                </a:solidFill>
              </a:rPr>
              <a:t>Jambres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die Mozes weerstaan,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zó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weerstaan ook dezen de waarheid;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mensen </a:t>
            </a:r>
            <a:r>
              <a:rPr lang="nl-NL" sz="3000" dirty="0">
                <a:solidFill>
                  <a:srgbClr val="002060"/>
                </a:solidFill>
              </a:rPr>
              <a:t>met een ontaard denken,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ondeugdelijk </a:t>
            </a:r>
            <a:r>
              <a:rPr lang="nl-NL" sz="3000" dirty="0">
                <a:solidFill>
                  <a:srgbClr val="002060"/>
                </a:solidFill>
              </a:rPr>
              <a:t>wat betreft het geloof</a:t>
            </a:r>
            <a:r>
              <a:rPr lang="nl-NL" sz="3000" dirty="0" smtClean="0">
                <a:solidFill>
                  <a:srgbClr val="002060"/>
                </a:solidFill>
              </a:rPr>
              <a:t>.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3896721"/>
            <a:ext cx="7517810" cy="27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9 Maar </a:t>
            </a:r>
            <a:r>
              <a:rPr lang="nl-NL" sz="3000" dirty="0">
                <a:solidFill>
                  <a:srgbClr val="002060"/>
                </a:solidFill>
              </a:rPr>
              <a:t>zij zullen niet veel verder vorderen,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hun dwaasheid zal aan allen overduidelijk zijn,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zoals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ook van diegenen werd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4" y="5246738"/>
            <a:ext cx="6913996" cy="129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3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9 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zij zullen niet veel verder vorderen,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hun dwaasheid zal aan allen overduidelijk zijn,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zoals </a:t>
            </a:r>
            <a:r>
              <a:rPr lang="nl-NL" sz="3000" dirty="0">
                <a:solidFill>
                  <a:srgbClr val="002060"/>
                </a:solidFill>
              </a:rPr>
              <a:t>het ook van diegenen werd</a:t>
            </a:r>
            <a:r>
              <a:rPr lang="nl-NL" sz="3000" dirty="0" smtClean="0">
                <a:solidFill>
                  <a:srgbClr val="002060"/>
                </a:solidFill>
              </a:rPr>
              <a:t>.</a:t>
            </a:r>
            <a:endParaRPr lang="nl-NL" sz="3000" dirty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4359909"/>
            <a:ext cx="10276569" cy="138126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0" y="5527018"/>
            <a:ext cx="6716161" cy="126195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800800" y="3159056"/>
            <a:ext cx="481574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 smtClean="0"/>
              <a:t>Al is de leugen nog zo snel….</a:t>
            </a:r>
            <a:endParaRPr lang="nl-NL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97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rgbClr val="002060"/>
                </a:solidFill>
              </a:rPr>
              <a:t>22 Vlucht </a:t>
            </a:r>
            <a:r>
              <a:rPr lang="nl-NL" sz="3000" dirty="0">
                <a:solidFill>
                  <a:srgbClr val="002060"/>
                </a:solidFill>
              </a:rPr>
              <a:t>van de, bij de jongeren passende, begeerten,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jaag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rechtvaardigheid na, geloof, liefde,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vrede met allen,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Heer aanroepen uit een rein hart.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4888270"/>
            <a:ext cx="10905961" cy="152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22 Vlucht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van de, bij de jongeren passende, begeerten,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jaag </a:t>
            </a:r>
            <a:r>
              <a:rPr lang="nl-NL" sz="3000" dirty="0">
                <a:solidFill>
                  <a:srgbClr val="002060"/>
                </a:solidFill>
              </a:rPr>
              <a:t>rechtvaardigheid na, geloof, liefde,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vrede met allen,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Heer aanroepen uit een rein hart.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092156"/>
            <a:ext cx="7224611" cy="14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22 Vlucht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van de, bij de jongeren passende, begeerten,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jaag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rechtvaardigheid na, geloof, liefde,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vrede met allen,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Heer aanroepen uit een rein hart.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3" y="4951335"/>
            <a:ext cx="5180656" cy="14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9971" y="542431"/>
            <a:ext cx="113682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2 Timotheüs 2</a:t>
            </a: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22 Vlucht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van de, bij de jongeren passende, begeerten,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jaag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rechtvaardigheid na, geloof, liefde,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vrede met allen,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die </a:t>
            </a:r>
            <a:r>
              <a:rPr lang="nl-NL" sz="3000" dirty="0">
                <a:solidFill>
                  <a:srgbClr val="002060"/>
                </a:solidFill>
              </a:rPr>
              <a:t>de Heer aanroepen uit een rein hart.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1" y="5079415"/>
            <a:ext cx="10276569" cy="15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40777</TotalTime>
  <Words>2271</Words>
  <Application>Microsoft Office PowerPoint</Application>
  <PresentationFormat>Breedbeeld</PresentationFormat>
  <Paragraphs>344</Paragraphs>
  <Slides>58</Slides>
  <Notes>50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1428</cp:revision>
  <dcterms:created xsi:type="dcterms:W3CDTF">2017-10-24T20:34:00Z</dcterms:created>
  <dcterms:modified xsi:type="dcterms:W3CDTF">2020-06-28T12:32:01Z</dcterms:modified>
</cp:coreProperties>
</file>