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7"/>
  </p:notesMasterIdLst>
  <p:sldIdLst>
    <p:sldId id="582" r:id="rId3"/>
    <p:sldId id="1119" r:id="rId4"/>
    <p:sldId id="1120" r:id="rId5"/>
    <p:sldId id="1112" r:id="rId6"/>
    <p:sldId id="1121" r:id="rId7"/>
    <p:sldId id="1171" r:id="rId8"/>
    <p:sldId id="1173" r:id="rId9"/>
    <p:sldId id="1172" r:id="rId10"/>
    <p:sldId id="1113" r:id="rId11"/>
    <p:sldId id="1115" r:id="rId12"/>
    <p:sldId id="1114" r:id="rId13"/>
    <p:sldId id="1116" r:id="rId14"/>
    <p:sldId id="1117" r:id="rId15"/>
    <p:sldId id="1122" r:id="rId16"/>
    <p:sldId id="1123" r:id="rId17"/>
    <p:sldId id="1118" r:id="rId18"/>
    <p:sldId id="1124" r:id="rId19"/>
    <p:sldId id="1125" r:id="rId20"/>
    <p:sldId id="1142" r:id="rId21"/>
    <p:sldId id="1126" r:id="rId22"/>
    <p:sldId id="1174" r:id="rId23"/>
    <p:sldId id="1127" r:id="rId24"/>
    <p:sldId id="1129" r:id="rId25"/>
    <p:sldId id="1128" r:id="rId26"/>
    <p:sldId id="1130" r:id="rId27"/>
    <p:sldId id="1132" r:id="rId28"/>
    <p:sldId id="1133" r:id="rId29"/>
    <p:sldId id="1134" r:id="rId30"/>
    <p:sldId id="1131" r:id="rId31"/>
    <p:sldId id="1135" r:id="rId32"/>
    <p:sldId id="1136" r:id="rId33"/>
    <p:sldId id="1137" r:id="rId34"/>
    <p:sldId id="1138" r:id="rId35"/>
    <p:sldId id="1139" r:id="rId36"/>
    <p:sldId id="1140" r:id="rId37"/>
    <p:sldId id="1141" r:id="rId38"/>
    <p:sldId id="1143" r:id="rId39"/>
    <p:sldId id="1144" r:id="rId40"/>
    <p:sldId id="1145" r:id="rId41"/>
    <p:sldId id="1146" r:id="rId42"/>
    <p:sldId id="1148" r:id="rId43"/>
    <p:sldId id="1147" r:id="rId44"/>
    <p:sldId id="1149" r:id="rId45"/>
    <p:sldId id="1151" r:id="rId46"/>
    <p:sldId id="1154" r:id="rId47"/>
    <p:sldId id="1155" r:id="rId48"/>
    <p:sldId id="1156" r:id="rId49"/>
    <p:sldId id="1150" r:id="rId50"/>
    <p:sldId id="1152" r:id="rId51"/>
    <p:sldId id="1153" r:id="rId52"/>
    <p:sldId id="1157" r:id="rId53"/>
    <p:sldId id="1158" r:id="rId54"/>
    <p:sldId id="1159" r:id="rId55"/>
    <p:sldId id="1160" r:id="rId5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3300"/>
    <a:srgbClr val="CCFFCC"/>
    <a:srgbClr val="66FFFF"/>
    <a:srgbClr val="FF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079" autoAdjust="0"/>
    <p:restoredTop sz="86401" autoAdjust="0"/>
  </p:normalViewPr>
  <p:slideViewPr>
    <p:cSldViewPr snapToGrid="0">
      <p:cViewPr varScale="1">
        <p:scale>
          <a:sx n="52" d="100"/>
          <a:sy n="52" d="100"/>
        </p:scale>
        <p:origin x="8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5-7-2020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0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7230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9501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8031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4068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348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2781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6005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5044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6245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6187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9344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765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0756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465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1007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0453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9416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05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4130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0025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02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0207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5534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076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73389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44804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7067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67449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91024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35812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1262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85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00051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76064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14810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50990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66288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85154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51435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00413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33340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9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735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2739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3627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1056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43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5-7-2020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5-7-2020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5-7-2020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5-7-2020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5-7-2020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5-7-2020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5-7-2020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5-7-2020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5-7-2020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5-7-2020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5-7-2020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5-7-2020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5-7-2020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5-7-2020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5-7-2020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5-7-2020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5-7-2020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5-7-2020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5-7-2020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5-7-2020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5-7-2020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5-7-2020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5-7-2020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5-7-2020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7804" y="6024599"/>
            <a:ext cx="1867858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juli 2020</a:t>
            </a:r>
          </a:p>
          <a:p>
            <a:pPr algn="ctr"/>
            <a:r>
              <a:rPr lang="nl-NL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Rotterdam</a:t>
            </a:r>
            <a:endParaRPr lang="nl-NL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66180" y="245819"/>
            <a:ext cx="10671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tweede brief van Paulus aan Timotheüs (5)</a:t>
            </a:r>
            <a:endParaRPr lang="nl-NL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376" y="2069105"/>
            <a:ext cx="6197495" cy="376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11 vervolgingen </a:t>
            </a:r>
            <a:r>
              <a:rPr lang="nl-NL" sz="3000" dirty="0">
                <a:solidFill>
                  <a:srgbClr val="002060"/>
                </a:solidFill>
              </a:rPr>
              <a:t>en lijden, zoals mij dat </a:t>
            </a:r>
            <a:r>
              <a:rPr lang="nl-NL" sz="3000" dirty="0" smtClean="0">
                <a:solidFill>
                  <a:srgbClr val="002060"/>
                </a:solidFill>
              </a:rPr>
              <a:t>overkwam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in </a:t>
            </a:r>
            <a:r>
              <a:rPr lang="nl-NL" sz="3000" dirty="0">
                <a:solidFill>
                  <a:srgbClr val="002060"/>
                </a:solidFill>
              </a:rPr>
              <a:t>Antiochië, in </a:t>
            </a:r>
            <a:r>
              <a:rPr lang="nl-NL" sz="3000" dirty="0" err="1">
                <a:solidFill>
                  <a:srgbClr val="002060"/>
                </a:solidFill>
              </a:rPr>
              <a:t>Ikonium</a:t>
            </a:r>
            <a:r>
              <a:rPr lang="nl-NL" sz="3000" dirty="0">
                <a:solidFill>
                  <a:srgbClr val="002060"/>
                </a:solidFill>
              </a:rPr>
              <a:t> en in </a:t>
            </a:r>
            <a:r>
              <a:rPr lang="nl-NL" sz="3000" dirty="0" err="1">
                <a:solidFill>
                  <a:srgbClr val="002060"/>
                </a:solidFill>
              </a:rPr>
              <a:t>Lystra</a:t>
            </a:r>
            <a:r>
              <a:rPr lang="nl-NL" sz="3000" dirty="0">
                <a:solidFill>
                  <a:srgbClr val="002060"/>
                </a:solidFill>
              </a:rPr>
              <a:t>.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Al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die vervolgingen doorsta ik en de Heer redt mij uit alle uit.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641473" y="3187497"/>
            <a:ext cx="394245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Hand. 13:45; 14:2, 19</a:t>
            </a:r>
            <a:endParaRPr lang="nl-NL" sz="2800" dirty="0" smtClean="0">
              <a:sym typeface="Wingdings" panose="05000000000000000000" pitchFamily="2" charset="2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6" y="4194634"/>
            <a:ext cx="9221487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11 vervolgingen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lijden, zoals mij dat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overkwam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Antiochië, in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Ikonium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 en in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Lystra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.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Al </a:t>
            </a:r>
            <a:r>
              <a:rPr lang="nl-NL" sz="3000" dirty="0">
                <a:solidFill>
                  <a:srgbClr val="002060"/>
                </a:solidFill>
              </a:rPr>
              <a:t>die vervolgingen doorsta ik en de Heer redt mij uit alle uit.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0" y="4201758"/>
            <a:ext cx="8234014" cy="132471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0" y="5348788"/>
            <a:ext cx="6512092" cy="13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12 En </a:t>
            </a:r>
            <a:r>
              <a:rPr lang="nl-NL" sz="3000" dirty="0">
                <a:solidFill>
                  <a:srgbClr val="002060"/>
                </a:solidFill>
              </a:rPr>
              <a:t>allen, die in Christus Jezus eerbiedig willen leven,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zullen </a:t>
            </a:r>
            <a:r>
              <a:rPr lang="nl-NL" sz="3000" dirty="0">
                <a:solidFill>
                  <a:srgbClr val="002060"/>
                </a:solidFill>
              </a:rPr>
              <a:t>vervolgd worden.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3" y="3947387"/>
            <a:ext cx="10781324" cy="277171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33506" y="2831237"/>
            <a:ext cx="1117468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>
                <a:sym typeface="Wingdings" panose="05000000000000000000" pitchFamily="2" charset="2"/>
              </a:rPr>
              <a:t>t</a:t>
            </a:r>
            <a:r>
              <a:rPr lang="nl-NL" sz="2800" dirty="0" smtClean="0">
                <a:sym typeface="Wingdings" panose="05000000000000000000" pitchFamily="2" charset="2"/>
              </a:rPr>
              <a:t>egenover hen die ‘een </a:t>
            </a:r>
            <a:r>
              <a:rPr lang="nl-NL" sz="2800" i="1" dirty="0" smtClean="0">
                <a:sym typeface="Wingdings" panose="05000000000000000000" pitchFamily="2" charset="2"/>
              </a:rPr>
              <a:t>vorm</a:t>
            </a:r>
            <a:r>
              <a:rPr lang="nl-NL" sz="2800" dirty="0" smtClean="0">
                <a:sym typeface="Wingdings" panose="05000000000000000000" pitchFamily="2" charset="2"/>
              </a:rPr>
              <a:t> van eerbiedigheid/godsvrucht’ hebben (:5)</a:t>
            </a:r>
          </a:p>
        </p:txBody>
      </p:sp>
    </p:spTree>
    <p:extLst>
      <p:ext uri="{BB962C8B-B14F-4D97-AF65-F5344CB8AC3E}">
        <p14:creationId xmlns:p14="http://schemas.microsoft.com/office/powerpoint/2010/main" val="7511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13 Maar </a:t>
            </a:r>
            <a:r>
              <a:rPr lang="nl-NL" sz="3000" dirty="0">
                <a:solidFill>
                  <a:srgbClr val="002060"/>
                </a:solidFill>
              </a:rPr>
              <a:t>boosaardige mensen en zwendelaars zullen van kwaad tot erger </a:t>
            </a:r>
            <a:r>
              <a:rPr lang="nl-NL" sz="3000" dirty="0" smtClean="0">
                <a:solidFill>
                  <a:srgbClr val="002060"/>
                </a:solidFill>
              </a:rPr>
              <a:t>vorderen; </a:t>
            </a:r>
            <a:r>
              <a:rPr lang="nl-NL" sz="3000" dirty="0">
                <a:solidFill>
                  <a:srgbClr val="002060"/>
                </a:solidFill>
              </a:rPr>
              <a:t>zij doen dwalen en dwalen zelf.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0" y="3976170"/>
            <a:ext cx="11227189" cy="27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14 Maar jij,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blijf jij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 wat jij leerde en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verifiëerde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omdat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jij weet van wie jij het leerde,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6" y="3629247"/>
            <a:ext cx="10541963" cy="27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14 Maar jij, blijf jij </a:t>
            </a:r>
            <a:r>
              <a:rPr lang="nl-NL" sz="3000" dirty="0">
                <a:solidFill>
                  <a:srgbClr val="002060"/>
                </a:solidFill>
              </a:rPr>
              <a:t>in wat jij leerde en </a:t>
            </a:r>
            <a:r>
              <a:rPr lang="nl-NL" sz="3000" dirty="0" smtClean="0">
                <a:solidFill>
                  <a:srgbClr val="002060"/>
                </a:solidFill>
              </a:rPr>
              <a:t>verifieerde, 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omdat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jij weet van wie jij het leerde,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4939411"/>
            <a:ext cx="11606606" cy="13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14 Maar jij, blijf jij </a:t>
            </a:r>
            <a:r>
              <a:rPr lang="nl-NL" sz="3000" dirty="0">
                <a:solidFill>
                  <a:srgbClr val="002060"/>
                </a:solidFill>
              </a:rPr>
              <a:t>in wat jij leerde </a:t>
            </a:r>
            <a:r>
              <a:rPr lang="nl-NL" sz="3000">
                <a:solidFill>
                  <a:srgbClr val="002060"/>
                </a:solidFill>
              </a:rPr>
              <a:t>en </a:t>
            </a:r>
            <a:r>
              <a:rPr lang="nl-NL" sz="3000" u="sng" smtClean="0">
                <a:solidFill>
                  <a:srgbClr val="002060"/>
                </a:solidFill>
              </a:rPr>
              <a:t>verifieerde</a:t>
            </a:r>
            <a:r>
              <a:rPr lang="nl-NL" sz="3000" smtClean="0">
                <a:solidFill>
                  <a:srgbClr val="002060"/>
                </a:solidFill>
              </a:rPr>
              <a:t>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omdat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jij weet van wie jij het leerde,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38505" y="3593693"/>
            <a:ext cx="3824738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SV: ‘waarvan u verzekering gedaan is’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Studiebijbel: ‘waarin je bevestigd bent’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22" y="2691193"/>
            <a:ext cx="6578046" cy="371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14 Maar jij, blijf jij </a:t>
            </a:r>
            <a:r>
              <a:rPr lang="nl-NL" sz="3000" dirty="0">
                <a:solidFill>
                  <a:srgbClr val="002060"/>
                </a:solidFill>
              </a:rPr>
              <a:t>in wat jij leerde </a:t>
            </a:r>
            <a:r>
              <a:rPr lang="nl-NL" sz="3000">
                <a:solidFill>
                  <a:srgbClr val="002060"/>
                </a:solidFill>
              </a:rPr>
              <a:t>en </a:t>
            </a:r>
            <a:r>
              <a:rPr lang="nl-NL" sz="3000" u="sng" smtClean="0">
                <a:solidFill>
                  <a:srgbClr val="002060"/>
                </a:solidFill>
              </a:rPr>
              <a:t>verifieerde</a:t>
            </a:r>
            <a:r>
              <a:rPr lang="nl-NL" sz="3000" smtClean="0">
                <a:solidFill>
                  <a:srgbClr val="002060"/>
                </a:solidFill>
              </a:rPr>
              <a:t>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omdat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jij weet van wie jij het leerde,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997335" y="3810863"/>
            <a:ext cx="405348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Vergelijk Johannes 4 </a:t>
            </a:r>
          </a:p>
        </p:txBody>
      </p:sp>
    </p:spTree>
    <p:extLst>
      <p:ext uri="{BB962C8B-B14F-4D97-AF65-F5344CB8AC3E}">
        <p14:creationId xmlns:p14="http://schemas.microsoft.com/office/powerpoint/2010/main" val="31655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7210" y="457200"/>
            <a:ext cx="112128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Johannes 4</a:t>
            </a:r>
          </a:p>
          <a:p>
            <a:pPr algn="ctr"/>
            <a:r>
              <a:rPr lang="nl-NL" sz="3000" dirty="0" smtClean="0"/>
              <a:t>	29 Kom </a:t>
            </a:r>
            <a:r>
              <a:rPr lang="nl-NL" sz="3000" dirty="0"/>
              <a:t>hier, neem een mens waar, die tegen mij zei, wat ik allemaal doe. Is deze niet de Christus ?</a:t>
            </a:r>
          </a:p>
          <a:p>
            <a:pPr algn="ctr"/>
            <a:r>
              <a:rPr lang="nl-NL" sz="3000" dirty="0" smtClean="0"/>
              <a:t>30 Zij</a:t>
            </a:r>
            <a:r>
              <a:rPr lang="nl-NL" sz="3000" dirty="0"/>
              <a:t>, dan, gingen de stad uit, en zij kwamen naar Hem toe.</a:t>
            </a:r>
          </a:p>
          <a:p>
            <a:pPr algn="ctr"/>
            <a:r>
              <a:rPr lang="nl-NL" sz="3000" dirty="0" smtClean="0"/>
              <a:t>(…)</a:t>
            </a:r>
          </a:p>
          <a:p>
            <a:pPr algn="ctr"/>
            <a:r>
              <a:rPr lang="nl-NL" sz="3000" dirty="0" smtClean="0"/>
              <a:t>39 En </a:t>
            </a:r>
            <a:r>
              <a:rPr lang="nl-NL" sz="3000" dirty="0"/>
              <a:t>vanuit die stad geloven velen van Samaritanen in Hem, </a:t>
            </a:r>
            <a:endParaRPr lang="nl-NL" sz="3000" dirty="0" smtClean="0"/>
          </a:p>
          <a:p>
            <a:pPr algn="ctr"/>
            <a:r>
              <a:rPr lang="nl-NL" sz="3000" dirty="0" smtClean="0"/>
              <a:t>vanwege </a:t>
            </a:r>
            <a:r>
              <a:rPr lang="nl-NL" sz="3000" dirty="0"/>
              <a:t>het woord van de vrouw, die getuigt: </a:t>
            </a:r>
            <a:endParaRPr lang="nl-NL" sz="3000" dirty="0" smtClean="0"/>
          </a:p>
          <a:p>
            <a:pPr algn="ctr"/>
            <a:r>
              <a:rPr lang="nl-NL" sz="3000" dirty="0" smtClean="0"/>
              <a:t>Hij </a:t>
            </a:r>
            <a:r>
              <a:rPr lang="nl-NL" sz="3000" dirty="0"/>
              <a:t>zei tegen mij wat ik allemaal doe</a:t>
            </a:r>
            <a:r>
              <a:rPr lang="nl-NL" sz="3000" dirty="0" smtClean="0"/>
              <a:t>.</a:t>
            </a:r>
          </a:p>
          <a:p>
            <a:pPr algn="ctr"/>
            <a:endParaRPr lang="nl-NL" sz="3000" dirty="0"/>
          </a:p>
          <a:p>
            <a:pPr algn="ctr"/>
            <a:endParaRPr lang="nl-NL" sz="3000" dirty="0" smtClean="0"/>
          </a:p>
        </p:txBody>
      </p:sp>
    </p:spTree>
    <p:extLst>
      <p:ext uri="{BB962C8B-B14F-4D97-AF65-F5344CB8AC3E}">
        <p14:creationId xmlns:p14="http://schemas.microsoft.com/office/powerpoint/2010/main" val="15414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7210" y="457200"/>
            <a:ext cx="68351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Johannes 4</a:t>
            </a:r>
          </a:p>
          <a:p>
            <a:pPr algn="ctr"/>
            <a:r>
              <a:rPr lang="nl-NL" sz="3000" dirty="0" smtClean="0"/>
              <a:t>40 </a:t>
            </a:r>
            <a:r>
              <a:rPr lang="nl-NL" sz="3000" dirty="0"/>
              <a:t>Als, dan, de Samaritanen </a:t>
            </a:r>
            <a:endParaRPr lang="nl-NL" sz="3000" dirty="0" smtClean="0"/>
          </a:p>
          <a:p>
            <a:pPr algn="ctr"/>
            <a:r>
              <a:rPr lang="nl-NL" sz="3000" dirty="0" smtClean="0"/>
              <a:t>samen </a:t>
            </a:r>
            <a:r>
              <a:rPr lang="nl-NL" sz="3000" dirty="0"/>
              <a:t>naar Hem toe kwamen, </a:t>
            </a:r>
          </a:p>
          <a:p>
            <a:pPr algn="ctr"/>
            <a:r>
              <a:rPr lang="nl-NL" sz="3000" dirty="0"/>
              <a:t>vroegen zij Hem, bij hen te blijven. </a:t>
            </a:r>
          </a:p>
          <a:p>
            <a:pPr algn="ctr"/>
            <a:r>
              <a:rPr lang="nl-NL" sz="3000" dirty="0"/>
              <a:t>En Hij blijft daar twee dagen.</a:t>
            </a:r>
          </a:p>
          <a:p>
            <a:pPr algn="ctr"/>
            <a:endParaRPr lang="nl-NL" sz="3000" dirty="0"/>
          </a:p>
          <a:p>
            <a:pPr algn="ctr"/>
            <a:endParaRPr lang="nl-NL" sz="3000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510" y="584451"/>
            <a:ext cx="4448175" cy="59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6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7210" y="457200"/>
            <a:ext cx="112128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Hoofdstuk 1:</a:t>
            </a:r>
            <a:r>
              <a:rPr lang="nl-NL" sz="3000" dirty="0" smtClean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het evangelie waartoe Paulus gesteld was als apostel van de natiën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de oproep zich niet te schamen voor het evangelie en kwaad te lijden met het evangelie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/>
              <a:t>h</a:t>
            </a:r>
            <a:r>
              <a:rPr lang="nl-NL" sz="3000" dirty="0" smtClean="0"/>
              <a:t>eb een patroon van gezonde woorden</a:t>
            </a:r>
          </a:p>
          <a:p>
            <a:endParaRPr lang="nl-NL" sz="3000" dirty="0" smtClean="0"/>
          </a:p>
          <a:p>
            <a:r>
              <a:rPr lang="nl-NL" sz="3000" b="1" dirty="0"/>
              <a:t>Hoofdstuk </a:t>
            </a:r>
            <a:r>
              <a:rPr lang="nl-NL" sz="3000" b="1" dirty="0" smtClean="0"/>
              <a:t>2:</a:t>
            </a:r>
            <a:r>
              <a:rPr lang="nl-NL" sz="3000" dirty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de oproep aan Timotheüs om de loopbaan te lopen en kwaad te lijden, net als Paulus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Timotheüs zou zich beijveren het woord van de waarheid correct te snijden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waarschuwingen voor hen die van de waarheid afwijken. Neem daar afstand van!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2057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13459" y="302821"/>
            <a:ext cx="112128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Johannes 4</a:t>
            </a:r>
          </a:p>
          <a:p>
            <a:pPr algn="ctr"/>
            <a:r>
              <a:rPr lang="nl-NL" sz="3000" dirty="0" smtClean="0"/>
              <a:t>41 En </a:t>
            </a:r>
            <a:r>
              <a:rPr lang="nl-NL" sz="3000" dirty="0"/>
              <a:t>veel meer geloven vanwege zijn woord,</a:t>
            </a:r>
          </a:p>
          <a:p>
            <a:pPr algn="ctr"/>
            <a:r>
              <a:rPr lang="nl-NL" sz="3000" dirty="0" smtClean="0"/>
              <a:t>42 en </a:t>
            </a:r>
            <a:r>
              <a:rPr lang="nl-NL" sz="3000" dirty="0"/>
              <a:t>zij zeiden tegen de vrouw: </a:t>
            </a:r>
            <a:endParaRPr lang="nl-NL" sz="3000" dirty="0" smtClean="0"/>
          </a:p>
          <a:p>
            <a:pPr algn="ctr"/>
            <a:r>
              <a:rPr lang="nl-NL" sz="3000" dirty="0" smtClean="0"/>
              <a:t>Wij </a:t>
            </a:r>
            <a:r>
              <a:rPr lang="nl-NL" sz="3000" dirty="0"/>
              <a:t>geloven niet meer om wat jij spreekt, </a:t>
            </a:r>
            <a:endParaRPr lang="nl-NL" sz="3000" dirty="0" smtClean="0"/>
          </a:p>
          <a:p>
            <a:pPr algn="ctr"/>
            <a:r>
              <a:rPr lang="nl-NL" sz="3000" dirty="0" smtClean="0"/>
              <a:t>want </a:t>
            </a:r>
            <a:r>
              <a:rPr lang="nl-NL" sz="3000" dirty="0"/>
              <a:t>wij hebben Hem zelf gehoord, </a:t>
            </a:r>
            <a:endParaRPr lang="nl-NL" sz="3000" dirty="0" smtClean="0"/>
          </a:p>
          <a:p>
            <a:pPr algn="ctr"/>
            <a:r>
              <a:rPr lang="nl-NL" sz="3000" dirty="0" smtClean="0"/>
              <a:t>en </a:t>
            </a:r>
            <a:r>
              <a:rPr lang="nl-NL" sz="3000" dirty="0"/>
              <a:t>wij weten, </a:t>
            </a:r>
            <a:r>
              <a:rPr lang="nl-NL" sz="3000" dirty="0" smtClean="0"/>
              <a:t>dat </a:t>
            </a:r>
            <a:r>
              <a:rPr lang="nl-NL" sz="3000" dirty="0"/>
              <a:t>Hij waarlijk </a:t>
            </a:r>
            <a:endParaRPr lang="nl-NL" sz="3000" dirty="0" smtClean="0"/>
          </a:p>
          <a:p>
            <a:pPr algn="ctr"/>
            <a:r>
              <a:rPr lang="nl-NL" sz="3000" dirty="0" smtClean="0"/>
              <a:t>de </a:t>
            </a:r>
            <a:r>
              <a:rPr lang="nl-NL" sz="3000" dirty="0"/>
              <a:t>Redder van de wereld is, de Christus.</a:t>
            </a:r>
            <a:endParaRPr lang="nl-NL" sz="3000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97" y="4955210"/>
            <a:ext cx="10394744" cy="149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14 Maar jij, blijf jij </a:t>
            </a:r>
            <a:r>
              <a:rPr lang="nl-NL" sz="3000" dirty="0">
                <a:solidFill>
                  <a:srgbClr val="002060"/>
                </a:solidFill>
              </a:rPr>
              <a:t>in wat jij </a:t>
            </a:r>
            <a:r>
              <a:rPr lang="nl-NL" sz="3000" u="sng" dirty="0">
                <a:solidFill>
                  <a:srgbClr val="002060"/>
                </a:solidFill>
              </a:rPr>
              <a:t>leerde en </a:t>
            </a:r>
            <a:r>
              <a:rPr lang="nl-NL" sz="3000" u="sng" dirty="0" smtClean="0">
                <a:solidFill>
                  <a:srgbClr val="002060"/>
                </a:solidFill>
              </a:rPr>
              <a:t>verifieerde</a:t>
            </a:r>
            <a:r>
              <a:rPr lang="nl-NL" sz="3000" dirty="0" smtClean="0">
                <a:solidFill>
                  <a:srgbClr val="002060"/>
                </a:solidFill>
              </a:rPr>
              <a:t>, 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omdat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jij weet van wie jij het leerde,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997335" y="3810863"/>
            <a:ext cx="405348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Geleerd en bevestigd</a:t>
            </a:r>
          </a:p>
        </p:txBody>
      </p:sp>
    </p:spTree>
    <p:extLst>
      <p:ext uri="{BB962C8B-B14F-4D97-AF65-F5344CB8AC3E}">
        <p14:creationId xmlns:p14="http://schemas.microsoft.com/office/powerpoint/2010/main" val="24135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15 en </a:t>
            </a:r>
            <a:r>
              <a:rPr lang="nl-NL" sz="3000" dirty="0">
                <a:solidFill>
                  <a:srgbClr val="002060"/>
                </a:solidFill>
              </a:rPr>
              <a:t>dat jij van baby af de gewijde documenten kent, 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jou wijsheid kunnen geven tot redding 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door het geloof, dat in Christus Jezus is.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4133999"/>
            <a:ext cx="6298335" cy="13511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315547"/>
            <a:ext cx="7188985" cy="13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15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dat jij van baby af de gewijde documenten kent,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die </a:t>
            </a:r>
            <a:r>
              <a:rPr lang="nl-NL" sz="3000" dirty="0">
                <a:solidFill>
                  <a:srgbClr val="002060"/>
                </a:solidFill>
              </a:rPr>
              <a:t>jou wijsheid kunnen geven tot redding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door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het geloof, dat in Christus Jezus is.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1" y="5170686"/>
            <a:ext cx="8851954" cy="13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15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dat jij van baby af de gewijde documenten kent,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jou wijsheid kunnen geven tot redding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door </a:t>
            </a:r>
            <a:r>
              <a:rPr lang="nl-NL" sz="3000" dirty="0">
                <a:solidFill>
                  <a:srgbClr val="002060"/>
                </a:solidFill>
              </a:rPr>
              <a:t>het geloof, dat in Christus Jezus is.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494958" y="3561481"/>
            <a:ext cx="737922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Niet: door het geloof in Christus Jezus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Maar: door het geloof dat in Christus Jezus is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317263"/>
            <a:ext cx="6844600" cy="13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16 Elk </a:t>
            </a:r>
            <a:r>
              <a:rPr lang="nl-NL" sz="3000" dirty="0">
                <a:solidFill>
                  <a:srgbClr val="002060"/>
                </a:solidFill>
              </a:rPr>
              <a:t>schriftwoord is door God geïnspireerd,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is heilzaam voor onderwijzing, blootlegging, correctie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gerechtvaardigde discipline,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082365"/>
            <a:ext cx="7177110" cy="14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16 Elk </a:t>
            </a:r>
            <a:r>
              <a:rPr lang="nl-NL" sz="3000" dirty="0">
                <a:solidFill>
                  <a:srgbClr val="002060"/>
                </a:solidFill>
              </a:rPr>
              <a:t>schriftwoord is door God geïnspireerd,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is heilzaam voor onderwijzing, blootlegging, correctie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gerechtvaardigde discipline,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11" y="5034864"/>
            <a:ext cx="7177110" cy="145496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9" y="2740655"/>
            <a:ext cx="2234493" cy="413755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828577" y="3745914"/>
            <a:ext cx="345210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SV: ‘al de Schrift’</a:t>
            </a:r>
          </a:p>
        </p:txBody>
      </p:sp>
    </p:spTree>
    <p:extLst>
      <p:ext uri="{BB962C8B-B14F-4D97-AF65-F5344CB8AC3E}">
        <p14:creationId xmlns:p14="http://schemas.microsoft.com/office/powerpoint/2010/main" val="15842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16 Elk </a:t>
            </a:r>
            <a:r>
              <a:rPr lang="nl-NL" sz="3000" dirty="0">
                <a:solidFill>
                  <a:srgbClr val="002060"/>
                </a:solidFill>
              </a:rPr>
              <a:t>schriftwoord is door God geïnspireerd,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is heilzaam voor onderwijzing, blootlegging, correctie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gerechtvaardigde discipline,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7" y="4988824"/>
            <a:ext cx="7177110" cy="145496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09" y="3119648"/>
            <a:ext cx="5580439" cy="37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16 Elk </a:t>
            </a:r>
            <a:r>
              <a:rPr lang="nl-NL" sz="3000" dirty="0">
                <a:solidFill>
                  <a:srgbClr val="002060"/>
                </a:solidFill>
              </a:rPr>
              <a:t>schriftwoord is door God geïnspireerd,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is heilzaam voor onderwijzing, blootlegging, correctie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gerechtvaardigde discipline,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39970" y="3671277"/>
            <a:ext cx="6096455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ym typeface="Wingdings" panose="05000000000000000000" pitchFamily="2" charset="2"/>
              </a:rPr>
              <a:t>Genesis 2:7</a:t>
            </a:r>
            <a:endParaRPr lang="nl-NL" sz="2800" b="1" dirty="0">
              <a:sym typeface="Wingdings" panose="05000000000000000000" pitchFamily="2" charset="2"/>
            </a:endParaRPr>
          </a:p>
          <a:p>
            <a:r>
              <a:rPr lang="nl-NL" sz="2800" dirty="0" smtClean="0">
                <a:sym typeface="Wingdings" panose="05000000000000000000" pitchFamily="2" charset="2"/>
              </a:rPr>
              <a:t>En de Heere God vormt </a:t>
            </a:r>
            <a:r>
              <a:rPr lang="nl-NL" sz="2800" dirty="0">
                <a:sym typeface="Wingdings" panose="05000000000000000000" pitchFamily="2" charset="2"/>
              </a:rPr>
              <a:t>de mens vanuit losse aarde van de grond, en Hij blaast in zijn neusgaten de adem van het leven; </a:t>
            </a:r>
            <a:r>
              <a:rPr lang="nl-NL" sz="2800" dirty="0" smtClean="0">
                <a:sym typeface="Wingdings" panose="05000000000000000000" pitchFamily="2" charset="2"/>
              </a:rPr>
              <a:t>en </a:t>
            </a:r>
            <a:r>
              <a:rPr lang="nl-NL" sz="2800" dirty="0">
                <a:sym typeface="Wingdings" panose="05000000000000000000" pitchFamily="2" charset="2"/>
              </a:rPr>
              <a:t>de mens wordt tot een levende </a:t>
            </a:r>
            <a:r>
              <a:rPr lang="nl-NL" sz="2800" dirty="0" smtClean="0">
                <a:sym typeface="Wingdings" panose="05000000000000000000" pitchFamily="2" charset="2"/>
              </a:rPr>
              <a:t>ziel.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50" y="3111335"/>
            <a:ext cx="5301793" cy="35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16 Elk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schriftwoord is door God geïnspireerd,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is heilzaam voor onderwijzing,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blootlegging, correctie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gerechtvaardigde discipline,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033836"/>
            <a:ext cx="6785224" cy="139890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035138" y="3686024"/>
            <a:ext cx="64720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‘heilzaam’ = meer dan ‘nuttig’ (NBG/SV)</a:t>
            </a:r>
          </a:p>
        </p:txBody>
      </p:sp>
    </p:spTree>
    <p:extLst>
      <p:ext uri="{BB962C8B-B14F-4D97-AF65-F5344CB8AC3E}">
        <p14:creationId xmlns:p14="http://schemas.microsoft.com/office/powerpoint/2010/main" val="169608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7210" y="457200"/>
            <a:ext cx="11212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Hoofdstuk 3:</a:t>
            </a:r>
            <a:r>
              <a:rPr lang="nl-NL" sz="3000" dirty="0" smtClean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de laatste dagen zullen gevaarlijke tijden zijn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de (godsdienstige) mensen zullen liefhebbers van zichzelf zijn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Máár jij……Timotheüs!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000" dirty="0"/>
          </a:p>
          <a:p>
            <a:r>
              <a:rPr lang="nl-NL" sz="3000" b="1" dirty="0" smtClean="0"/>
              <a:t>Vervolg hoofdstuk 3: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Wat is ons houvast in deze gevaarlijke tijden, wat is onmisbaar om stand te houden?</a:t>
            </a:r>
          </a:p>
        </p:txBody>
      </p:sp>
    </p:spTree>
    <p:extLst>
      <p:ext uri="{BB962C8B-B14F-4D97-AF65-F5344CB8AC3E}">
        <p14:creationId xmlns:p14="http://schemas.microsoft.com/office/powerpoint/2010/main" val="38977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16 Elk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schriftwoord is door God geïnspireerd,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is heilzaam voor onderwijzing,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blootlegging</a:t>
            </a:r>
            <a:r>
              <a:rPr lang="nl-NL" sz="3000" dirty="0">
                <a:solidFill>
                  <a:srgbClr val="002060"/>
                </a:solidFill>
              </a:rPr>
              <a:t>, correctie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gerechtvaardigde discipline,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340" y="2681677"/>
            <a:ext cx="3265493" cy="400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16 Elk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schriftwoord is door God geïnspireerd,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is heilzaam voor onderwijzing, blootlegging,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correctie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gerechtvaardigde discipline,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98" y="2923792"/>
            <a:ext cx="4238607" cy="35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16 Elk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schriftwoord is door God geïnspireerd,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is heilzaam voor onderwijzing, blootlegging, correctie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gerechtvaardigde discipline,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262444"/>
            <a:ext cx="7070232" cy="120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17 opdat </a:t>
            </a:r>
            <a:r>
              <a:rPr lang="nl-NL" sz="3000" dirty="0">
                <a:solidFill>
                  <a:srgbClr val="002060"/>
                </a:solidFill>
              </a:rPr>
              <a:t>de mens van God toegerust zal zijn,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volkomen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toebereid voor elk goed werk.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7" y="5213256"/>
            <a:ext cx="9039546" cy="13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17 opdat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mens van God toegerust zal zijn,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volkomen </a:t>
            </a:r>
            <a:r>
              <a:rPr lang="nl-NL" sz="3000" dirty="0">
                <a:solidFill>
                  <a:srgbClr val="002060"/>
                </a:solidFill>
              </a:rPr>
              <a:t>toebereid voor elk goed werk.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191552"/>
            <a:ext cx="9192649" cy="128124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876302" y="3068508"/>
            <a:ext cx="9357756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In </a:t>
            </a:r>
            <a:r>
              <a:rPr lang="nl-NL" sz="2800" dirty="0" err="1" smtClean="0">
                <a:sym typeface="Wingdings" panose="05000000000000000000" pitchFamily="2" charset="2"/>
              </a:rPr>
              <a:t>Ef</a:t>
            </a:r>
            <a:r>
              <a:rPr lang="nl-NL" sz="2800" dirty="0" smtClean="0">
                <a:sym typeface="Wingdings" panose="05000000000000000000" pitchFamily="2" charset="2"/>
              </a:rPr>
              <a:t>. </a:t>
            </a:r>
            <a:r>
              <a:rPr lang="nl-NL" sz="2800" dirty="0">
                <a:sym typeface="Wingdings" panose="05000000000000000000" pitchFamily="2" charset="2"/>
              </a:rPr>
              <a:t>4:11 </a:t>
            </a:r>
            <a:r>
              <a:rPr lang="nl-NL" sz="2800" dirty="0" smtClean="0">
                <a:sym typeface="Wingdings" panose="05000000000000000000" pitchFamily="2" charset="2"/>
              </a:rPr>
              <a:t> …en </a:t>
            </a:r>
            <a:r>
              <a:rPr lang="nl-NL" sz="2800" dirty="0">
                <a:sym typeface="Wingdings" panose="05000000000000000000" pitchFamily="2" charset="2"/>
              </a:rPr>
              <a:t>Hij heeft zowel apostelen als profeten gegeven, zowel evangelisten als herders en </a:t>
            </a:r>
            <a:r>
              <a:rPr lang="nl-NL" sz="2800" dirty="0" smtClean="0">
                <a:sym typeface="Wingdings" panose="05000000000000000000" pitchFamily="2" charset="2"/>
              </a:rPr>
              <a:t>leraars, </a:t>
            </a:r>
            <a:r>
              <a:rPr lang="nl-NL" sz="2800" i="1" u="sng" dirty="0" smtClean="0">
                <a:sym typeface="Wingdings" panose="05000000000000000000" pitchFamily="2" charset="2"/>
              </a:rPr>
              <a:t>totdat</a:t>
            </a:r>
            <a:r>
              <a:rPr lang="nl-NL" sz="2800" dirty="0" smtClean="0">
                <a:sym typeface="Wingdings" panose="05000000000000000000" pitchFamily="2" charset="2"/>
              </a:rPr>
              <a:t>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In 2 Tim. 4:5  ….doe het werk van een evangelist  </a:t>
            </a:r>
          </a:p>
        </p:txBody>
      </p:sp>
    </p:spTree>
    <p:extLst>
      <p:ext uri="{BB962C8B-B14F-4D97-AF65-F5344CB8AC3E}">
        <p14:creationId xmlns:p14="http://schemas.microsoft.com/office/powerpoint/2010/main" val="187734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 Ik </a:t>
            </a:r>
            <a:r>
              <a:rPr lang="nl-NL" sz="3000" dirty="0">
                <a:solidFill>
                  <a:srgbClr val="002060"/>
                </a:solidFill>
              </a:rPr>
              <a:t>betuig jou voor het oog van God en van Christus Jezus,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die de levenden en de doden zal oordelen, 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bij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verschijning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zijn koninkrijk: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5" y="5204747"/>
            <a:ext cx="11319275" cy="13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1 Ik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betuig jou voor het oog van God en van Christus Jezus,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die de </a:t>
            </a:r>
            <a:r>
              <a:rPr lang="nl-NL" sz="3000" dirty="0">
                <a:solidFill>
                  <a:srgbClr val="002060"/>
                </a:solidFill>
              </a:rPr>
              <a:t>levenden en de doden </a:t>
            </a:r>
            <a:r>
              <a:rPr lang="nl-NL" sz="3000" dirty="0" smtClean="0">
                <a:solidFill>
                  <a:srgbClr val="002060"/>
                </a:solidFill>
              </a:rPr>
              <a:t>zal oordelen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bij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verschijning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zijn koninkrijk: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925830" y="3079938"/>
            <a:ext cx="109728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i="1" dirty="0" smtClean="0">
                <a:sym typeface="Wingdings" panose="05000000000000000000" pitchFamily="2" charset="2"/>
              </a:rPr>
              <a:t>“vanwaar </a:t>
            </a:r>
            <a:r>
              <a:rPr lang="nl-NL" sz="2800" i="1" dirty="0">
                <a:sym typeface="Wingdings" panose="05000000000000000000" pitchFamily="2" charset="2"/>
              </a:rPr>
              <a:t>Hij komen </a:t>
            </a:r>
            <a:r>
              <a:rPr lang="nl-NL" sz="2800" i="1" dirty="0" smtClean="0">
                <a:sym typeface="Wingdings" panose="05000000000000000000" pitchFamily="2" charset="2"/>
              </a:rPr>
              <a:t>zal om </a:t>
            </a:r>
            <a:r>
              <a:rPr lang="nl-NL" sz="2800" i="1" dirty="0">
                <a:sym typeface="Wingdings" panose="05000000000000000000" pitchFamily="2" charset="2"/>
              </a:rPr>
              <a:t>te </a:t>
            </a:r>
            <a:r>
              <a:rPr lang="nl-NL" sz="2800" i="1" dirty="0" smtClean="0">
                <a:sym typeface="Wingdings" panose="05000000000000000000" pitchFamily="2" charset="2"/>
              </a:rPr>
              <a:t>oordelen de </a:t>
            </a:r>
            <a:r>
              <a:rPr lang="nl-NL" sz="2800" i="1" dirty="0">
                <a:sym typeface="Wingdings" panose="05000000000000000000" pitchFamily="2" charset="2"/>
              </a:rPr>
              <a:t>levenden en de </a:t>
            </a:r>
            <a:r>
              <a:rPr lang="nl-NL" sz="2800" i="1" dirty="0" smtClean="0">
                <a:sym typeface="Wingdings" panose="05000000000000000000" pitchFamily="2" charset="2"/>
              </a:rPr>
              <a:t>doden’’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Niet één moment, maar verschillende tijdstippen en groepen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Oordelen = richten = rechtzetten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1" y="5406514"/>
            <a:ext cx="10371509" cy="13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8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1 Ik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betuig jou voor het oog van God en van Christus Jezus,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die de levenden en de doden zal oordelen, 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bij </a:t>
            </a:r>
            <a:r>
              <a:rPr lang="nl-NL" sz="3000" dirty="0">
                <a:solidFill>
                  <a:srgbClr val="002060"/>
                </a:solidFill>
              </a:rPr>
              <a:t>zijn </a:t>
            </a:r>
            <a:r>
              <a:rPr lang="nl-NL" sz="3000" dirty="0" smtClean="0">
                <a:solidFill>
                  <a:srgbClr val="002060"/>
                </a:solidFill>
              </a:rPr>
              <a:t>verschijning en </a:t>
            </a:r>
            <a:r>
              <a:rPr lang="nl-NL" sz="3000" dirty="0">
                <a:solidFill>
                  <a:srgbClr val="002060"/>
                </a:solidFill>
              </a:rPr>
              <a:t>zijn koninkrijk: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784862" y="3274248"/>
            <a:ext cx="935775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de levenden in Zijn </a:t>
            </a:r>
            <a:r>
              <a:rPr lang="nl-NL" sz="2800" dirty="0" err="1" smtClean="0">
                <a:sym typeface="Wingdings" panose="05000000000000000000" pitchFamily="2" charset="2"/>
              </a:rPr>
              <a:t>parousia</a:t>
            </a:r>
            <a:r>
              <a:rPr lang="nl-NL" sz="2800" dirty="0" smtClean="0">
                <a:sym typeface="Wingdings" panose="05000000000000000000" pitchFamily="2" charset="2"/>
              </a:rPr>
              <a:t>: Israël en de volkeren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de doden: bij de grote witte troon (</a:t>
            </a:r>
            <a:r>
              <a:rPr lang="nl-NL" sz="2800" dirty="0" err="1" smtClean="0">
                <a:sym typeface="Wingdings" panose="05000000000000000000" pitchFamily="2" charset="2"/>
              </a:rPr>
              <a:t>Opb</a:t>
            </a:r>
            <a:r>
              <a:rPr lang="nl-NL" sz="2800" dirty="0" smtClean="0">
                <a:sym typeface="Wingdings" panose="05000000000000000000" pitchFamily="2" charset="2"/>
              </a:rPr>
              <a:t>. 20:11-15)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2" y="5310869"/>
            <a:ext cx="10691477" cy="137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3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2 proclameer </a:t>
            </a:r>
            <a:r>
              <a:rPr lang="nl-NL" sz="3000" dirty="0">
                <a:solidFill>
                  <a:srgbClr val="002060"/>
                </a:solidFill>
              </a:rPr>
              <a:t>het woord,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sta erop,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gelegen of ongelegen,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ontmasker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vermaan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roep op met alle geduld en onderwijs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0" y="5189078"/>
            <a:ext cx="4254889" cy="144135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276602" y="3453595"/>
            <a:ext cx="6033258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ym typeface="Wingdings" panose="05000000000000000000" pitchFamily="2" charset="2"/>
              </a:rPr>
              <a:t>1:11</a:t>
            </a:r>
          </a:p>
          <a:p>
            <a:r>
              <a:rPr lang="nl-NL" sz="2800" dirty="0" smtClean="0">
                <a:sym typeface="Wingdings" panose="05000000000000000000" pitchFamily="2" charset="2"/>
              </a:rPr>
              <a:t>En </a:t>
            </a:r>
            <a:r>
              <a:rPr lang="nl-NL" sz="2800" dirty="0">
                <a:sym typeface="Wingdings" panose="05000000000000000000" pitchFamily="2" charset="2"/>
              </a:rPr>
              <a:t>ik werd daartoe geplaatst als 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heraut</a:t>
            </a:r>
            <a:r>
              <a:rPr lang="nl-NL" sz="2800" dirty="0">
                <a:sym typeface="Wingdings" panose="05000000000000000000" pitchFamily="2" charset="2"/>
              </a:rPr>
              <a:t>, afgevaardigde en leraar van de </a:t>
            </a:r>
            <a:r>
              <a:rPr lang="nl-NL" sz="2800" dirty="0" smtClean="0">
                <a:sym typeface="Wingdings" panose="05000000000000000000" pitchFamily="2" charset="2"/>
              </a:rPr>
              <a:t>natiën.</a:t>
            </a:r>
            <a:endParaRPr lang="nl-NL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55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 proclameer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het woord,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sta erop, </a:t>
            </a:r>
            <a:r>
              <a:rPr lang="nl-NL" sz="3000" dirty="0">
                <a:solidFill>
                  <a:srgbClr val="002060"/>
                </a:solidFill>
              </a:rPr>
              <a:t>gelegen of ongelegen,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ontmasker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vermaan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roep op met alle geduld en onderwijs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04" y="542431"/>
            <a:ext cx="4390132" cy="40524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326043"/>
            <a:ext cx="8678299" cy="123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10 Maar jij, jij </a:t>
            </a:r>
            <a:r>
              <a:rPr lang="nl-NL" sz="3000" dirty="0">
                <a:solidFill>
                  <a:srgbClr val="002060"/>
                </a:solidFill>
              </a:rPr>
              <a:t>volgt mij terzijde in de </a:t>
            </a:r>
            <a:r>
              <a:rPr lang="nl-NL" sz="3000" dirty="0" smtClean="0">
                <a:solidFill>
                  <a:srgbClr val="002060"/>
                </a:solidFill>
              </a:rPr>
              <a:t>onderwijzing</a:t>
            </a:r>
            <a:r>
              <a:rPr lang="nl-NL" sz="3000" dirty="0">
                <a:solidFill>
                  <a:srgbClr val="002060"/>
                </a:solidFill>
              </a:rPr>
              <a:t>:</a:t>
            </a:r>
            <a:endParaRPr lang="nl-NL" sz="4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wijze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van doen, voornemen, geloof, geduld, liefde, verduren,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8" y="5152838"/>
            <a:ext cx="8930253" cy="130123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30781" y="2893801"/>
            <a:ext cx="921139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Máár jij! </a:t>
            </a:r>
            <a:r>
              <a:rPr lang="nl-NL" sz="2800" dirty="0" smtClean="0">
                <a:sym typeface="Wingdings" panose="05000000000000000000" pitchFamily="2" charset="2"/>
              </a:rPr>
              <a:t> 1 Tim. 6:11; 2 Tim. 3:14, 4:5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In tegenstelling tot: ‘de mensen zullen zijn liefhebbers van zichzelf (:2) en ‘zij die de waarheid weerstaan’ (:8)</a:t>
            </a:r>
          </a:p>
        </p:txBody>
      </p:sp>
    </p:spTree>
    <p:extLst>
      <p:ext uri="{BB962C8B-B14F-4D97-AF65-F5344CB8AC3E}">
        <p14:creationId xmlns:p14="http://schemas.microsoft.com/office/powerpoint/2010/main" val="36872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 proclameer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het woord,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sta erop,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gelegen of ongelegen,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ontmasker</a:t>
            </a:r>
            <a:r>
              <a:rPr lang="nl-NL" sz="3000" dirty="0">
                <a:solidFill>
                  <a:srgbClr val="002060"/>
                </a:solidFill>
              </a:rPr>
              <a:t>, vermaan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roep op met alle geduld en onderwijs</a:t>
            </a:r>
            <a:r>
              <a:rPr lang="nl-NL" sz="3000" dirty="0" smtClean="0">
                <a:solidFill>
                  <a:srgbClr val="002060"/>
                </a:solidFill>
              </a:rPr>
              <a:t>.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1" y="5229025"/>
            <a:ext cx="4734949" cy="149856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408172" y="3739345"/>
            <a:ext cx="255853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ym typeface="Wingdings" panose="05000000000000000000" pitchFamily="2" charset="2"/>
              </a:rPr>
              <a:t>= blootleggen</a:t>
            </a:r>
            <a:endParaRPr lang="nl-NL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8864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 proclameer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het woord,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sta erop,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gelegen of ongelegen,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ontmasker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vermaan </a:t>
            </a:r>
            <a:endParaRPr lang="nl-NL" sz="3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roep op met alle geduld en onderwijs</a:t>
            </a:r>
            <a:r>
              <a:rPr lang="nl-NL" sz="3000" dirty="0" smtClean="0">
                <a:solidFill>
                  <a:srgbClr val="002060"/>
                </a:solidFill>
              </a:rPr>
              <a:t>.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1" y="5229025"/>
            <a:ext cx="4734949" cy="149856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408172" y="3750775"/>
            <a:ext cx="232993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ym typeface="Wingdings" panose="05000000000000000000" pitchFamily="2" charset="2"/>
              </a:rPr>
              <a:t>= aansporen</a:t>
            </a:r>
            <a:endParaRPr lang="nl-NL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 proclameer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het woord,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sta erop,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gelegen of ongelegen,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ontmasker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vermaan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roep op met alle geduld en onderwijs</a:t>
            </a:r>
            <a:r>
              <a:rPr lang="nl-NL" sz="3000" dirty="0" smtClean="0">
                <a:solidFill>
                  <a:srgbClr val="002060"/>
                </a:solidFill>
              </a:rPr>
              <a:t>.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82" y="5223869"/>
            <a:ext cx="7981069" cy="12493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5" y="3268717"/>
            <a:ext cx="4185075" cy="35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3 Want </a:t>
            </a:r>
            <a:r>
              <a:rPr lang="nl-NL" sz="3000" dirty="0">
                <a:solidFill>
                  <a:srgbClr val="002060"/>
                </a:solidFill>
              </a:rPr>
              <a:t>er zal een periode zijn,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wanneer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 de gezonde onderwijzing niet zullen verdragen,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 zullen naar hun eigen begeerten voor zichzelf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leraren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ophopen, die het gehoor kietelen,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2" y="5263888"/>
            <a:ext cx="4118868" cy="129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3 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er zal een periode zijn,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wanneer </a:t>
            </a:r>
            <a:r>
              <a:rPr lang="nl-NL" sz="3000" dirty="0">
                <a:solidFill>
                  <a:srgbClr val="002060"/>
                </a:solidFill>
              </a:rPr>
              <a:t>zij de gezonde onderwijzing niet zullen verdragen,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 zullen naar hun eigen begeerten voor zichzelf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leraren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ophopen, die het gehoor kietelen,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212081"/>
            <a:ext cx="11465381" cy="137929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722122" y="3953134"/>
            <a:ext cx="787348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Gezond(e)  9x in NT (1 en 2 Timotheüs en Titus) </a:t>
            </a:r>
            <a:endParaRPr lang="nl-NL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270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13459" y="302821"/>
            <a:ext cx="11212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1 Timotheüs 1</a:t>
            </a:r>
          </a:p>
          <a:p>
            <a:pPr algn="ctr"/>
            <a:r>
              <a:rPr lang="nl-NL" sz="3000" dirty="0" smtClean="0"/>
              <a:t>10 (…) en </a:t>
            </a:r>
            <a:r>
              <a:rPr lang="nl-NL" sz="3000" dirty="0"/>
              <a:t>al wat de gezonde onderwijzing tegenstreeft,</a:t>
            </a:r>
          </a:p>
          <a:p>
            <a:pPr algn="ctr"/>
            <a:r>
              <a:rPr lang="nl-NL" sz="3000" dirty="0" smtClean="0"/>
              <a:t>11 naar het goede bericht van de heerlijkheid van de gelukkige God, dat aan mij werd toevertrouwd.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34389" y="3026971"/>
            <a:ext cx="112128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Titus 2</a:t>
            </a:r>
          </a:p>
          <a:p>
            <a:pPr algn="ctr"/>
            <a:r>
              <a:rPr lang="nl-NL" sz="3000" dirty="0" smtClean="0"/>
              <a:t>1 Maar </a:t>
            </a:r>
            <a:r>
              <a:rPr lang="nl-NL" sz="3000" dirty="0"/>
              <a:t>jij, spreek wat betaamt aan de gezonde onderwijzing.</a:t>
            </a:r>
          </a:p>
          <a:p>
            <a:pPr algn="ctr"/>
            <a:r>
              <a:rPr lang="nl-NL" sz="3000" dirty="0" smtClean="0"/>
              <a:t>(…)</a:t>
            </a:r>
            <a:endParaRPr lang="nl-NL" sz="3000" dirty="0"/>
          </a:p>
          <a:p>
            <a:pPr algn="ctr"/>
            <a:r>
              <a:rPr lang="nl-NL" sz="3000" dirty="0" smtClean="0"/>
              <a:t>10 ….maar </a:t>
            </a:r>
            <a:r>
              <a:rPr lang="nl-NL" sz="3000" dirty="0"/>
              <a:t>alle goede trouw betonen, </a:t>
            </a:r>
            <a:endParaRPr lang="nl-NL" sz="3000" dirty="0" smtClean="0"/>
          </a:p>
          <a:p>
            <a:pPr algn="ctr"/>
            <a:r>
              <a:rPr lang="nl-NL" sz="3000" dirty="0" smtClean="0"/>
              <a:t>om </a:t>
            </a:r>
            <a:r>
              <a:rPr lang="nl-NL" sz="3000" dirty="0"/>
              <a:t>de onderwijzing van God, onze Redder, </a:t>
            </a:r>
            <a:endParaRPr lang="nl-NL" sz="3000" dirty="0" smtClean="0"/>
          </a:p>
          <a:p>
            <a:pPr algn="ctr"/>
            <a:r>
              <a:rPr lang="nl-NL" sz="3000" dirty="0" smtClean="0"/>
              <a:t>in </a:t>
            </a:r>
            <a:r>
              <a:rPr lang="nl-NL" sz="3000" dirty="0"/>
              <a:t>alles te sieren.</a:t>
            </a:r>
            <a:endParaRPr lang="nl-NL" sz="3000" dirty="0" smtClean="0"/>
          </a:p>
        </p:txBody>
      </p:sp>
    </p:spTree>
    <p:extLst>
      <p:ext uri="{BB962C8B-B14F-4D97-AF65-F5344CB8AC3E}">
        <p14:creationId xmlns:p14="http://schemas.microsoft.com/office/powerpoint/2010/main" val="165771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3 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er zal een periode zijn,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wanneer </a:t>
            </a:r>
            <a:r>
              <a:rPr lang="nl-NL" sz="3000" dirty="0">
                <a:solidFill>
                  <a:srgbClr val="002060"/>
                </a:solidFill>
              </a:rPr>
              <a:t>zij de gezonde onderwijzing niet zullen verdragen,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 zullen naar hun eigen begeerten voor zichzelf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leraren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ophopen, die het gehoor kietelen,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212081"/>
            <a:ext cx="11465381" cy="137929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638474" y="3953135"/>
            <a:ext cx="477120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Wat is gezond onderwijs?</a:t>
            </a:r>
            <a:endParaRPr lang="nl-NL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1024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89708" y="504701"/>
            <a:ext cx="112128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Er is één God, die wil dat alle mensen gered worden (1 Tim. 1:3-5)</a:t>
            </a:r>
            <a:endParaRPr lang="nl-N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Hij ís dan ook de Redder van alle mensen (1 Tim. 4:10)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Christus Jezus gaf zichzelf tot een losprijs voor allen (1 Tim. 1:6)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Christus Jezus doet de dood teniet en brengt onvergankelijk leven aan het licht door het evangelie (2 Tim. 1:10)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enz.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000" dirty="0"/>
          </a:p>
          <a:p>
            <a:r>
              <a:rPr lang="nl-NL" sz="3000" dirty="0" smtClean="0"/>
              <a:t>Maar ook: </a:t>
            </a:r>
          </a:p>
          <a:p>
            <a:endParaRPr lang="nl-N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Onderschikking aan de overheden (Rom. 13:1; Tit. 3:1)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Man en vrouw in het huwelijk (</a:t>
            </a:r>
            <a:r>
              <a:rPr lang="nl-NL" sz="3000" dirty="0" err="1" smtClean="0"/>
              <a:t>Ef</a:t>
            </a:r>
            <a:r>
              <a:rPr lang="nl-NL" sz="3000" dirty="0" smtClean="0"/>
              <a:t>. 5:22 vv)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…en andere maatschappelijke verhoudingen (</a:t>
            </a:r>
            <a:r>
              <a:rPr lang="nl-NL" sz="3000" dirty="0" err="1" smtClean="0"/>
              <a:t>Ef</a:t>
            </a:r>
            <a:r>
              <a:rPr lang="nl-NL" sz="3000" dirty="0" smtClean="0"/>
              <a:t>. 6:1 vv, Tit. 2:1 vv)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smtClean="0"/>
              <a:t>enz. enz.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000" dirty="0" smtClean="0"/>
          </a:p>
        </p:txBody>
      </p:sp>
    </p:spTree>
    <p:extLst>
      <p:ext uri="{BB962C8B-B14F-4D97-AF65-F5344CB8AC3E}">
        <p14:creationId xmlns:p14="http://schemas.microsoft.com/office/powerpoint/2010/main" val="10405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3 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er zal een periode zijn,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wanneer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 de gezonde onderwijzing niet zullen verdragen,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zij zullen naar hun eigen begeerten voor zichzelf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leraren </a:t>
            </a:r>
            <a:r>
              <a:rPr lang="nl-NL" sz="3000" dirty="0">
                <a:solidFill>
                  <a:srgbClr val="002060"/>
                </a:solidFill>
              </a:rPr>
              <a:t>ophopen, die het gehoor kietelen,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0" y="4386273"/>
            <a:ext cx="9661279" cy="116101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0" y="5410125"/>
            <a:ext cx="8878539" cy="121267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417788" y="3443720"/>
            <a:ext cx="103981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Als je ze salaris geeft, blijven ze zeggen wat je wilt dat ze zeggen….</a:t>
            </a:r>
            <a:endParaRPr lang="nl-NL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21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4 en </a:t>
            </a:r>
            <a:r>
              <a:rPr lang="nl-NL" sz="3000" dirty="0">
                <a:solidFill>
                  <a:srgbClr val="002060"/>
                </a:solidFill>
              </a:rPr>
              <a:t>zij zullen zich afkeren van het horen van de waarheid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zich terzijde keren naar de mythen.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046359"/>
            <a:ext cx="11535799" cy="134880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013712" y="3053545"/>
            <a:ext cx="5804658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ym typeface="Wingdings" panose="05000000000000000000" pitchFamily="2" charset="2"/>
              </a:rPr>
              <a:t>2 Tim </a:t>
            </a:r>
            <a:r>
              <a:rPr lang="nl-NL" sz="2800" b="1" dirty="0">
                <a:sym typeface="Wingdings" panose="05000000000000000000" pitchFamily="2" charset="2"/>
              </a:rPr>
              <a:t>1:15</a:t>
            </a:r>
          </a:p>
          <a:p>
            <a:r>
              <a:rPr lang="nl-NL" sz="2800" dirty="0">
                <a:sym typeface="Wingdings" panose="05000000000000000000" pitchFamily="2" charset="2"/>
              </a:rPr>
              <a:t>Dit weet jij, dat allen in de provincie </a:t>
            </a:r>
            <a:r>
              <a:rPr lang="nl-NL" sz="2800" dirty="0" err="1">
                <a:sym typeface="Wingdings" panose="05000000000000000000" pitchFamily="2" charset="2"/>
              </a:rPr>
              <a:t>Asia</a:t>
            </a:r>
            <a:r>
              <a:rPr lang="nl-NL" sz="2800" dirty="0">
                <a:sym typeface="Wingdings" panose="05000000000000000000" pitchFamily="2" charset="2"/>
              </a:rPr>
              <a:t> zich van mij hebben </a:t>
            </a:r>
            <a:r>
              <a:rPr lang="nl-NL" sz="2800" dirty="0" smtClean="0">
                <a:sym typeface="Wingdings" panose="05000000000000000000" pitchFamily="2" charset="2"/>
              </a:rPr>
              <a:t>afgekeerd (…)</a:t>
            </a:r>
            <a:endParaRPr lang="nl-NL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5648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10 Maar jij, jij </a:t>
            </a:r>
            <a:r>
              <a:rPr lang="nl-NL" sz="3000" dirty="0">
                <a:solidFill>
                  <a:srgbClr val="002060"/>
                </a:solidFill>
              </a:rPr>
              <a:t>volgt mij terzijde in de </a:t>
            </a:r>
            <a:r>
              <a:rPr lang="nl-NL" sz="3000" dirty="0" smtClean="0">
                <a:solidFill>
                  <a:srgbClr val="002060"/>
                </a:solidFill>
              </a:rPr>
              <a:t>onderwijzing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r>
              <a:rPr lang="nl-NL" sz="4000" dirty="0" smtClean="0">
                <a:solidFill>
                  <a:srgbClr val="002060"/>
                </a:solidFill>
              </a:rPr>
              <a:t> :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wijze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van doen, voornemen, geloof, geduld, liefde, verduren,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8" y="5152838"/>
            <a:ext cx="8930253" cy="1301236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8124208" y="1049280"/>
            <a:ext cx="558139" cy="6175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319550" y="3401632"/>
            <a:ext cx="847512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‘de praktijk’ begint bij een verandering van denken </a:t>
            </a:r>
            <a:r>
              <a:rPr lang="nl-NL" sz="2800" dirty="0" smtClean="0">
                <a:sym typeface="Wingdings" panose="05000000000000000000" pitchFamily="2" charset="2"/>
              </a:rPr>
              <a:t></a:t>
            </a:r>
          </a:p>
        </p:txBody>
      </p:sp>
    </p:spTree>
    <p:extLst>
      <p:ext uri="{BB962C8B-B14F-4D97-AF65-F5344CB8AC3E}">
        <p14:creationId xmlns:p14="http://schemas.microsoft.com/office/powerpoint/2010/main" val="59848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4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 zullen zich afkeren van het horen van de waarheid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zich terzijde keren naar de mythen.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315749"/>
            <a:ext cx="8483989" cy="128610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41029" y="2544369"/>
            <a:ext cx="10367157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ym typeface="Wingdings" panose="05000000000000000000" pitchFamily="2" charset="2"/>
              </a:rPr>
              <a:t>1 Timotheüs 4</a:t>
            </a:r>
            <a:endParaRPr lang="nl-NL" sz="2800" b="1" dirty="0">
              <a:sym typeface="Wingdings" panose="05000000000000000000" pitchFamily="2" charset="2"/>
            </a:endParaRPr>
          </a:p>
          <a:p>
            <a:r>
              <a:rPr lang="nl-NL" sz="2800" dirty="0" smtClean="0">
                <a:sym typeface="Wingdings" panose="05000000000000000000" pitchFamily="2" charset="2"/>
              </a:rPr>
              <a:t>1 Maar </a:t>
            </a:r>
            <a:r>
              <a:rPr lang="nl-NL" sz="2800" dirty="0">
                <a:sym typeface="Wingdings" panose="05000000000000000000" pitchFamily="2" charset="2"/>
              </a:rPr>
              <a:t>de geest zegt uitdrukkelijk, dat in navolgende perioden sommigen afstand zullen nemen van het geloof, omdat zij acht geven op geesten die doen dwalen en op onderwijzingen van demonen,</a:t>
            </a:r>
          </a:p>
          <a:p>
            <a:r>
              <a:rPr lang="nl-NL" sz="2800" dirty="0" smtClean="0">
                <a:sym typeface="Wingdings" panose="05000000000000000000" pitchFamily="2" charset="2"/>
              </a:rPr>
              <a:t>2 in </a:t>
            </a:r>
            <a:r>
              <a:rPr lang="nl-NL" sz="2800" dirty="0">
                <a:sym typeface="Wingdings" panose="05000000000000000000" pitchFamily="2" charset="2"/>
              </a:rPr>
              <a:t>de huichelarij van </a:t>
            </a:r>
            <a:r>
              <a:rPr lang="nl-NL" sz="2800" dirty="0" smtClean="0">
                <a:sym typeface="Wingdings" panose="05000000000000000000" pitchFamily="2" charset="2"/>
              </a:rPr>
              <a:t>leugen-woorden (…)</a:t>
            </a:r>
            <a:endParaRPr lang="nl-NL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67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5 Maar </a:t>
            </a:r>
            <a:r>
              <a:rPr lang="nl-NL" sz="3000" dirty="0">
                <a:solidFill>
                  <a:srgbClr val="002060"/>
                </a:solidFill>
              </a:rPr>
              <a:t>wees jij nuchter in alles,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lijd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kwaad als een ideale soldaat van Christus Jezus,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doe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het werk van een brenger van het goede bericht,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verricht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jouw bediening volledig.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279180" y="3824871"/>
            <a:ext cx="350410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Máár jij/jij echter!</a:t>
            </a:r>
            <a:endParaRPr lang="nl-NL" sz="2800" dirty="0">
              <a:sym typeface="Wingdings" panose="05000000000000000000" pitchFamily="2" charset="2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9" y="5229875"/>
            <a:ext cx="4582164" cy="131463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61" y="2785165"/>
            <a:ext cx="4357360" cy="383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5 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wees jij nuchter in alles,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lijd </a:t>
            </a:r>
            <a:r>
              <a:rPr lang="nl-NL" sz="3000" dirty="0">
                <a:solidFill>
                  <a:srgbClr val="002060"/>
                </a:solidFill>
              </a:rPr>
              <a:t>kwaad als een ideale soldaat van Christus Jezus,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doe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het werk van een brenger van het goede bericht,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verricht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jouw bediening volledig.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6" y="4880103"/>
            <a:ext cx="7453409" cy="15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5 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wees jij nuchter in alles,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lijd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kwaad als een ideale soldaat van Christus Jezus,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doe </a:t>
            </a:r>
            <a:r>
              <a:rPr lang="nl-NL" sz="3000" dirty="0">
                <a:solidFill>
                  <a:srgbClr val="002060"/>
                </a:solidFill>
              </a:rPr>
              <a:t>het werk van een brenger van het goede bericht,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verricht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jouw bediening volledig.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40437" y="3879683"/>
            <a:ext cx="815527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….opdat </a:t>
            </a:r>
            <a:r>
              <a:rPr lang="nl-NL" sz="2800" dirty="0">
                <a:sym typeface="Wingdings" panose="05000000000000000000" pitchFamily="2" charset="2"/>
              </a:rPr>
              <a:t>de mens van God toegerust zal zijn, volkomen toebereid voor elk goed </a:t>
            </a:r>
            <a:r>
              <a:rPr lang="nl-NL" sz="2800" dirty="0" smtClean="0">
                <a:sym typeface="Wingdings" panose="05000000000000000000" pitchFamily="2" charset="2"/>
              </a:rPr>
              <a:t>werk (3:17).</a:t>
            </a:r>
            <a:endParaRPr lang="nl-NL" sz="2800" dirty="0">
              <a:sym typeface="Wingdings" panose="05000000000000000000" pitchFamily="2" charset="2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" y="5315748"/>
            <a:ext cx="7752445" cy="13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6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4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5 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wees jij nuchter in alles,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lijd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kwaad als een ideale soldaat van Christus Jezus,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doe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het werk van een brenger van het goede bericht,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verricht </a:t>
            </a:r>
            <a:r>
              <a:rPr lang="nl-NL" sz="3000" dirty="0">
                <a:solidFill>
                  <a:srgbClr val="002060"/>
                </a:solidFill>
              </a:rPr>
              <a:t>jouw bediening volledig.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9" y="5026670"/>
            <a:ext cx="7295862" cy="150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7210" y="457200"/>
            <a:ext cx="112128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12</a:t>
            </a:r>
          </a:p>
          <a:p>
            <a:pPr algn="ctr"/>
            <a:r>
              <a:rPr lang="nl-NL" sz="3000" dirty="0" smtClean="0"/>
              <a:t>2 En </a:t>
            </a:r>
            <a:r>
              <a:rPr lang="nl-NL" sz="3000" dirty="0"/>
              <a:t>word niet gevormd naar deze </a:t>
            </a:r>
            <a:r>
              <a:rPr lang="nl-NL" sz="3000" dirty="0" err="1"/>
              <a:t>aeon</a:t>
            </a:r>
            <a:r>
              <a:rPr lang="nl-NL" sz="3000" dirty="0"/>
              <a:t>, </a:t>
            </a:r>
            <a:endParaRPr lang="nl-NL" sz="3000" dirty="0" smtClean="0"/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word omgevormd in de vernieuwing van jullie denken,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om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te toetsen wat de wil van God is,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goede, welgevallige en volmaakte.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87" y="5068960"/>
            <a:ext cx="9082675" cy="150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4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7210" y="457200"/>
            <a:ext cx="112128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12</a:t>
            </a: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word niet gevormd naar deze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aeon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/>
              <a:t>maar </a:t>
            </a:r>
            <a:r>
              <a:rPr lang="nl-NL" sz="3000" dirty="0"/>
              <a:t>word omgevormd in de vernieuwing van jullie denken, </a:t>
            </a:r>
            <a:endParaRPr lang="nl-NL" sz="3000" dirty="0" smtClean="0"/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om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te toetsen wat de wil van God is, het goede, welgevallige en volmaakte.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7" y="5106390"/>
            <a:ext cx="10901855" cy="14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7210" y="457200"/>
            <a:ext cx="112128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12</a:t>
            </a: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word niet gevormd naar deze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aeon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word omgevormd in de vernieuwing van jullie denken,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l-NL" sz="3000" dirty="0" smtClean="0"/>
              <a:t>om </a:t>
            </a:r>
            <a:r>
              <a:rPr lang="nl-NL" sz="3000" dirty="0"/>
              <a:t>te toetsen wat de wil van God is, het goede, welgevallige en volmaakte.</a:t>
            </a:r>
            <a:endParaRPr lang="nl-NL" sz="3000" dirty="0" smtClean="0"/>
          </a:p>
        </p:txBody>
      </p:sp>
    </p:spTree>
    <p:extLst>
      <p:ext uri="{BB962C8B-B14F-4D97-AF65-F5344CB8AC3E}">
        <p14:creationId xmlns:p14="http://schemas.microsoft.com/office/powerpoint/2010/main" val="106890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10 Maar jij, jij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volgt mij terzijde in de onderwijzing,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wijze </a:t>
            </a:r>
            <a:r>
              <a:rPr lang="nl-NL" sz="3000" dirty="0">
                <a:solidFill>
                  <a:srgbClr val="002060"/>
                </a:solidFill>
              </a:rPr>
              <a:t>van doen, voornemen, geloof, geduld, liefde, verduren,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8" y="4182968"/>
            <a:ext cx="8887778" cy="14040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8" y="5412262"/>
            <a:ext cx="8531519" cy="130789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187532" y="2893801"/>
            <a:ext cx="993964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“Word </a:t>
            </a:r>
            <a:r>
              <a:rPr lang="nl-NL" sz="2800" dirty="0"/>
              <a:t>nabootsers van mij, zoals ook ik van </a:t>
            </a:r>
            <a:r>
              <a:rPr lang="nl-NL" sz="2800" dirty="0" smtClean="0"/>
              <a:t>Christus” (1 Kor. 11:1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9275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41080</TotalTime>
  <Words>2100</Words>
  <Application>Microsoft Office PowerPoint</Application>
  <PresentationFormat>Breedbeeld</PresentationFormat>
  <Paragraphs>327</Paragraphs>
  <Slides>54</Slides>
  <Notes>48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Verdana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1465</cp:revision>
  <dcterms:created xsi:type="dcterms:W3CDTF">2017-10-24T20:34:00Z</dcterms:created>
  <dcterms:modified xsi:type="dcterms:W3CDTF">2020-07-05T12:47:24Z</dcterms:modified>
</cp:coreProperties>
</file>