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582" r:id="rId3"/>
    <p:sldId id="1147" r:id="rId4"/>
    <p:sldId id="1146" r:id="rId5"/>
    <p:sldId id="1145" r:id="rId6"/>
    <p:sldId id="1112" r:id="rId7"/>
    <p:sldId id="1129" r:id="rId8"/>
    <p:sldId id="1126" r:id="rId9"/>
    <p:sldId id="1127" r:id="rId10"/>
    <p:sldId id="1125" r:id="rId11"/>
    <p:sldId id="1130" r:id="rId12"/>
    <p:sldId id="1128" r:id="rId13"/>
    <p:sldId id="1131" r:id="rId14"/>
    <p:sldId id="1132" r:id="rId15"/>
    <p:sldId id="1134" r:id="rId16"/>
    <p:sldId id="1124" r:id="rId17"/>
    <p:sldId id="1133" r:id="rId18"/>
    <p:sldId id="1136" r:id="rId19"/>
    <p:sldId id="1137" r:id="rId20"/>
    <p:sldId id="1135" r:id="rId21"/>
    <p:sldId id="1139" r:id="rId22"/>
    <p:sldId id="1140" r:id="rId23"/>
    <p:sldId id="1138" r:id="rId24"/>
    <p:sldId id="1141" r:id="rId25"/>
    <p:sldId id="1142" r:id="rId26"/>
    <p:sldId id="1143" r:id="rId27"/>
    <p:sldId id="1144" r:id="rId28"/>
    <p:sldId id="1148" r:id="rId29"/>
    <p:sldId id="1149" r:id="rId30"/>
    <p:sldId id="1151" r:id="rId31"/>
    <p:sldId id="1150" r:id="rId3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9BD"/>
    <a:srgbClr val="817FB1"/>
    <a:srgbClr val="799FB7"/>
    <a:srgbClr val="CCECFF"/>
    <a:srgbClr val="003300"/>
    <a:srgbClr val="CCFFCC"/>
    <a:srgbClr val="66FFFF"/>
    <a:srgbClr val="FF99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079" autoAdjust="0"/>
    <p:restoredTop sz="86401" autoAdjust="0"/>
  </p:normalViewPr>
  <p:slideViewPr>
    <p:cSldViewPr snapToGrid="0">
      <p:cViewPr varScale="1">
        <p:scale>
          <a:sx n="52" d="100"/>
          <a:sy n="52" d="100"/>
        </p:scale>
        <p:origin x="81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A6EF-CB02-48DE-9D12-0F764397CD53}" type="datetimeFigureOut">
              <a:rPr lang="nl-NL" smtClean="0"/>
              <a:t>23-8-2020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C728-698F-42B6-9C18-F019068154F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312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03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313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2485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3331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0618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7548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6835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0469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70469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48183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4705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93445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74562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0147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715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8555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5590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1620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605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1239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40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23-8-2020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707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23-8-2020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873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23-8-2020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960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23-8-2020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71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23-8-2020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68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23-8-2020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11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23-8-2020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24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23-8-2020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0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23-8-2020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27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23-8-2020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8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23-8-2020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3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23-8-2020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0917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23-8-2020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91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23-8-2020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6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23-8-2020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5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23-8-2020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059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23-8-2020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566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23-8-2020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191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23-8-2020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910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23-8-2020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231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23-8-2020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13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23-8-2020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581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/>
              <a:t>23-8-2020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423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23-8-2020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47804" y="6104609"/>
            <a:ext cx="1823896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 augustus 2020</a:t>
            </a:r>
          </a:p>
          <a:p>
            <a:pPr algn="ctr"/>
            <a:r>
              <a:rPr lang="nl-NL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Rotterdam</a:t>
            </a:r>
            <a:endParaRPr lang="nl-NL" sz="1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666180" y="245819"/>
            <a:ext cx="10671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Eutychus</a:t>
            </a:r>
            <a:endParaRPr lang="nl-NL" sz="5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0430" y="1680210"/>
            <a:ext cx="5273040" cy="395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7 En </a:t>
            </a:r>
            <a:r>
              <a:rPr lang="nl-NL" sz="3000" dirty="0">
                <a:solidFill>
                  <a:srgbClr val="002060"/>
                </a:solidFill>
              </a:rPr>
              <a:t>op </a:t>
            </a:r>
            <a:r>
              <a:rPr lang="nl-NL" sz="3000" dirty="0" smtClean="0">
                <a:solidFill>
                  <a:srgbClr val="002060"/>
                </a:solidFill>
              </a:rPr>
              <a:t>de één </a:t>
            </a:r>
            <a:r>
              <a:rPr lang="nl-NL" sz="3000" dirty="0">
                <a:solidFill>
                  <a:srgbClr val="002060"/>
                </a:solidFill>
              </a:rPr>
              <a:t>van de sabbatten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zijn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verzameld om brood te breken,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Paulus argumenteerde met hen.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omdat hij op het punt staat de volgende morgen weg te gaan, verlengde hij het woord tot aan middernacht.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937261" y="4151101"/>
            <a:ext cx="10687050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/>
              <a:t>= dag 1 van de ‘sabbattentelling’ (</a:t>
            </a:r>
            <a:r>
              <a:rPr lang="nl-NL" sz="2800" dirty="0" err="1" smtClean="0"/>
              <a:t>omer</a:t>
            </a:r>
            <a:r>
              <a:rPr lang="nl-NL" sz="2800" dirty="0" smtClean="0"/>
              <a:t> telling)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>
                <a:sym typeface="Wingdings" panose="05000000000000000000" pitchFamily="2" charset="2"/>
              </a:rPr>
              <a:t>v</a:t>
            </a:r>
            <a:r>
              <a:rPr lang="nl-NL" sz="2800" dirty="0" smtClean="0">
                <a:sym typeface="Wingdings" panose="05000000000000000000" pitchFamily="2" charset="2"/>
              </a:rPr>
              <a:t>anaf de dag van de eerstelingsschoof moesten er 7 sabbatten geteld worden, de navolgende dag was de 50</a:t>
            </a:r>
            <a:r>
              <a:rPr lang="nl-NL" sz="2800" baseline="30000" dirty="0" smtClean="0">
                <a:sym typeface="Wingdings" panose="05000000000000000000" pitchFamily="2" charset="2"/>
              </a:rPr>
              <a:t>e</a:t>
            </a:r>
            <a:r>
              <a:rPr lang="nl-NL" sz="2800" dirty="0" smtClean="0">
                <a:sym typeface="Wingdings" panose="05000000000000000000" pitchFamily="2" charset="2"/>
              </a:rPr>
              <a:t> = </a:t>
            </a:r>
            <a:r>
              <a:rPr lang="nl-NL" sz="2800" dirty="0" err="1" smtClean="0">
                <a:sym typeface="Wingdings" panose="05000000000000000000" pitchFamily="2" charset="2"/>
              </a:rPr>
              <a:t>pinksteren</a:t>
            </a:r>
            <a:endParaRPr lang="nl-NL" sz="2800" dirty="0" smtClean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Deze geschiedenis vindt plaats op de dag van de eerstelingsschoof = de opstanding van Christus!</a:t>
            </a:r>
          </a:p>
        </p:txBody>
      </p:sp>
    </p:spTree>
    <p:extLst>
      <p:ext uri="{BB962C8B-B14F-4D97-AF65-F5344CB8AC3E}">
        <p14:creationId xmlns:p14="http://schemas.microsoft.com/office/powerpoint/2010/main" val="319417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7 En op de één van de sabbatten 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zijn </a:t>
            </a:r>
            <a:r>
              <a:rPr lang="nl-NL" sz="3000" dirty="0">
                <a:solidFill>
                  <a:srgbClr val="002060"/>
                </a:solidFill>
              </a:rPr>
              <a:t>wij verzameld om brood te breken,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Paulus argumenteerde met hen.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omdat hij op het punt staat de volgende morgen weg te gaan, verlengde hij het woord tot aan middernacht.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3141863" y="4871191"/>
            <a:ext cx="4973437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/>
              <a:t>m</a:t>
            </a:r>
            <a:r>
              <a:rPr lang="nl-NL" sz="2800" dirty="0" smtClean="0"/>
              <a:t>aaltijd met elkaar houden = uitbeelding van gemeenschap</a:t>
            </a:r>
            <a:endParaRPr lang="nl-NL" sz="2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2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7 En op de één van de sabbatten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zijn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verzameld om brood te breken,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en </a:t>
            </a:r>
            <a:r>
              <a:rPr lang="nl-NL" sz="3000" dirty="0">
                <a:solidFill>
                  <a:srgbClr val="002060"/>
                </a:solidFill>
              </a:rPr>
              <a:t>Paulus argumenteerde met hen.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omdat hij op het punt staat de volgende morgen weg te gaan, verlengde hij het woord tot aan middernacht.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079682"/>
            <a:ext cx="6943725" cy="136207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612571" y="4197042"/>
            <a:ext cx="944088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/>
              <a:t>Deze geschiedenis spreekt over de tijd dat ‘Paulus spreekt’</a:t>
            </a:r>
            <a:endParaRPr lang="nl-NL" sz="2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545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7 En op de één van de sabbatten 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zijn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verzameld om brood te breken,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Paulus argumenteerde met hen.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En </a:t>
            </a:r>
            <a:r>
              <a:rPr lang="nl-NL" sz="3000" dirty="0">
                <a:solidFill>
                  <a:srgbClr val="002060"/>
                </a:solidFill>
              </a:rPr>
              <a:t>omdat hij op het punt staat de volgende morgen weg te gaan, verlengde hij het woord tot aan middernacht.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485901" y="4253971"/>
            <a:ext cx="8458199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/>
              <a:t>Deze wereld is in duisternis, het is nacht (Rom. 13:2)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Paulus noemt de wereldbeheersers o.a. ‘de machten van deze duisternis’ (</a:t>
            </a:r>
            <a:r>
              <a:rPr lang="nl-NL" sz="2800" dirty="0" err="1" smtClean="0">
                <a:sym typeface="Wingdings" panose="05000000000000000000" pitchFamily="2" charset="2"/>
              </a:rPr>
              <a:t>Ef</a:t>
            </a:r>
            <a:r>
              <a:rPr lang="nl-NL" sz="2800" dirty="0" smtClean="0">
                <a:sym typeface="Wingdings" panose="05000000000000000000" pitchFamily="2" charset="2"/>
              </a:rPr>
              <a:t>. 6:12)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Voor velen komt de Heer dan ook ‘als een dief in de nacht’ (1 Thess. 5:2)</a:t>
            </a:r>
          </a:p>
        </p:txBody>
      </p:sp>
    </p:spTree>
    <p:extLst>
      <p:ext uri="{BB962C8B-B14F-4D97-AF65-F5344CB8AC3E}">
        <p14:creationId xmlns:p14="http://schemas.microsoft.com/office/powerpoint/2010/main" val="272296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8 En </a:t>
            </a:r>
            <a:r>
              <a:rPr lang="nl-NL" sz="3000" dirty="0">
                <a:solidFill>
                  <a:srgbClr val="002060"/>
                </a:solidFill>
              </a:rPr>
              <a:t>er waren aanzienlijk veel fakkels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in het </a:t>
            </a:r>
            <a:r>
              <a:rPr lang="nl-NL" sz="3000" dirty="0" err="1" smtClean="0">
                <a:solidFill>
                  <a:schemeClr val="bg1">
                    <a:lumMod val="65000"/>
                  </a:schemeClr>
                </a:solidFill>
              </a:rPr>
              <a:t>bovenvertrek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, waar wij waren verzameld.</a:t>
            </a:r>
            <a:endParaRPr lang="nl-NL" sz="3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378033" y="3377645"/>
            <a:ext cx="529208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/>
              <a:t>Licht in een donkere wereld </a:t>
            </a:r>
            <a:r>
              <a:rPr lang="nl-NL" sz="2800" dirty="0" smtClean="0">
                <a:sym typeface="Wingdings" panose="05000000000000000000" pitchFamily="2" charset="2"/>
              </a:rPr>
              <a:t>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258752"/>
            <a:ext cx="79438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9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88670" y="320040"/>
            <a:ext cx="110871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 err="1" smtClean="0"/>
              <a:t>Kolossenzen</a:t>
            </a:r>
            <a:r>
              <a:rPr lang="nl-NL" sz="3000" b="1" dirty="0" smtClean="0"/>
              <a:t> 1</a:t>
            </a:r>
            <a:endParaRPr lang="nl-NL" sz="3000" b="1" dirty="0"/>
          </a:p>
          <a:p>
            <a:pPr algn="ctr"/>
            <a:r>
              <a:rPr lang="nl-NL" sz="3000" dirty="0" smtClean="0"/>
              <a:t>12 dankende de Vader, </a:t>
            </a:r>
            <a:r>
              <a:rPr lang="nl-NL" sz="3000" dirty="0"/>
              <a:t>die jullie bekwaam maakt voor het deel van het lotsdeel van de heiligen in het </a:t>
            </a:r>
            <a:r>
              <a:rPr lang="nl-NL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licht</a:t>
            </a:r>
            <a:r>
              <a:rPr lang="nl-NL" sz="3000" dirty="0"/>
              <a:t>.</a:t>
            </a:r>
          </a:p>
          <a:p>
            <a:pPr algn="ctr"/>
            <a:r>
              <a:rPr lang="nl-NL" sz="3000" dirty="0" smtClean="0"/>
              <a:t>13 Hij </a:t>
            </a:r>
            <a:r>
              <a:rPr lang="nl-NL" sz="3000" dirty="0"/>
              <a:t>redt ons uit vanuit de autoriteit van de </a:t>
            </a:r>
            <a:r>
              <a:rPr lang="nl-NL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duisternis</a:t>
            </a:r>
            <a:r>
              <a:rPr lang="nl-NL" sz="3000" dirty="0"/>
              <a:t>, </a:t>
            </a:r>
            <a:endParaRPr lang="nl-NL" sz="3000" dirty="0" smtClean="0"/>
          </a:p>
          <a:p>
            <a:pPr algn="ctr"/>
            <a:r>
              <a:rPr lang="nl-NL" sz="3000" dirty="0" smtClean="0"/>
              <a:t>en </a:t>
            </a:r>
            <a:r>
              <a:rPr lang="nl-NL" sz="3000" dirty="0"/>
              <a:t>Hij verplaatst ons tot in het koninkrijk van de Zoon van zijn </a:t>
            </a:r>
            <a:r>
              <a:rPr lang="nl-NL" sz="3000" dirty="0" smtClean="0"/>
              <a:t>liefde.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193841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8 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er waren aanzienlijk veel fakkels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in het </a:t>
            </a:r>
            <a:r>
              <a:rPr lang="nl-NL" sz="3000" dirty="0" err="1" smtClean="0">
                <a:solidFill>
                  <a:srgbClr val="002060"/>
                </a:solidFill>
              </a:rPr>
              <a:t>bovenvertrek</a:t>
            </a:r>
            <a:r>
              <a:rPr lang="nl-NL" sz="3000" dirty="0" smtClean="0">
                <a:solidFill>
                  <a:srgbClr val="002060"/>
                </a:solidFill>
              </a:rPr>
              <a:t>, waar wij waren verzameld.</a:t>
            </a:r>
            <a:endParaRPr lang="nl-NL" sz="3000" dirty="0">
              <a:solidFill>
                <a:srgbClr val="00206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555668" y="3781406"/>
            <a:ext cx="8882742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/>
              <a:t>SV: opperzaal, </a:t>
            </a:r>
            <a:r>
              <a:rPr lang="nl-NL" sz="2800" dirty="0" smtClean="0">
                <a:sym typeface="Wingdings" panose="05000000000000000000" pitchFamily="2" charset="2"/>
              </a:rPr>
              <a:t>NBG: bovenzaal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Een hoog vertrek: beeld van onze hoge positie in Christus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Op de 3</a:t>
            </a:r>
            <a:r>
              <a:rPr lang="nl-NL" sz="2800" baseline="30000" dirty="0" smtClean="0">
                <a:sym typeface="Wingdings" panose="05000000000000000000" pitchFamily="2" charset="2"/>
              </a:rPr>
              <a:t>e</a:t>
            </a:r>
            <a:r>
              <a:rPr lang="nl-NL" sz="2800" dirty="0" smtClean="0">
                <a:sym typeface="Wingdings" panose="05000000000000000000" pitchFamily="2" charset="2"/>
              </a:rPr>
              <a:t> verdieping! Zie vers 9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Donker in de wereld, maar daar is licht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Vgl. Johannes 13: de voetwassing</a:t>
            </a:r>
          </a:p>
        </p:txBody>
      </p:sp>
    </p:spTree>
    <p:extLst>
      <p:ext uri="{BB962C8B-B14F-4D97-AF65-F5344CB8AC3E}">
        <p14:creationId xmlns:p14="http://schemas.microsoft.com/office/powerpoint/2010/main" val="268147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9 En </a:t>
            </a:r>
            <a:r>
              <a:rPr lang="nl-NL" sz="3000" dirty="0">
                <a:solidFill>
                  <a:srgbClr val="002060"/>
                </a:solidFill>
              </a:rPr>
              <a:t>een zekere jonge man, genaamd </a:t>
            </a:r>
            <a:r>
              <a:rPr lang="nl-NL" sz="3000" dirty="0" err="1">
                <a:solidFill>
                  <a:srgbClr val="002060"/>
                </a:solidFill>
              </a:rPr>
              <a:t>Eutychus</a:t>
            </a:r>
            <a:r>
              <a:rPr lang="nl-NL" sz="3000" dirty="0">
                <a:solidFill>
                  <a:srgbClr val="002060"/>
                </a:solidFill>
              </a:rPr>
              <a:t>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zit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bij het raam,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hij wordt door een diepe slaap overmand.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286000" y="4021436"/>
            <a:ext cx="8412479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err="1" smtClean="0"/>
              <a:t>Eutychus</a:t>
            </a:r>
            <a:r>
              <a:rPr lang="nl-NL" sz="2800" dirty="0" smtClean="0"/>
              <a:t> = gelukhebber/fortuinlijk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Hij is een beeld van Israël aan wie het woord van God was toevertrouwd </a:t>
            </a:r>
          </a:p>
        </p:txBody>
      </p:sp>
    </p:spTree>
    <p:extLst>
      <p:ext uri="{BB962C8B-B14F-4D97-AF65-F5344CB8AC3E}">
        <p14:creationId xmlns:p14="http://schemas.microsoft.com/office/powerpoint/2010/main" val="129066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88670" y="320040"/>
            <a:ext cx="110871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 smtClean="0"/>
              <a:t>Romeinen 3</a:t>
            </a:r>
            <a:endParaRPr lang="nl-NL" sz="3000" b="1" dirty="0"/>
          </a:p>
          <a:p>
            <a:pPr algn="ctr"/>
            <a:r>
              <a:rPr lang="nl-NL" sz="3000" dirty="0" smtClean="0"/>
              <a:t>1 Wat </a:t>
            </a:r>
            <a:r>
              <a:rPr lang="nl-NL" sz="3000" dirty="0"/>
              <a:t>is dan het voorrecht van de Jood, </a:t>
            </a:r>
            <a:endParaRPr lang="nl-NL" sz="3000" dirty="0" smtClean="0"/>
          </a:p>
          <a:p>
            <a:pPr algn="ctr"/>
            <a:r>
              <a:rPr lang="nl-NL" sz="3000" dirty="0" smtClean="0"/>
              <a:t>of </a:t>
            </a:r>
            <a:r>
              <a:rPr lang="nl-NL" sz="3000" dirty="0"/>
              <a:t>wat is de baat van de </a:t>
            </a:r>
            <a:r>
              <a:rPr lang="nl-NL" sz="3000" dirty="0" smtClean="0"/>
              <a:t>besnijdenis?</a:t>
            </a:r>
          </a:p>
          <a:p>
            <a:pPr algn="ctr"/>
            <a:r>
              <a:rPr lang="nl-NL" sz="3000" dirty="0" smtClean="0"/>
              <a:t>2 Veel</a:t>
            </a:r>
            <a:r>
              <a:rPr lang="nl-NL" sz="3000" dirty="0"/>
              <a:t>, in elk opzicht. </a:t>
            </a:r>
            <a:r>
              <a:rPr lang="nl-NL" sz="3000" dirty="0" smtClean="0"/>
              <a:t>Want</a:t>
            </a:r>
            <a:r>
              <a:rPr lang="nl-NL" sz="3000" dirty="0"/>
              <a:t>, in de eerste plaats, dit, </a:t>
            </a:r>
            <a:endParaRPr lang="nl-NL" sz="3000" dirty="0" smtClean="0"/>
          </a:p>
          <a:p>
            <a:pPr algn="ctr"/>
            <a:r>
              <a:rPr lang="nl-NL" sz="3000" dirty="0" smtClean="0"/>
              <a:t>dat </a:t>
            </a:r>
            <a:r>
              <a:rPr lang="nl-NL" sz="3000" dirty="0"/>
              <a:t>aan hen de </a:t>
            </a:r>
            <a:r>
              <a:rPr lang="nl-NL" sz="3000" dirty="0" smtClean="0"/>
              <a:t>woorden van </a:t>
            </a:r>
            <a:r>
              <a:rPr lang="nl-NL" sz="3000" dirty="0"/>
              <a:t>God werden toevertrouwd.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21030" y="3615690"/>
            <a:ext cx="11087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 smtClean="0"/>
              <a:t>Romeinen 9</a:t>
            </a:r>
            <a:endParaRPr lang="nl-NL" sz="3000" b="1" dirty="0"/>
          </a:p>
          <a:p>
            <a:pPr algn="ctr"/>
            <a:r>
              <a:rPr lang="nl-NL" sz="3000" dirty="0" smtClean="0"/>
              <a:t>4 Want </a:t>
            </a:r>
            <a:r>
              <a:rPr lang="nl-NL" sz="3000" dirty="0"/>
              <a:t>zij zijn Israëlieten: van hen is het </a:t>
            </a:r>
            <a:r>
              <a:rPr lang="nl-NL" sz="3000" dirty="0" err="1"/>
              <a:t>zoonschap</a:t>
            </a:r>
            <a:r>
              <a:rPr lang="nl-NL" sz="3000" dirty="0"/>
              <a:t> en de heerlijkheid en de verbonden en de wetgeving en de dienst en de beloften;</a:t>
            </a:r>
          </a:p>
          <a:p>
            <a:pPr algn="ctr"/>
            <a:r>
              <a:rPr lang="nl-NL" sz="3000" dirty="0" smtClean="0"/>
              <a:t>5 van </a:t>
            </a:r>
            <a:r>
              <a:rPr lang="nl-NL" sz="3000" dirty="0"/>
              <a:t>hen zijn de vaders en uit hen is de Christus, naar het </a:t>
            </a:r>
            <a:r>
              <a:rPr lang="nl-NL" sz="3000" dirty="0" smtClean="0"/>
              <a:t>vlees (…)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159688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9 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een zekere jonge man, genaamd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Eutychus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zit </a:t>
            </a:r>
            <a:r>
              <a:rPr lang="nl-NL" sz="3000" dirty="0">
                <a:solidFill>
                  <a:srgbClr val="002060"/>
                </a:solidFill>
              </a:rPr>
              <a:t>bij het raam,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hij wordt door een diepe slaap overmand.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199395" y="4276904"/>
            <a:ext cx="564936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/>
              <a:t>Een raam geeft uitzicht/overzicht</a:t>
            </a:r>
            <a:endParaRPr lang="nl-NL" sz="2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7275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74320" y="102424"/>
            <a:ext cx="7360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000" u="sng" dirty="0" smtClean="0">
                <a:solidFill>
                  <a:srgbClr val="002060"/>
                </a:solidFill>
              </a:rPr>
              <a:t>Gebeurtenissen en tekenen in Handelingen:</a:t>
            </a:r>
            <a:endParaRPr lang="nl-NL" sz="3000" u="sng" dirty="0">
              <a:solidFill>
                <a:srgbClr val="00206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005839" y="811530"/>
            <a:ext cx="10928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1:9 </a:t>
            </a:r>
            <a:r>
              <a:rPr lang="nl-NL" sz="2800" dirty="0" smtClean="0">
                <a:sym typeface="Wingdings" panose="05000000000000000000" pitchFamily="2" charset="2"/>
              </a:rPr>
              <a:t> 	</a:t>
            </a:r>
            <a:r>
              <a:rPr lang="nl-NL" sz="2800" dirty="0" smtClean="0"/>
              <a:t>Heer</a:t>
            </a:r>
            <a:r>
              <a:rPr lang="nl-NL" sz="2800" dirty="0"/>
              <a:t>, </a:t>
            </a:r>
            <a:r>
              <a:rPr lang="nl-NL" sz="2800" dirty="0" smtClean="0"/>
              <a:t>herstelt u </a:t>
            </a:r>
            <a:r>
              <a:rPr lang="nl-NL" sz="2800" dirty="0"/>
              <a:t>in deze tijd het </a:t>
            </a:r>
            <a:r>
              <a:rPr lang="nl-N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koninkrijk voor Israël</a:t>
            </a:r>
            <a:r>
              <a:rPr lang="nl-NL" sz="2800" dirty="0"/>
              <a:t>?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005840" y="5741670"/>
            <a:ext cx="11023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28:28 </a:t>
            </a:r>
            <a:r>
              <a:rPr lang="nl-NL" sz="2800" dirty="0" smtClean="0">
                <a:sym typeface="Wingdings" panose="05000000000000000000" pitchFamily="2" charset="2"/>
              </a:rPr>
              <a:t> 	</a:t>
            </a:r>
            <a:r>
              <a:rPr lang="nl-NL" sz="2800" dirty="0" smtClean="0"/>
              <a:t>Laat </a:t>
            </a:r>
            <a:r>
              <a:rPr lang="nl-NL" sz="2800" dirty="0"/>
              <a:t>het, dan, aan jullie bekend zijn, dat deze </a:t>
            </a:r>
            <a:r>
              <a:rPr lang="nl-N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redding van God 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tot </a:t>
            </a:r>
            <a:r>
              <a:rPr lang="nl-N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natiën </a:t>
            </a:r>
            <a:r>
              <a:rPr lang="nl-NL" sz="2800" dirty="0"/>
              <a:t>werd afgevaardigd, en zíj zullen horen.</a:t>
            </a:r>
          </a:p>
        </p:txBody>
      </p:sp>
      <p:sp>
        <p:nvSpPr>
          <p:cNvPr id="6" name="Vierkante haak links 5"/>
          <p:cNvSpPr/>
          <p:nvPr/>
        </p:nvSpPr>
        <p:spPr>
          <a:xfrm>
            <a:off x="537210" y="1074420"/>
            <a:ext cx="171450" cy="4949190"/>
          </a:xfrm>
          <a:prstGeom prst="lef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22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9 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een zekere jonge man, genaamd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Eutychus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zit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bij het raam,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en </a:t>
            </a:r>
            <a:r>
              <a:rPr lang="nl-NL" sz="3000" dirty="0">
                <a:solidFill>
                  <a:srgbClr val="002060"/>
                </a:solidFill>
              </a:rPr>
              <a:t>hij wordt door een diepe slaap overmand. </a:t>
            </a:r>
            <a:endParaRPr lang="nl-NL" sz="3000" dirty="0" smtClean="0">
              <a:solidFill>
                <a:srgbClr val="00206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446304" y="4324405"/>
            <a:ext cx="457894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/>
              <a:t>Paulus in Romeinen 11 </a:t>
            </a:r>
            <a:r>
              <a:rPr lang="nl-NL" sz="2800" dirty="0" smtClean="0">
                <a:sym typeface="Wingdings" panose="05000000000000000000" pitchFamily="2" charset="2"/>
              </a:rPr>
              <a:t></a:t>
            </a:r>
          </a:p>
        </p:txBody>
      </p:sp>
    </p:spTree>
    <p:extLst>
      <p:ext uri="{BB962C8B-B14F-4D97-AF65-F5344CB8AC3E}">
        <p14:creationId xmlns:p14="http://schemas.microsoft.com/office/powerpoint/2010/main" val="198839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88670" y="320040"/>
            <a:ext cx="110871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 smtClean="0"/>
              <a:t>Romeinen 11</a:t>
            </a:r>
            <a:endParaRPr lang="nl-NL" sz="3000" b="1" dirty="0"/>
          </a:p>
          <a:p>
            <a:pPr algn="ctr"/>
            <a:r>
              <a:rPr lang="nl-NL" sz="3000" dirty="0" smtClean="0"/>
              <a:t>7 Wat </a:t>
            </a:r>
            <a:r>
              <a:rPr lang="nl-NL" sz="3000" dirty="0"/>
              <a:t>dan? Wat Israël zoekt, dit verkreeg zij niet, maar de </a:t>
            </a:r>
            <a:r>
              <a:rPr lang="nl-NL" sz="3000" dirty="0" smtClean="0"/>
              <a:t>uitverkiezing verkreeg </a:t>
            </a:r>
            <a:r>
              <a:rPr lang="nl-NL" sz="3000" dirty="0"/>
              <a:t>het, en de </a:t>
            </a:r>
            <a:r>
              <a:rPr lang="nl-NL" sz="3000" dirty="0" err="1"/>
              <a:t>overigen</a:t>
            </a:r>
            <a:r>
              <a:rPr lang="nl-NL" sz="3000" dirty="0"/>
              <a:t> werden </a:t>
            </a:r>
            <a:r>
              <a:rPr lang="nl-NL" sz="3000" dirty="0" smtClean="0"/>
              <a:t>verhard,</a:t>
            </a:r>
          </a:p>
          <a:p>
            <a:pPr algn="ctr"/>
            <a:r>
              <a:rPr lang="nl-NL" sz="3000" dirty="0" smtClean="0"/>
              <a:t>8 zoals </a:t>
            </a:r>
            <a:r>
              <a:rPr lang="nl-NL" sz="3000" dirty="0"/>
              <a:t>er geschreven staat: </a:t>
            </a:r>
            <a:endParaRPr lang="nl-NL" sz="3000" dirty="0" smtClean="0"/>
          </a:p>
          <a:p>
            <a:pPr algn="ctr"/>
            <a:r>
              <a:rPr lang="nl-NL" sz="3000" dirty="0" smtClean="0"/>
              <a:t>God </a:t>
            </a:r>
            <a:r>
              <a:rPr lang="nl-NL" sz="3000" dirty="0"/>
              <a:t>geeft aan hen </a:t>
            </a:r>
            <a:r>
              <a:rPr lang="nl-NL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een geest van </a:t>
            </a:r>
            <a:r>
              <a:rPr lang="nl-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diepe slaap</a:t>
            </a:r>
            <a:r>
              <a:rPr lang="nl-NL" sz="3000" dirty="0" smtClean="0"/>
              <a:t>, </a:t>
            </a:r>
          </a:p>
          <a:p>
            <a:pPr algn="ctr"/>
            <a:r>
              <a:rPr lang="nl-NL" sz="3000" dirty="0" smtClean="0"/>
              <a:t>ogen </a:t>
            </a:r>
            <a:r>
              <a:rPr lang="nl-NL" sz="3000" dirty="0"/>
              <a:t>om niet te kijken en oren om niet te horen, </a:t>
            </a:r>
            <a:endParaRPr lang="nl-NL" sz="3000" dirty="0" smtClean="0"/>
          </a:p>
          <a:p>
            <a:pPr algn="ctr"/>
            <a:r>
              <a:rPr lang="nl-NL" sz="3000" dirty="0" smtClean="0"/>
              <a:t>tot </a:t>
            </a:r>
            <a:r>
              <a:rPr lang="nl-NL" sz="3000" dirty="0"/>
              <a:t>op de dag van vandaag.</a:t>
            </a:r>
          </a:p>
        </p:txBody>
      </p:sp>
    </p:spTree>
    <p:extLst>
      <p:ext uri="{BB962C8B-B14F-4D97-AF65-F5344CB8AC3E}">
        <p14:creationId xmlns:p14="http://schemas.microsoft.com/office/powerpoint/2010/main" val="201798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….En </a:t>
            </a:r>
            <a:r>
              <a:rPr lang="nl-NL" sz="3000" dirty="0">
                <a:solidFill>
                  <a:srgbClr val="002060"/>
                </a:solidFill>
              </a:rPr>
              <a:t>terwijl Paulus nog meer argumenteert,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valt </a:t>
            </a:r>
            <a:r>
              <a:rPr lang="nl-NL" sz="3000" dirty="0">
                <a:solidFill>
                  <a:srgbClr val="002060"/>
                </a:solidFill>
              </a:rPr>
              <a:t>hij, door de slaap overmand,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van </a:t>
            </a:r>
            <a:r>
              <a:rPr lang="nl-NL" sz="3000" dirty="0">
                <a:solidFill>
                  <a:srgbClr val="002060"/>
                </a:solidFill>
              </a:rPr>
              <a:t>de derde verdieping naar beneden,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en </a:t>
            </a:r>
            <a:r>
              <a:rPr lang="nl-NL" sz="3000" dirty="0">
                <a:solidFill>
                  <a:srgbClr val="002060"/>
                </a:solidFill>
              </a:rPr>
              <a:t>hij werd dood opgepakt.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789696" y="4443158"/>
            <a:ext cx="6468763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een geest van diepe slaap  ontslapen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Israël in het graf, bijv. Ez. 37</a:t>
            </a:r>
          </a:p>
        </p:txBody>
      </p:sp>
    </p:spTree>
    <p:extLst>
      <p:ext uri="{BB962C8B-B14F-4D97-AF65-F5344CB8AC3E}">
        <p14:creationId xmlns:p14="http://schemas.microsoft.com/office/powerpoint/2010/main" val="252655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10 Maar </a:t>
            </a:r>
            <a:r>
              <a:rPr lang="nl-NL" sz="3000" dirty="0">
                <a:solidFill>
                  <a:srgbClr val="002060"/>
                </a:solidFill>
              </a:rPr>
              <a:t>Paulus daalt af, en hij valt op hem neer, en hij omhelst hem,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en </a:t>
            </a:r>
            <a:r>
              <a:rPr lang="nl-NL" sz="3000" dirty="0">
                <a:solidFill>
                  <a:srgbClr val="002060"/>
                </a:solidFill>
              </a:rPr>
              <a:t>hij zei: Maak geen rumoer, want zijn ziel is in hem.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789696" y="4443158"/>
            <a:ext cx="868186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Paulus had een grote liefde voor ‘z</a:t>
            </a:r>
            <a:r>
              <a:rPr lang="nl-NL" sz="2800" dirty="0"/>
              <a:t>ijn broeders, </a:t>
            </a:r>
            <a:r>
              <a:rPr lang="nl-NL" sz="2800" dirty="0" smtClean="0"/>
              <a:t>zijn </a:t>
            </a:r>
            <a:r>
              <a:rPr lang="nl-NL" sz="2800" dirty="0"/>
              <a:t>verwanten naar het </a:t>
            </a:r>
            <a:r>
              <a:rPr lang="nl-NL" sz="2800" dirty="0" smtClean="0"/>
              <a:t>vlees’(</a:t>
            </a:r>
            <a:r>
              <a:rPr lang="nl-NL" sz="2800" dirty="0" err="1" smtClean="0"/>
              <a:t>Rom</a:t>
            </a:r>
            <a:r>
              <a:rPr lang="nl-NL" sz="2800" dirty="0" smtClean="0"/>
              <a:t> .9:3)</a:t>
            </a:r>
            <a:endParaRPr lang="nl-NL" sz="2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878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11 En </a:t>
            </a:r>
            <a:r>
              <a:rPr lang="nl-NL" sz="3000" dirty="0">
                <a:solidFill>
                  <a:srgbClr val="002060"/>
                </a:solidFill>
              </a:rPr>
              <a:t>hij gaat </a:t>
            </a:r>
            <a:r>
              <a:rPr lang="nl-NL" sz="3000" dirty="0" smtClean="0">
                <a:solidFill>
                  <a:srgbClr val="002060"/>
                </a:solidFill>
              </a:rPr>
              <a:t>naar boven, </a:t>
            </a:r>
            <a:r>
              <a:rPr lang="nl-NL" sz="3000" dirty="0">
                <a:solidFill>
                  <a:srgbClr val="002060"/>
                </a:solidFill>
              </a:rPr>
              <a:t>en hij breekt het brood, en hij proeft.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hij converseert nog een aanzienlijke tijd, tot aan het ochtendgloren, en zó ging hij uit.</a:t>
            </a:r>
          </a:p>
        </p:txBody>
      </p:sp>
    </p:spTree>
    <p:extLst>
      <p:ext uri="{BB962C8B-B14F-4D97-AF65-F5344CB8AC3E}">
        <p14:creationId xmlns:p14="http://schemas.microsoft.com/office/powerpoint/2010/main" val="39908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11 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hij gaat 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naar boven,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en hij breekt het brood, en hij proeft.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En </a:t>
            </a:r>
            <a:r>
              <a:rPr lang="nl-NL" sz="3000" dirty="0">
                <a:solidFill>
                  <a:srgbClr val="002060"/>
                </a:solidFill>
              </a:rPr>
              <a:t>hij converseert nog een aanzienlijke tijd, tot aan het ochtendgloren, en zó ging hij uit.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443" y="5411446"/>
            <a:ext cx="11071743" cy="1254932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793174" y="3742514"/>
            <a:ext cx="967839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Tot de dag aanbreekt voor Israël, is Paulus’ woord maatgevend</a:t>
            </a:r>
          </a:p>
        </p:txBody>
      </p:sp>
    </p:spTree>
    <p:extLst>
      <p:ext uri="{BB962C8B-B14F-4D97-AF65-F5344CB8AC3E}">
        <p14:creationId xmlns:p14="http://schemas.microsoft.com/office/powerpoint/2010/main" val="411521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12 En </a:t>
            </a:r>
            <a:r>
              <a:rPr lang="nl-NL" sz="3000" dirty="0">
                <a:solidFill>
                  <a:srgbClr val="002060"/>
                </a:solidFill>
              </a:rPr>
              <a:t>zij leidden de jongen levend weg,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en </a:t>
            </a:r>
            <a:r>
              <a:rPr lang="nl-NL" sz="3000" dirty="0">
                <a:solidFill>
                  <a:srgbClr val="002060"/>
                </a:solidFill>
              </a:rPr>
              <a:t>zij werden mateloos bemoedigd.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22" y="4223162"/>
            <a:ext cx="7524071" cy="13028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22" y="5384532"/>
            <a:ext cx="7524071" cy="142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12 En </a:t>
            </a:r>
            <a:r>
              <a:rPr lang="nl-NL" sz="3000" dirty="0">
                <a:solidFill>
                  <a:srgbClr val="002060"/>
                </a:solidFill>
              </a:rPr>
              <a:t>zij leidden de jongen levend weg,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en </a:t>
            </a:r>
            <a:r>
              <a:rPr lang="nl-NL" sz="3000" dirty="0">
                <a:solidFill>
                  <a:srgbClr val="002060"/>
                </a:solidFill>
              </a:rPr>
              <a:t>zij werden mateloos bemoedigd.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515096" y="3920644"/>
            <a:ext cx="545077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Beeld van het herstel van Israël  </a:t>
            </a:r>
          </a:p>
        </p:txBody>
      </p:sp>
    </p:spTree>
    <p:extLst>
      <p:ext uri="{BB962C8B-B14F-4D97-AF65-F5344CB8AC3E}">
        <p14:creationId xmlns:p14="http://schemas.microsoft.com/office/powerpoint/2010/main" val="23638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88670" y="320040"/>
            <a:ext cx="110871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 smtClean="0"/>
              <a:t>Ezechiël 37</a:t>
            </a:r>
            <a:endParaRPr lang="nl-NL" sz="3000" b="1" dirty="0"/>
          </a:p>
          <a:p>
            <a:pPr algn="ctr"/>
            <a:r>
              <a:rPr lang="nl-NL" sz="3000" dirty="0" smtClean="0"/>
              <a:t>12 Daarom</a:t>
            </a:r>
            <a:r>
              <a:rPr lang="nl-NL" sz="3000" dirty="0"/>
              <a:t>, profeteer, en jij zegt tot hen: </a:t>
            </a:r>
            <a:endParaRPr lang="nl-NL" sz="3000" dirty="0" smtClean="0"/>
          </a:p>
          <a:p>
            <a:pPr algn="ctr"/>
            <a:r>
              <a:rPr lang="nl-NL" sz="3000" dirty="0" smtClean="0"/>
              <a:t>Zó </a:t>
            </a:r>
            <a:r>
              <a:rPr lang="nl-NL" sz="3000" dirty="0"/>
              <a:t>zegt </a:t>
            </a:r>
            <a:r>
              <a:rPr lang="nl-NL" sz="3000" dirty="0" smtClean="0"/>
              <a:t>de Heer JAHWEH: </a:t>
            </a:r>
            <a:r>
              <a:rPr lang="nl-NL" sz="3000" dirty="0"/>
              <a:t>aanschouw! </a:t>
            </a:r>
            <a:endParaRPr lang="nl-NL" sz="3000" dirty="0" smtClean="0"/>
          </a:p>
          <a:p>
            <a:pPr algn="ctr"/>
            <a:r>
              <a:rPr lang="nl-NL" sz="3000" dirty="0" smtClean="0"/>
              <a:t>Ik </a:t>
            </a:r>
            <a:r>
              <a:rPr lang="nl-NL" sz="3000" dirty="0"/>
              <a:t>zal jullie graven openen en Ik zal jullie uit jullie graven doen opgaan, mijn volk, </a:t>
            </a:r>
            <a:endParaRPr lang="nl-NL" sz="3000" dirty="0" smtClean="0"/>
          </a:p>
          <a:p>
            <a:pPr algn="ctr"/>
            <a:r>
              <a:rPr lang="nl-NL" sz="3000" dirty="0" smtClean="0"/>
              <a:t>en </a:t>
            </a:r>
            <a:r>
              <a:rPr lang="nl-NL" sz="3000" dirty="0"/>
              <a:t>Ik zal jullie naar de grond van </a:t>
            </a:r>
            <a:r>
              <a:rPr lang="nl-NL" sz="3000" dirty="0" smtClean="0"/>
              <a:t>Israël brengen</a:t>
            </a:r>
            <a:r>
              <a:rPr lang="nl-NL" sz="3000" dirty="0"/>
              <a:t>.</a:t>
            </a:r>
          </a:p>
          <a:p>
            <a:pPr algn="ctr"/>
            <a:r>
              <a:rPr lang="nl-NL" sz="3000" dirty="0" smtClean="0"/>
              <a:t>13 En </a:t>
            </a:r>
            <a:r>
              <a:rPr lang="nl-NL" sz="3000" dirty="0"/>
              <a:t>jullie zullen weten, dat Ik </a:t>
            </a:r>
            <a:r>
              <a:rPr lang="nl-NL" sz="3000" dirty="0" smtClean="0"/>
              <a:t>JAHWEH ben</a:t>
            </a:r>
            <a:r>
              <a:rPr lang="nl-NL" sz="3000" dirty="0"/>
              <a:t>, </a:t>
            </a:r>
            <a:endParaRPr lang="nl-NL" sz="3000" dirty="0" smtClean="0"/>
          </a:p>
          <a:p>
            <a:pPr algn="ctr"/>
            <a:r>
              <a:rPr lang="nl-NL" sz="3000" dirty="0" smtClean="0"/>
              <a:t>wanneer </a:t>
            </a:r>
            <a:r>
              <a:rPr lang="nl-NL" sz="3000" dirty="0"/>
              <a:t>Ik jullie graven open </a:t>
            </a:r>
            <a:endParaRPr lang="nl-NL" sz="3000" dirty="0" smtClean="0"/>
          </a:p>
          <a:p>
            <a:pPr algn="ctr"/>
            <a:r>
              <a:rPr lang="nl-NL" sz="3000" dirty="0" smtClean="0"/>
              <a:t>en </a:t>
            </a:r>
            <a:r>
              <a:rPr lang="nl-NL" sz="3000" dirty="0"/>
              <a:t>wanneer Ik jullie uit jullie graven doe opgaan, mijn volk.</a:t>
            </a:r>
          </a:p>
          <a:p>
            <a:pPr algn="ctr"/>
            <a:r>
              <a:rPr lang="nl-NL" sz="3000" dirty="0" smtClean="0"/>
              <a:t>14 Ik </a:t>
            </a:r>
            <a:r>
              <a:rPr lang="nl-NL" sz="3000" dirty="0"/>
              <a:t>zal mijn geest in jullie geven, en jullie zullen leven, </a:t>
            </a:r>
            <a:endParaRPr lang="nl-NL" sz="3000" dirty="0" smtClean="0"/>
          </a:p>
          <a:p>
            <a:pPr algn="ctr"/>
            <a:r>
              <a:rPr lang="nl-NL" sz="3000" dirty="0" smtClean="0"/>
              <a:t>en </a:t>
            </a:r>
            <a:r>
              <a:rPr lang="nl-NL" sz="3000" dirty="0"/>
              <a:t>Ik zal jullie vestigen op jullie grond. </a:t>
            </a:r>
            <a:endParaRPr lang="nl-NL" sz="3000" dirty="0" smtClean="0"/>
          </a:p>
          <a:p>
            <a:pPr algn="ctr"/>
            <a:r>
              <a:rPr lang="nl-NL" sz="3000" dirty="0" smtClean="0"/>
              <a:t>En </a:t>
            </a:r>
            <a:r>
              <a:rPr lang="nl-NL" sz="3000" dirty="0"/>
              <a:t>jullie zullen weten, dat Ik, </a:t>
            </a:r>
            <a:r>
              <a:rPr lang="nl-NL" sz="3000" dirty="0" smtClean="0"/>
              <a:t>JAHWEH, </a:t>
            </a:r>
            <a:r>
              <a:rPr lang="nl-NL" sz="3000" dirty="0"/>
              <a:t>het gesproken en gedaan heb, zegt </a:t>
            </a:r>
            <a:r>
              <a:rPr lang="nl-NL" sz="3000" dirty="0" smtClean="0"/>
              <a:t>JAHWEH met </a:t>
            </a:r>
            <a:r>
              <a:rPr lang="nl-NL" sz="3000" dirty="0"/>
              <a:t>nadruk.</a:t>
            </a:r>
          </a:p>
        </p:txBody>
      </p:sp>
    </p:spTree>
    <p:extLst>
      <p:ext uri="{BB962C8B-B14F-4D97-AF65-F5344CB8AC3E}">
        <p14:creationId xmlns:p14="http://schemas.microsoft.com/office/powerpoint/2010/main" val="181421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88670" y="320040"/>
            <a:ext cx="11087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 smtClean="0"/>
              <a:t>Romeinen 11</a:t>
            </a:r>
            <a:endParaRPr lang="nl-NL" sz="3000" b="1" dirty="0"/>
          </a:p>
          <a:p>
            <a:pPr algn="ctr"/>
            <a:r>
              <a:rPr lang="nl-NL" sz="3000" dirty="0" smtClean="0"/>
              <a:t>11 Ik </a:t>
            </a:r>
            <a:r>
              <a:rPr lang="nl-NL" sz="3000" dirty="0"/>
              <a:t>zeg dan: Struikelen zij soms, opdat zij zouden vallen? </a:t>
            </a:r>
            <a:endParaRPr lang="nl-NL" sz="3000" dirty="0" smtClean="0"/>
          </a:p>
          <a:p>
            <a:pPr algn="ctr"/>
            <a:r>
              <a:rPr lang="nl-NL" sz="3000" dirty="0" smtClean="0"/>
              <a:t>Moge </a:t>
            </a:r>
            <a:r>
              <a:rPr lang="nl-NL" sz="3000" dirty="0"/>
              <a:t>het niet gebeuren! </a:t>
            </a:r>
            <a:endParaRPr lang="nl-NL" sz="3000" dirty="0" smtClean="0"/>
          </a:p>
          <a:p>
            <a:pPr algn="ctr"/>
            <a:r>
              <a:rPr lang="nl-NL" sz="3000" dirty="0" smtClean="0"/>
              <a:t>Maar </a:t>
            </a:r>
            <a:r>
              <a:rPr lang="nl-NL" sz="3000" dirty="0"/>
              <a:t>in hun misstap is de redding voor de natiën, </a:t>
            </a:r>
            <a:endParaRPr lang="nl-NL" sz="3000" dirty="0" smtClean="0"/>
          </a:p>
          <a:p>
            <a:pPr algn="ctr"/>
            <a:r>
              <a:rPr lang="nl-NL" sz="3000" dirty="0" smtClean="0"/>
              <a:t>om </a:t>
            </a:r>
            <a:r>
              <a:rPr lang="nl-NL" sz="3000" dirty="0"/>
              <a:t>hen jaloers te maken.</a:t>
            </a:r>
          </a:p>
          <a:p>
            <a:pPr algn="ctr"/>
            <a:r>
              <a:rPr lang="nl-NL" sz="3000" dirty="0" smtClean="0"/>
              <a:t>12 En </a:t>
            </a:r>
            <a:r>
              <a:rPr lang="nl-NL" sz="3000" dirty="0"/>
              <a:t>indien hun misstap de rijkdom van de wereld is en hun vermindering de rijkdom van de natiën, </a:t>
            </a:r>
            <a:endParaRPr lang="nl-NL" sz="3000" dirty="0" smtClean="0"/>
          </a:p>
          <a:p>
            <a:pPr algn="ctr"/>
            <a:r>
              <a:rPr lang="nl-NL" sz="3000" dirty="0" smtClean="0"/>
              <a:t>hoeveel </a:t>
            </a:r>
            <a:r>
              <a:rPr lang="nl-NL" sz="3000" dirty="0"/>
              <a:t>te meer hun compleet-making</a:t>
            </a:r>
            <a:r>
              <a:rPr lang="nl-NL" sz="3000" dirty="0" smtClean="0"/>
              <a:t>!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284159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74320" y="102424"/>
            <a:ext cx="7360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000" u="sng" dirty="0" smtClean="0">
                <a:solidFill>
                  <a:srgbClr val="002060"/>
                </a:solidFill>
              </a:rPr>
              <a:t>Gebeurtenissen en tekenen in Handelingen:</a:t>
            </a:r>
            <a:endParaRPr lang="nl-NL" sz="3000" u="sng" dirty="0">
              <a:solidFill>
                <a:srgbClr val="00206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005840" y="811530"/>
            <a:ext cx="10608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1:9 </a:t>
            </a:r>
            <a:r>
              <a:rPr lang="nl-NL" sz="2800" dirty="0" smtClean="0">
                <a:sym typeface="Wingdings" panose="05000000000000000000" pitchFamily="2" charset="2"/>
              </a:rPr>
              <a:t> 	</a:t>
            </a:r>
            <a:r>
              <a:rPr lang="nl-NL" sz="2800" dirty="0" smtClean="0"/>
              <a:t>Heer</a:t>
            </a:r>
            <a:r>
              <a:rPr lang="nl-NL" sz="2800" dirty="0"/>
              <a:t>, </a:t>
            </a:r>
            <a:r>
              <a:rPr lang="nl-NL" sz="2800" dirty="0" smtClean="0"/>
              <a:t>herstelt u </a:t>
            </a:r>
            <a:r>
              <a:rPr lang="nl-NL" sz="2800" dirty="0"/>
              <a:t>in deze tijd het </a:t>
            </a:r>
            <a:r>
              <a:rPr lang="nl-N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koninkrijk voor Israël</a:t>
            </a:r>
            <a:r>
              <a:rPr lang="nl-NL" sz="2800" dirty="0"/>
              <a:t>?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005840" y="5741670"/>
            <a:ext cx="11029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28:28 </a:t>
            </a:r>
            <a:r>
              <a:rPr lang="nl-NL" sz="2800" dirty="0" smtClean="0">
                <a:sym typeface="Wingdings" panose="05000000000000000000" pitchFamily="2" charset="2"/>
              </a:rPr>
              <a:t> 	</a:t>
            </a:r>
            <a:r>
              <a:rPr lang="nl-NL" sz="2800" dirty="0" smtClean="0"/>
              <a:t>Laat </a:t>
            </a:r>
            <a:r>
              <a:rPr lang="nl-NL" sz="2800" dirty="0"/>
              <a:t>het, dan, aan jullie bekend zijn, dat deze </a:t>
            </a:r>
            <a:r>
              <a:rPr lang="nl-N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redding van God 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tot de </a:t>
            </a:r>
            <a:r>
              <a:rPr lang="nl-N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natiën </a:t>
            </a:r>
            <a:r>
              <a:rPr lang="nl-NL" sz="2800" dirty="0"/>
              <a:t>werd afgevaardigd, en zíj zullen horen.</a:t>
            </a:r>
          </a:p>
        </p:txBody>
      </p:sp>
      <p:sp>
        <p:nvSpPr>
          <p:cNvPr id="6" name="Vierkante haak links 5"/>
          <p:cNvSpPr/>
          <p:nvPr/>
        </p:nvSpPr>
        <p:spPr>
          <a:xfrm>
            <a:off x="537210" y="1074420"/>
            <a:ext cx="171450" cy="4949190"/>
          </a:xfrm>
          <a:prstGeom prst="lef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1702624" y="1691550"/>
            <a:ext cx="104893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600" dirty="0" smtClean="0">
                <a:solidFill>
                  <a:srgbClr val="0070C0"/>
                </a:solidFill>
              </a:rPr>
              <a:t>Hand.2	</a:t>
            </a:r>
            <a:r>
              <a:rPr lang="nl-NL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Petrus en de 12</a:t>
            </a:r>
            <a:r>
              <a:rPr lang="nl-NL" sz="2600" dirty="0" smtClean="0">
                <a:solidFill>
                  <a:srgbClr val="0070C0"/>
                </a:solidFill>
              </a:rPr>
              <a:t>: uitstorting van de geest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600" dirty="0" smtClean="0">
                <a:solidFill>
                  <a:srgbClr val="0070C0"/>
                </a:solidFill>
              </a:rPr>
              <a:t>Hand.3 	</a:t>
            </a:r>
            <a:r>
              <a:rPr lang="nl-NL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Petrus</a:t>
            </a:r>
            <a:r>
              <a:rPr lang="nl-NL" sz="2600" dirty="0" smtClean="0">
                <a:solidFill>
                  <a:srgbClr val="0070C0"/>
                </a:solidFill>
                <a:sym typeface="Wingdings" panose="05000000000000000000" pitchFamily="2" charset="2"/>
              </a:rPr>
              <a:t> en </a:t>
            </a:r>
            <a:r>
              <a:rPr lang="nl-NL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Johannes</a:t>
            </a:r>
            <a:r>
              <a:rPr lang="nl-NL" sz="2600" dirty="0" smtClean="0">
                <a:solidFill>
                  <a:srgbClr val="0070C0"/>
                </a:solidFill>
                <a:sym typeface="Wingdings" panose="05000000000000000000" pitchFamily="2" charset="2"/>
              </a:rPr>
              <a:t> genezen de verlamde bij de Schone Poort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600" dirty="0" smtClean="0">
                <a:solidFill>
                  <a:srgbClr val="0319BD"/>
                </a:solidFill>
              </a:rPr>
              <a:t>Hand.7 	d</a:t>
            </a:r>
            <a:r>
              <a:rPr lang="nl-NL" sz="2600" dirty="0" smtClean="0">
                <a:solidFill>
                  <a:srgbClr val="0319BD"/>
                </a:solidFill>
                <a:sym typeface="Wingdings" panose="05000000000000000000" pitchFamily="2" charset="2"/>
              </a:rPr>
              <a:t>e steniging van </a:t>
            </a:r>
            <a:r>
              <a:rPr lang="nl-NL" sz="2600" dirty="0" err="1" smtClean="0">
                <a:solidFill>
                  <a:srgbClr val="0319BD"/>
                </a:solidFill>
                <a:sym typeface="Wingdings" panose="05000000000000000000" pitchFamily="2" charset="2"/>
              </a:rPr>
              <a:t>Stefanus</a:t>
            </a:r>
            <a:r>
              <a:rPr lang="nl-NL" sz="2600" dirty="0" smtClean="0">
                <a:solidFill>
                  <a:srgbClr val="0319BD"/>
                </a:solidFill>
                <a:sym typeface="Wingdings" panose="05000000000000000000" pitchFamily="2" charset="2"/>
              </a:rPr>
              <a:t> (introductie </a:t>
            </a:r>
            <a:r>
              <a:rPr lang="nl-NL" sz="2600" dirty="0" smtClean="0">
                <a:solidFill>
                  <a:srgbClr val="031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Saulus</a:t>
            </a:r>
            <a:r>
              <a:rPr lang="nl-NL" sz="2600" dirty="0" smtClean="0">
                <a:solidFill>
                  <a:srgbClr val="0319BD"/>
                </a:solidFill>
                <a:sym typeface="Wingdings" panose="05000000000000000000" pitchFamily="2" charset="2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600" dirty="0" smtClean="0">
                <a:solidFill>
                  <a:srgbClr val="0319BD"/>
                </a:solidFill>
                <a:sym typeface="Wingdings" panose="05000000000000000000" pitchFamily="2" charset="2"/>
              </a:rPr>
              <a:t>Hand.9 	de roeping van </a:t>
            </a:r>
            <a:r>
              <a:rPr lang="nl-NL" sz="2600" dirty="0" smtClean="0">
                <a:solidFill>
                  <a:srgbClr val="031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Saulus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Hand.13 	de Jood Elymas tijdelijk verblind door </a:t>
            </a:r>
            <a:r>
              <a:rPr lang="nl-NL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Paulus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Hand.20	</a:t>
            </a:r>
            <a:r>
              <a:rPr lang="nl-NL" sz="2600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Eutychus</a:t>
            </a:r>
            <a:r>
              <a:rPr lang="nl-NL" sz="2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’ dodelijke val tijdens </a:t>
            </a:r>
            <a:r>
              <a:rPr lang="nl-NL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Paulus</a:t>
            </a:r>
            <a:r>
              <a:rPr lang="nl-NL" sz="2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’ toespraak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600" dirty="0" smtClean="0">
                <a:solidFill>
                  <a:srgbClr val="002060"/>
                </a:solidFill>
              </a:rPr>
              <a:t>Hand.21	oproer in Jeruzalem, omdat </a:t>
            </a:r>
            <a:r>
              <a:rPr lang="nl-NL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Paulus</a:t>
            </a:r>
            <a:r>
              <a:rPr lang="nl-NL" sz="2600" dirty="0" smtClean="0">
                <a:solidFill>
                  <a:srgbClr val="002060"/>
                </a:solidFill>
              </a:rPr>
              <a:t> een heiden in de tempel 			gebracht zou hebben</a:t>
            </a:r>
            <a:endParaRPr lang="nl-NL" sz="2600" dirty="0" smtClean="0">
              <a:solidFill>
                <a:srgbClr val="00B0F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600" dirty="0" smtClean="0">
                <a:solidFill>
                  <a:srgbClr val="002060"/>
                </a:solidFill>
              </a:rPr>
              <a:t>Hand.27	schipbreuk, omdat de scheepslieden </a:t>
            </a:r>
            <a:r>
              <a:rPr lang="nl-NL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Paulus</a:t>
            </a:r>
            <a:r>
              <a:rPr lang="nl-NL" sz="2600" dirty="0" smtClean="0">
                <a:solidFill>
                  <a:srgbClr val="002060"/>
                </a:solidFill>
              </a:rPr>
              <a:t> negeerden</a:t>
            </a:r>
          </a:p>
        </p:txBody>
      </p:sp>
    </p:spTree>
    <p:extLst>
      <p:ext uri="{BB962C8B-B14F-4D97-AF65-F5344CB8AC3E}">
        <p14:creationId xmlns:p14="http://schemas.microsoft.com/office/powerpoint/2010/main" val="289377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88670" y="320040"/>
            <a:ext cx="110871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 smtClean="0"/>
              <a:t>Romeinen 11</a:t>
            </a:r>
            <a:endParaRPr lang="nl-NL" sz="3000" b="1" dirty="0"/>
          </a:p>
          <a:p>
            <a:pPr algn="ctr"/>
            <a:r>
              <a:rPr lang="nl-NL" sz="3000" dirty="0" smtClean="0"/>
              <a:t>13 En </a:t>
            </a:r>
            <a:r>
              <a:rPr lang="nl-NL" sz="3000" dirty="0"/>
              <a:t>ik zeg tegen jullie, de natiën: </a:t>
            </a:r>
            <a:endParaRPr lang="nl-NL" sz="3000" dirty="0" smtClean="0"/>
          </a:p>
          <a:p>
            <a:pPr algn="ctr"/>
            <a:r>
              <a:rPr lang="nl-NL" sz="3000" dirty="0" smtClean="0"/>
              <a:t>in </a:t>
            </a:r>
            <a:r>
              <a:rPr lang="nl-NL" sz="3000" dirty="0"/>
              <a:t>zoverre ik, dan, inderdaad, de afgevaardigde van de natiën ben, verheerlijk ik mijn bediening,</a:t>
            </a:r>
          </a:p>
          <a:p>
            <a:pPr algn="ctr"/>
            <a:r>
              <a:rPr lang="nl-NL" sz="3000" dirty="0" smtClean="0"/>
              <a:t>14 of </a:t>
            </a:r>
            <a:r>
              <a:rPr lang="nl-NL" sz="3000" dirty="0"/>
              <a:t>ik, op de een of andere manier, </a:t>
            </a:r>
            <a:endParaRPr lang="nl-NL" sz="3000" dirty="0" smtClean="0"/>
          </a:p>
          <a:p>
            <a:pPr algn="ctr"/>
            <a:r>
              <a:rPr lang="nl-NL" sz="3000" dirty="0" smtClean="0"/>
              <a:t>degenen </a:t>
            </a:r>
            <a:r>
              <a:rPr lang="nl-NL" sz="3000" dirty="0"/>
              <a:t>van mijn vlees jaloers zou kunnen maken, </a:t>
            </a:r>
            <a:endParaRPr lang="nl-NL" sz="3000" dirty="0" smtClean="0"/>
          </a:p>
          <a:p>
            <a:pPr algn="ctr"/>
            <a:r>
              <a:rPr lang="nl-NL" sz="3000" dirty="0" smtClean="0"/>
              <a:t>en </a:t>
            </a:r>
            <a:r>
              <a:rPr lang="nl-NL" sz="3000" dirty="0"/>
              <a:t>enigen uit hen zou kunnen redden.</a:t>
            </a:r>
          </a:p>
          <a:p>
            <a:pPr algn="ctr"/>
            <a:r>
              <a:rPr lang="nl-NL" sz="3000" dirty="0" smtClean="0"/>
              <a:t>15 Want </a:t>
            </a:r>
            <a:r>
              <a:rPr lang="nl-NL" sz="3000" dirty="0"/>
              <a:t>indien </a:t>
            </a:r>
            <a:r>
              <a:rPr lang="nl-NL" sz="3000" dirty="0" smtClean="0"/>
              <a:t>hun verwerping de </a:t>
            </a:r>
            <a:r>
              <a:rPr lang="nl-NL" sz="3000" dirty="0"/>
              <a:t>verzoening van de wereld is, </a:t>
            </a:r>
            <a:endParaRPr lang="nl-NL" sz="3000" dirty="0" smtClean="0"/>
          </a:p>
          <a:p>
            <a:pPr algn="ctr"/>
            <a:r>
              <a:rPr lang="nl-NL" sz="3000" dirty="0" smtClean="0"/>
              <a:t>wat </a:t>
            </a:r>
            <a:r>
              <a:rPr lang="nl-NL" sz="3000" dirty="0"/>
              <a:t>zal de </a:t>
            </a:r>
            <a:r>
              <a:rPr lang="nl-NL" sz="3000" dirty="0" smtClean="0"/>
              <a:t>aanneming </a:t>
            </a:r>
            <a:r>
              <a:rPr lang="nl-NL" sz="3000" dirty="0"/>
              <a:t>anders zijn dan leven uit de doden?</a:t>
            </a:r>
          </a:p>
        </p:txBody>
      </p:sp>
    </p:spTree>
    <p:extLst>
      <p:ext uri="{BB962C8B-B14F-4D97-AF65-F5344CB8AC3E}">
        <p14:creationId xmlns:p14="http://schemas.microsoft.com/office/powerpoint/2010/main" val="83441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74320" y="102424"/>
            <a:ext cx="7360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000" u="sng" dirty="0" smtClean="0">
                <a:solidFill>
                  <a:srgbClr val="002060"/>
                </a:solidFill>
              </a:rPr>
              <a:t>Gebeurtenissen en tekenen in Handelingen:</a:t>
            </a:r>
            <a:endParaRPr lang="nl-NL" sz="3000" u="sng" dirty="0">
              <a:solidFill>
                <a:srgbClr val="00206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005839" y="811530"/>
            <a:ext cx="10928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1:9 </a:t>
            </a:r>
            <a:r>
              <a:rPr lang="nl-NL" sz="2800" dirty="0" smtClean="0">
                <a:sym typeface="Wingdings" panose="05000000000000000000" pitchFamily="2" charset="2"/>
              </a:rPr>
              <a:t> 	</a:t>
            </a:r>
            <a:r>
              <a:rPr lang="nl-NL" sz="2800" dirty="0" smtClean="0"/>
              <a:t>Heer</a:t>
            </a:r>
            <a:r>
              <a:rPr lang="nl-NL" sz="2800" dirty="0"/>
              <a:t>, </a:t>
            </a:r>
            <a:r>
              <a:rPr lang="nl-NL" sz="2800" dirty="0" smtClean="0"/>
              <a:t>herstelt u </a:t>
            </a:r>
            <a:r>
              <a:rPr lang="nl-NL" sz="2800" dirty="0"/>
              <a:t>in deze tijd het </a:t>
            </a:r>
            <a:r>
              <a:rPr lang="nl-N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koninkrijk voor Israël</a:t>
            </a:r>
            <a:r>
              <a:rPr lang="nl-NL" sz="2800" dirty="0"/>
              <a:t>?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005840" y="5741670"/>
            <a:ext cx="11023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28:28 </a:t>
            </a:r>
            <a:r>
              <a:rPr lang="nl-NL" sz="2800" dirty="0" smtClean="0">
                <a:sym typeface="Wingdings" panose="05000000000000000000" pitchFamily="2" charset="2"/>
              </a:rPr>
              <a:t> 	</a:t>
            </a:r>
            <a:r>
              <a:rPr lang="nl-NL" sz="2800" dirty="0" smtClean="0"/>
              <a:t>Laat </a:t>
            </a:r>
            <a:r>
              <a:rPr lang="nl-NL" sz="2800" dirty="0"/>
              <a:t>het, dan, aan jullie bekend zijn, dat deze </a:t>
            </a:r>
            <a:r>
              <a:rPr lang="nl-N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redding van God 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tot </a:t>
            </a:r>
            <a:r>
              <a:rPr lang="nl-N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natiën </a:t>
            </a:r>
            <a:r>
              <a:rPr lang="nl-NL" sz="2800" dirty="0"/>
              <a:t>werd afgevaardigd, en zíj zullen horen.</a:t>
            </a:r>
          </a:p>
        </p:txBody>
      </p:sp>
      <p:sp>
        <p:nvSpPr>
          <p:cNvPr id="6" name="Vierkante haak links 5"/>
          <p:cNvSpPr/>
          <p:nvPr/>
        </p:nvSpPr>
        <p:spPr>
          <a:xfrm>
            <a:off x="537210" y="1074420"/>
            <a:ext cx="171450" cy="4949190"/>
          </a:xfrm>
          <a:prstGeom prst="lef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51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6 En </a:t>
            </a:r>
            <a:r>
              <a:rPr lang="nl-NL" sz="3000" u="sng" dirty="0">
                <a:solidFill>
                  <a:srgbClr val="002060"/>
                </a:solidFill>
              </a:rPr>
              <a:t>wij</a:t>
            </a:r>
            <a:r>
              <a:rPr lang="nl-NL" sz="3000" dirty="0">
                <a:solidFill>
                  <a:srgbClr val="002060"/>
                </a:solidFill>
              </a:rPr>
              <a:t> varen uit van </a:t>
            </a:r>
            <a:r>
              <a:rPr lang="nl-NL" sz="3000" dirty="0" err="1">
                <a:solidFill>
                  <a:srgbClr val="002060"/>
                </a:solidFill>
              </a:rPr>
              <a:t>Filippi</a:t>
            </a:r>
            <a:r>
              <a:rPr lang="nl-NL" sz="3000" dirty="0">
                <a:solidFill>
                  <a:srgbClr val="002060"/>
                </a:solidFill>
              </a:rPr>
              <a:t>,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na de dagen van de ongezuurde broden,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kwamen in vijf dagen naar hen toe, in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Troas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waar wij zeven dagen vertoeven.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581793" y="4196821"/>
            <a:ext cx="736230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/>
              <a:t>Paulus en Lukas (de schrijver van Handelingen)</a:t>
            </a:r>
            <a:endParaRPr lang="nl-NL" sz="2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72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6 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varen uit van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Filippi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nl-NL" sz="3000" dirty="0">
                <a:solidFill>
                  <a:srgbClr val="002060"/>
                </a:solidFill>
              </a:rPr>
              <a:t>na de dagen van de ongezuurde broden,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kwamen in vijf dagen naar hen toe, in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Troas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waar wij zeven dagen vertoeven.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918853" y="4151101"/>
            <a:ext cx="8882497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/>
              <a:t>14 </a:t>
            </a:r>
            <a:r>
              <a:rPr lang="nl-NL" sz="2800" dirty="0" err="1" smtClean="0"/>
              <a:t>nisan</a:t>
            </a:r>
            <a:r>
              <a:rPr lang="nl-NL" sz="2800" dirty="0" smtClean="0"/>
              <a:t> = </a:t>
            </a:r>
            <a:r>
              <a:rPr lang="nl-NL" sz="2800" dirty="0" err="1" smtClean="0"/>
              <a:t>pesach</a:t>
            </a:r>
            <a:r>
              <a:rPr lang="nl-NL" sz="2800" dirty="0" smtClean="0"/>
              <a:t> (Lev. 23:5)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>
                <a:sym typeface="Wingdings" panose="05000000000000000000" pitchFamily="2" charset="2"/>
              </a:rPr>
              <a:t>vanaf 15 </a:t>
            </a:r>
            <a:r>
              <a:rPr lang="nl-NL" sz="2800" dirty="0" err="1" smtClean="0">
                <a:sym typeface="Wingdings" panose="05000000000000000000" pitchFamily="2" charset="2"/>
              </a:rPr>
              <a:t>nisan</a:t>
            </a:r>
            <a:r>
              <a:rPr lang="nl-NL" sz="2800" dirty="0" smtClean="0">
                <a:sym typeface="Wingdings" panose="05000000000000000000" pitchFamily="2" charset="2"/>
              </a:rPr>
              <a:t>  feest van ongezuurde broden (7 dagen) (Lev. 23:6)</a:t>
            </a:r>
          </a:p>
        </p:txBody>
      </p:sp>
    </p:spTree>
    <p:extLst>
      <p:ext uri="{BB962C8B-B14F-4D97-AF65-F5344CB8AC3E}">
        <p14:creationId xmlns:p14="http://schemas.microsoft.com/office/powerpoint/2010/main" val="387234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6 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varen uit van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Filippi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na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de dagen van de ongezuurde broden,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en </a:t>
            </a:r>
            <a:r>
              <a:rPr lang="nl-NL" sz="3000" dirty="0">
                <a:solidFill>
                  <a:srgbClr val="002060"/>
                </a:solidFill>
              </a:rPr>
              <a:t>wij kwamen in vijf dagen naar </a:t>
            </a:r>
            <a:r>
              <a:rPr lang="nl-NL" sz="3000" u="sng" dirty="0">
                <a:solidFill>
                  <a:srgbClr val="002060"/>
                </a:solidFill>
              </a:rPr>
              <a:t>hen</a:t>
            </a:r>
            <a:r>
              <a:rPr lang="nl-NL" sz="3000" dirty="0">
                <a:solidFill>
                  <a:srgbClr val="002060"/>
                </a:solidFill>
              </a:rPr>
              <a:t> toe,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in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Troas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waar wij zeven dagen vertoeven.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581793" y="4219681"/>
            <a:ext cx="6562207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err="1" smtClean="0"/>
              <a:t>Sopater</a:t>
            </a:r>
            <a:r>
              <a:rPr lang="nl-NL" sz="2800" dirty="0" smtClean="0"/>
              <a:t>, Aristarchus, </a:t>
            </a:r>
            <a:r>
              <a:rPr lang="nl-NL" sz="2800" dirty="0" err="1" smtClean="0"/>
              <a:t>Sekundus</a:t>
            </a:r>
            <a:r>
              <a:rPr lang="nl-NL" sz="2800" dirty="0" smtClean="0"/>
              <a:t>, </a:t>
            </a:r>
            <a:r>
              <a:rPr lang="nl-NL" sz="2800" dirty="0" err="1" smtClean="0"/>
              <a:t>Gajus</a:t>
            </a:r>
            <a:r>
              <a:rPr lang="nl-NL" sz="2800" dirty="0" smtClean="0"/>
              <a:t>, Timotheüs, </a:t>
            </a:r>
            <a:r>
              <a:rPr lang="nl-NL" sz="2800" dirty="0" err="1" smtClean="0"/>
              <a:t>Tychikus</a:t>
            </a:r>
            <a:r>
              <a:rPr lang="nl-NL" sz="2800" dirty="0" smtClean="0"/>
              <a:t> en </a:t>
            </a:r>
            <a:r>
              <a:rPr lang="nl-NL" sz="2800" dirty="0" err="1" smtClean="0"/>
              <a:t>Trofimus</a:t>
            </a:r>
            <a:r>
              <a:rPr lang="nl-NL" sz="2800" dirty="0" smtClean="0"/>
              <a:t> (vers 4)</a:t>
            </a:r>
            <a:endParaRPr lang="nl-NL" sz="2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4305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6 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varen uit van </a:t>
            </a:r>
            <a:r>
              <a:rPr lang="nl-NL" sz="3000" dirty="0" err="1">
                <a:solidFill>
                  <a:schemeClr val="bg1">
                    <a:lumMod val="65000"/>
                  </a:schemeClr>
                </a:solidFill>
              </a:rPr>
              <a:t>Filippi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na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de dagen van de ongezuurde broden,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rgbClr val="002060"/>
                </a:solidFill>
              </a:rPr>
              <a:t>en </a:t>
            </a:r>
            <a:r>
              <a:rPr lang="nl-NL" sz="3000" dirty="0">
                <a:solidFill>
                  <a:srgbClr val="002060"/>
                </a:solidFill>
              </a:rPr>
              <a:t>wij kwamen in vijf dagen naar hen toe, in </a:t>
            </a:r>
            <a:r>
              <a:rPr lang="nl-NL" sz="3000" dirty="0" err="1">
                <a:solidFill>
                  <a:srgbClr val="002060"/>
                </a:solidFill>
              </a:rPr>
              <a:t>Troas</a:t>
            </a:r>
            <a:r>
              <a:rPr lang="nl-NL" sz="3000" dirty="0">
                <a:solidFill>
                  <a:srgbClr val="002060"/>
                </a:solidFill>
              </a:rPr>
              <a:t>, waar wij zeven dagen vertoeven.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620" y="2265955"/>
            <a:ext cx="5924606" cy="44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3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39971" y="542431"/>
            <a:ext cx="113682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</a:rPr>
              <a:t>Handelingen 20</a:t>
            </a:r>
          </a:p>
          <a:p>
            <a:r>
              <a:rPr lang="nl-NL" sz="3000" dirty="0" smtClean="0">
                <a:solidFill>
                  <a:srgbClr val="002060"/>
                </a:solidFill>
              </a:rPr>
              <a:t>7 En </a:t>
            </a:r>
            <a:r>
              <a:rPr lang="nl-NL" sz="3000" dirty="0">
                <a:solidFill>
                  <a:srgbClr val="002060"/>
                </a:solidFill>
              </a:rPr>
              <a:t>op </a:t>
            </a:r>
            <a:r>
              <a:rPr lang="nl-NL" sz="3000" dirty="0" smtClean="0">
                <a:solidFill>
                  <a:srgbClr val="002060"/>
                </a:solidFill>
              </a:rPr>
              <a:t>de één </a:t>
            </a:r>
            <a:r>
              <a:rPr lang="nl-NL" sz="3000" dirty="0">
                <a:solidFill>
                  <a:srgbClr val="002060"/>
                </a:solidFill>
              </a:rPr>
              <a:t>van de sabbatten </a:t>
            </a:r>
            <a:endParaRPr lang="nl-NL" sz="3000" dirty="0" smtClean="0">
              <a:solidFill>
                <a:srgbClr val="002060"/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zijn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wij verzameld om brood te breken,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Paulus argumenteerde met hen. </a:t>
            </a:r>
            <a:endParaRPr lang="nl-NL" sz="3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omdat hij op het punt staat de volgende morgen weg te gaan, verlengde hij het woord tot aan middernacht.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71" y="5259705"/>
            <a:ext cx="6924675" cy="127635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783674" y="4070619"/>
            <a:ext cx="829600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 smtClean="0"/>
              <a:t>Geparafraseerd: </a:t>
            </a:r>
            <a:r>
              <a:rPr lang="nl-NL" sz="2800" i="1" dirty="0" smtClean="0"/>
              <a:t>op dag één van de sabbatten(telling)</a:t>
            </a:r>
            <a:endParaRPr lang="nl-NL" sz="2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3128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43361</TotalTime>
  <Words>1515</Words>
  <Application>Microsoft Office PowerPoint</Application>
  <PresentationFormat>Breedbeeld</PresentationFormat>
  <Paragraphs>188</Paragraphs>
  <Slides>30</Slides>
  <Notes>21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Verdana</vt:lpstr>
      <vt:lpstr>Wingdings</vt:lpstr>
      <vt:lpstr>Kantoorthema</vt:lpstr>
      <vt:lpstr>1_Kantoorthema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Gerard Oudijn</cp:lastModifiedBy>
  <cp:revision>1527</cp:revision>
  <dcterms:created xsi:type="dcterms:W3CDTF">2017-10-24T20:34:00Z</dcterms:created>
  <dcterms:modified xsi:type="dcterms:W3CDTF">2020-08-23T13:19:34Z</dcterms:modified>
</cp:coreProperties>
</file>