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8"/>
  </p:notesMasterIdLst>
  <p:sldIdLst>
    <p:sldId id="582" r:id="rId3"/>
    <p:sldId id="1123" r:id="rId4"/>
    <p:sldId id="1122" r:id="rId5"/>
    <p:sldId id="1125" r:id="rId6"/>
    <p:sldId id="1124" r:id="rId7"/>
    <p:sldId id="1126" r:id="rId8"/>
    <p:sldId id="1127" r:id="rId9"/>
    <p:sldId id="1128" r:id="rId10"/>
    <p:sldId id="1129" r:id="rId11"/>
    <p:sldId id="1130" r:id="rId12"/>
    <p:sldId id="1131" r:id="rId13"/>
    <p:sldId id="1133" r:id="rId14"/>
    <p:sldId id="1132" r:id="rId15"/>
    <p:sldId id="1134" r:id="rId16"/>
    <p:sldId id="1135" r:id="rId17"/>
    <p:sldId id="1136" r:id="rId18"/>
    <p:sldId id="1137" r:id="rId19"/>
    <p:sldId id="1138" r:id="rId20"/>
    <p:sldId id="1139" r:id="rId21"/>
    <p:sldId id="1142" r:id="rId22"/>
    <p:sldId id="1141" r:id="rId23"/>
    <p:sldId id="1143" r:id="rId24"/>
    <p:sldId id="1144" r:id="rId25"/>
    <p:sldId id="1145" r:id="rId26"/>
    <p:sldId id="1147" r:id="rId27"/>
    <p:sldId id="1148" r:id="rId28"/>
    <p:sldId id="1149" r:id="rId29"/>
    <p:sldId id="1161" r:id="rId30"/>
    <p:sldId id="1114" r:id="rId31"/>
    <p:sldId id="1150" r:id="rId32"/>
    <p:sldId id="1151" r:id="rId33"/>
    <p:sldId id="1152" r:id="rId34"/>
    <p:sldId id="1154" r:id="rId35"/>
    <p:sldId id="1155" r:id="rId36"/>
    <p:sldId id="1156" r:id="rId37"/>
    <p:sldId id="1157" r:id="rId38"/>
    <p:sldId id="1153" r:id="rId39"/>
    <p:sldId id="1158" r:id="rId40"/>
    <p:sldId id="1159" r:id="rId41"/>
    <p:sldId id="1160" r:id="rId42"/>
    <p:sldId id="1162" r:id="rId43"/>
    <p:sldId id="1163" r:id="rId44"/>
    <p:sldId id="1164" r:id="rId45"/>
    <p:sldId id="1166" r:id="rId46"/>
    <p:sldId id="1165" r:id="rId4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319BD"/>
    <a:srgbClr val="817FB1"/>
    <a:srgbClr val="799FB7"/>
    <a:srgbClr val="CCECFF"/>
    <a:srgbClr val="003300"/>
    <a:srgbClr val="66FFFF"/>
    <a:srgbClr val="FF99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079" autoAdjust="0"/>
    <p:restoredTop sz="86401" autoAdjust="0"/>
  </p:normalViewPr>
  <p:slideViewPr>
    <p:cSldViewPr snapToGrid="0">
      <p:cViewPr varScale="1">
        <p:scale>
          <a:sx n="52" d="100"/>
          <a:sy n="52" d="100"/>
        </p:scale>
        <p:origin x="81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A6EF-CB02-48DE-9D12-0F764397CD53}" type="datetimeFigureOut">
              <a:rPr lang="nl-NL" smtClean="0"/>
              <a:t>4-10-2020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C728-698F-42B6-9C18-F019068154F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312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503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6183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4020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8746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1920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522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0776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8334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2748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17361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2629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86135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1576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657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4482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95071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00151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27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84177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29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63739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30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77203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31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47088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32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9406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98615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33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21332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34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49557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35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00961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36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39873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37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55664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38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11254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39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94350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40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01051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41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02599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42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6118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8606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43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05691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45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6046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6094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6651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455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3646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631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4-10-2020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07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4-10-2020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7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4-10-2020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6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7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6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2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27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8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3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4-10-2020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0917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1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6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5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4-10-2020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59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4-10-2020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66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4-10-2020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191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4-10-2020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1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4-10-2020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31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4-10-2020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4-10-2020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81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/>
              <a:t>4-10-2020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23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24944" y="6101729"/>
            <a:ext cx="1972486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 oktober 2020</a:t>
            </a:r>
          </a:p>
          <a:p>
            <a:pPr algn="ctr"/>
            <a:r>
              <a:rPr lang="nl-NL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Rotterdam</a:t>
            </a:r>
            <a:endParaRPr lang="nl-NL" sz="1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31890" y="577289"/>
            <a:ext cx="106718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Psalm 1</a:t>
            </a:r>
            <a:endParaRPr lang="nl-NL" sz="5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392" y="1786198"/>
            <a:ext cx="5241693" cy="349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61848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Handelingen 2 </a:t>
            </a:r>
          </a:p>
          <a:p>
            <a:pPr algn="ctr"/>
            <a:r>
              <a:rPr lang="nl-NL" sz="3000" dirty="0" smtClean="0"/>
              <a:t>29 Mannen </a:t>
            </a:r>
            <a:r>
              <a:rPr lang="nl-NL" sz="3000" dirty="0"/>
              <a:t>broeders, veroorloof mij met vrijmoedigheid tot jullie te zeggen aangaande de aartsvader David, </a:t>
            </a:r>
            <a:endParaRPr lang="nl-NL" sz="3000" dirty="0" smtClean="0"/>
          </a:p>
          <a:p>
            <a:pPr algn="ctr"/>
            <a:r>
              <a:rPr lang="nl-NL" sz="3000" dirty="0" smtClean="0"/>
              <a:t>dat </a:t>
            </a:r>
            <a:r>
              <a:rPr lang="nl-NL" sz="3000" dirty="0"/>
              <a:t>hij </a:t>
            </a:r>
            <a:r>
              <a:rPr lang="nl-NL" sz="3000" dirty="0" err="1"/>
              <a:t>èn</a:t>
            </a:r>
            <a:r>
              <a:rPr lang="nl-NL" sz="3000" dirty="0"/>
              <a:t> </a:t>
            </a:r>
            <a:r>
              <a:rPr lang="nl-NL" sz="3000" dirty="0" smtClean="0"/>
              <a:t>overleed </a:t>
            </a:r>
            <a:r>
              <a:rPr lang="nl-NL" sz="3000" dirty="0" err="1"/>
              <a:t>èn</a:t>
            </a:r>
            <a:r>
              <a:rPr lang="nl-NL" sz="3000" dirty="0"/>
              <a:t> werd begraven, </a:t>
            </a:r>
            <a:endParaRPr lang="nl-NL" sz="3000" dirty="0" smtClean="0"/>
          </a:p>
          <a:p>
            <a:pPr algn="ctr"/>
            <a:r>
              <a:rPr lang="nl-NL" sz="3000" dirty="0" smtClean="0"/>
              <a:t>en </a:t>
            </a:r>
            <a:r>
              <a:rPr lang="nl-NL" sz="3000" dirty="0"/>
              <a:t>zijn graftombe is onder ons tot op deze dag.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212" y="4592002"/>
            <a:ext cx="7038975" cy="10572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85" y="5560695"/>
            <a:ext cx="101917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6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6184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Handelingen 2 </a:t>
            </a:r>
          </a:p>
          <a:p>
            <a:pPr algn="ctr"/>
            <a:r>
              <a:rPr lang="nl-NL" sz="3000" dirty="0" smtClean="0"/>
              <a:t>30 Omdat </a:t>
            </a:r>
            <a:r>
              <a:rPr lang="nl-NL" sz="3000" dirty="0"/>
              <a:t>hij, dan, een profeet is, </a:t>
            </a:r>
            <a:endParaRPr lang="nl-NL" sz="3000" dirty="0" smtClean="0"/>
          </a:p>
          <a:p>
            <a:pPr algn="ctr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dat hij weet, dat God met een eed aan hem zweert,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om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iemand uit de vrucht van zijn lende op zijn troon te doen zitten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,</a:t>
            </a:r>
            <a:endParaRPr lang="nl-NL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500369" y="3445353"/>
            <a:ext cx="727532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 smtClean="0"/>
              <a:t>Iemand die spreekt namens God en </a:t>
            </a:r>
            <a:r>
              <a:rPr lang="nl-NL" sz="2800" dirty="0" err="1" smtClean="0"/>
              <a:t>voor-zegt</a:t>
            </a:r>
            <a:endParaRPr lang="nl-NL" sz="2800" dirty="0" smtClean="0">
              <a:sym typeface="Wingdings" panose="05000000000000000000" pitchFamily="2" charset="2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083" y="5455723"/>
            <a:ext cx="4924425" cy="117157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1" y="3487474"/>
            <a:ext cx="3574732" cy="313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5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6184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Handelingen 2 </a:t>
            </a:r>
          </a:p>
          <a:p>
            <a:pPr algn="ctr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30 Omdat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hij, dan, een profeet is,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nl-NL" sz="3000" dirty="0" smtClean="0"/>
              <a:t>en </a:t>
            </a:r>
            <a:r>
              <a:rPr lang="nl-NL" sz="3000" dirty="0"/>
              <a:t>dat hij weet, dat God met een eed aan hem zweert, </a:t>
            </a:r>
            <a:endParaRPr lang="nl-NL" sz="3000" dirty="0" smtClean="0"/>
          </a:p>
          <a:p>
            <a:pPr algn="ctr"/>
            <a:r>
              <a:rPr lang="nl-NL" sz="3000" dirty="0" smtClean="0"/>
              <a:t>om </a:t>
            </a:r>
            <a:r>
              <a:rPr lang="nl-NL" sz="3000" dirty="0"/>
              <a:t>iemand uit de vrucht van zijn lende op zijn troon te doen zitten</a:t>
            </a:r>
            <a:r>
              <a:rPr lang="nl-NL" sz="3000" dirty="0" smtClean="0"/>
              <a:t>,</a:t>
            </a:r>
            <a:endParaRPr lang="nl-NL" sz="3000" dirty="0"/>
          </a:p>
        </p:txBody>
      </p:sp>
      <p:sp>
        <p:nvSpPr>
          <p:cNvPr id="7" name="Tekstvak 6"/>
          <p:cNvSpPr txBox="1"/>
          <p:nvPr/>
        </p:nvSpPr>
        <p:spPr>
          <a:xfrm>
            <a:off x="2672042" y="4684450"/>
            <a:ext cx="648665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 smtClean="0"/>
              <a:t>David wist wat hij opschreef en waarom</a:t>
            </a:r>
            <a:endParaRPr lang="nl-NL" sz="28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5066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61848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Handelingen 2 </a:t>
            </a:r>
          </a:p>
          <a:p>
            <a:pPr algn="ctr"/>
            <a:r>
              <a:rPr lang="nl-NL" sz="3000" dirty="0" smtClean="0"/>
              <a:t>31 spreekt </a:t>
            </a:r>
            <a:r>
              <a:rPr lang="nl-NL" sz="3000" dirty="0"/>
              <a:t>hij, omdat hij dit tevoren waarneemt, </a:t>
            </a:r>
            <a:endParaRPr lang="nl-NL" sz="3000" dirty="0" smtClean="0"/>
          </a:p>
          <a:p>
            <a:pPr algn="ctr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over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de opstanding van de Christus,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dat Hij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noch in het dodenrijk in de steek werd gelaten,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noch Zijn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vlees ontbinding waarnam.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305" y="5557837"/>
            <a:ext cx="5695950" cy="111442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052698" y="3988852"/>
            <a:ext cx="599516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 smtClean="0"/>
              <a:t>Dat is precies wat een profeet doet</a:t>
            </a:r>
            <a:endParaRPr lang="nl-NL" sz="28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9327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61848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Handelingen 2 </a:t>
            </a:r>
          </a:p>
          <a:p>
            <a:pPr algn="ctr"/>
            <a:r>
              <a:rPr lang="nl-NL" sz="3000" dirty="0" smtClean="0"/>
              <a:t>31 spreekt </a:t>
            </a:r>
            <a:r>
              <a:rPr lang="nl-NL" sz="3000" dirty="0"/>
              <a:t>hij, omdat hij dit tevoren waarneemt, </a:t>
            </a:r>
            <a:endParaRPr lang="nl-NL" sz="3000" dirty="0" smtClean="0"/>
          </a:p>
          <a:p>
            <a:pPr algn="ctr"/>
            <a:r>
              <a:rPr lang="nl-NL" sz="3000" u="sng" dirty="0" smtClean="0"/>
              <a:t>over </a:t>
            </a:r>
            <a:r>
              <a:rPr lang="nl-NL" sz="3000" u="sng" dirty="0"/>
              <a:t>de opstanding van de Christus, </a:t>
            </a:r>
            <a:endParaRPr lang="nl-NL" sz="3000" u="sng" dirty="0" smtClean="0"/>
          </a:p>
          <a:p>
            <a:pPr algn="ctr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dat Hij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noch in het dodenrijk in de steek werd gelaten,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noch Zijn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vlees ontbinding waarnam.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392" y="5373052"/>
            <a:ext cx="726757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6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61848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Handelingen 2 </a:t>
            </a:r>
          </a:p>
          <a:p>
            <a:pPr algn="ctr"/>
            <a:r>
              <a:rPr lang="nl-NL" sz="3000" dirty="0" smtClean="0"/>
              <a:t>31 spreekt </a:t>
            </a:r>
            <a:r>
              <a:rPr lang="nl-NL" sz="3000" dirty="0"/>
              <a:t>hij, omdat hij dit tevoren waarneemt, </a:t>
            </a:r>
            <a:endParaRPr lang="nl-NL" sz="3000" dirty="0" smtClean="0"/>
          </a:p>
          <a:p>
            <a:pPr algn="ctr"/>
            <a:r>
              <a:rPr lang="nl-NL" sz="3000" dirty="0" smtClean="0"/>
              <a:t>over </a:t>
            </a:r>
            <a:r>
              <a:rPr lang="nl-NL" sz="3000" dirty="0"/>
              <a:t>de opstanding van de Christus, </a:t>
            </a:r>
            <a:endParaRPr lang="nl-NL" sz="3000" dirty="0" smtClean="0"/>
          </a:p>
          <a:p>
            <a:pPr algn="ctr"/>
            <a:r>
              <a:rPr lang="nl-NL" sz="3000" dirty="0" smtClean="0"/>
              <a:t>dat Híj </a:t>
            </a:r>
            <a:r>
              <a:rPr lang="nl-NL" sz="3000" dirty="0"/>
              <a:t>noch in het dodenrijk in de steek werd gelaten, </a:t>
            </a:r>
            <a:endParaRPr lang="nl-NL" sz="3000" dirty="0" smtClean="0"/>
          </a:p>
          <a:p>
            <a:pPr algn="ctr"/>
            <a:r>
              <a:rPr lang="nl-NL" sz="3000" dirty="0" smtClean="0"/>
              <a:t>noch Zijn </a:t>
            </a:r>
            <a:r>
              <a:rPr lang="nl-NL" sz="3000" dirty="0"/>
              <a:t>vlees ontbinding waarnam.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285" y="5528281"/>
            <a:ext cx="8608695" cy="103050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716" y="4561555"/>
            <a:ext cx="7748224" cy="105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8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6184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Handelingen 2 </a:t>
            </a:r>
          </a:p>
          <a:p>
            <a:pPr algn="ctr"/>
            <a:r>
              <a:rPr lang="nl-NL" sz="3000" dirty="0" smtClean="0"/>
              <a:t>32 God </a:t>
            </a:r>
            <a:r>
              <a:rPr lang="nl-NL" sz="3000" dirty="0"/>
              <a:t>doet deze Jezus opstaan, </a:t>
            </a:r>
            <a:endParaRPr lang="nl-NL" sz="3000" dirty="0" smtClean="0"/>
          </a:p>
          <a:p>
            <a:pPr algn="ctr"/>
            <a:r>
              <a:rPr lang="nl-NL" sz="3000" dirty="0" smtClean="0"/>
              <a:t>waarvan </a:t>
            </a:r>
            <a:r>
              <a:rPr lang="nl-NL" sz="3000" dirty="0"/>
              <a:t>wij allen getuigen zijn.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575" y="4521566"/>
            <a:ext cx="7514273" cy="116200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699" y="5595443"/>
            <a:ext cx="7078027" cy="103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1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6184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Handelingen 2 </a:t>
            </a:r>
          </a:p>
          <a:p>
            <a:pPr algn="ctr"/>
            <a:r>
              <a:rPr lang="nl-NL" sz="3000" dirty="0" smtClean="0"/>
              <a:t>33 Omdat </a:t>
            </a:r>
            <a:r>
              <a:rPr lang="nl-NL" sz="3000" dirty="0"/>
              <a:t>Hij, dan, aan de rechterhand van God verhoogd wordt, </a:t>
            </a:r>
            <a:endParaRPr lang="nl-NL" sz="3000" dirty="0" smtClean="0"/>
          </a:p>
          <a:p>
            <a:pPr algn="ctr"/>
            <a:r>
              <a:rPr lang="nl-NL" sz="3000" dirty="0" smtClean="0"/>
              <a:t>en </a:t>
            </a:r>
            <a:r>
              <a:rPr lang="nl-NL" sz="3000" dirty="0"/>
              <a:t>de belofte van de heilige geest van de Vader in ontvangst neemt, </a:t>
            </a:r>
            <a:endParaRPr lang="nl-NL" sz="3000" dirty="0" smtClean="0"/>
          </a:p>
          <a:p>
            <a:pPr algn="ctr"/>
            <a:r>
              <a:rPr lang="nl-NL" sz="3000" dirty="0" smtClean="0"/>
              <a:t>giet </a:t>
            </a:r>
            <a:r>
              <a:rPr lang="nl-NL" sz="3000" dirty="0"/>
              <a:t>Hij dit uit, wat jullie </a:t>
            </a:r>
            <a:r>
              <a:rPr lang="nl-NL" sz="3000" dirty="0" err="1"/>
              <a:t>èn</a:t>
            </a:r>
            <a:r>
              <a:rPr lang="nl-NL" sz="3000" dirty="0"/>
              <a:t> </a:t>
            </a:r>
            <a:r>
              <a:rPr lang="nl-NL" sz="3000" dirty="0" smtClean="0"/>
              <a:t>zien </a:t>
            </a:r>
            <a:r>
              <a:rPr lang="nl-NL" sz="3000" dirty="0" err="1" smtClean="0"/>
              <a:t>èn</a:t>
            </a:r>
            <a:r>
              <a:rPr lang="nl-NL" sz="3000" dirty="0" smtClean="0"/>
              <a:t> </a:t>
            </a:r>
            <a:r>
              <a:rPr lang="nl-NL" sz="3000" dirty="0"/>
              <a:t>horen.</a:t>
            </a:r>
          </a:p>
        </p:txBody>
      </p:sp>
    </p:spTree>
    <p:extLst>
      <p:ext uri="{BB962C8B-B14F-4D97-AF65-F5344CB8AC3E}">
        <p14:creationId xmlns:p14="http://schemas.microsoft.com/office/powerpoint/2010/main" val="14704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6184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Handelingen 2 </a:t>
            </a:r>
          </a:p>
          <a:p>
            <a:pPr algn="ctr"/>
            <a:r>
              <a:rPr lang="nl-NL" sz="3000" dirty="0" smtClean="0"/>
              <a:t>34 Want </a:t>
            </a:r>
            <a:r>
              <a:rPr lang="nl-NL" sz="3000" dirty="0"/>
              <a:t>David ging niet omhoog naar de hemelen, maar hij zegt </a:t>
            </a:r>
            <a:r>
              <a:rPr lang="nl-NL" sz="3000" dirty="0" err="1"/>
              <a:t>zèlf</a:t>
            </a:r>
            <a:r>
              <a:rPr lang="nl-NL" sz="3000" dirty="0"/>
              <a:t>: </a:t>
            </a:r>
            <a:endParaRPr lang="nl-NL" sz="3000" dirty="0" smtClean="0"/>
          </a:p>
          <a:p>
            <a:pPr algn="ctr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Heer zei tegen mijn Heer: Zit aan mijn rechterhand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,</a:t>
            </a:r>
          </a:p>
          <a:p>
            <a:pPr algn="ctr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35 totdat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Ik jouw vijanden zal plaatsen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tot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een voetbank voor jouw voeten.</a:t>
            </a:r>
          </a:p>
          <a:p>
            <a:pPr algn="ctr"/>
            <a:endParaRPr lang="nl-NL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601" y="5636668"/>
            <a:ext cx="8999220" cy="106035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547041" y="3997490"/>
            <a:ext cx="2699579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 smtClean="0"/>
              <a:t>In Psalm 110</a:t>
            </a:r>
          </a:p>
        </p:txBody>
      </p:sp>
    </p:spTree>
    <p:extLst>
      <p:ext uri="{BB962C8B-B14F-4D97-AF65-F5344CB8AC3E}">
        <p14:creationId xmlns:p14="http://schemas.microsoft.com/office/powerpoint/2010/main" val="406545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61848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Handelingen 2 </a:t>
            </a:r>
          </a:p>
          <a:p>
            <a:pPr algn="ctr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34 Want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David ging niet omhoog naar de hemelen, maar hij zegt </a:t>
            </a:r>
            <a:r>
              <a:rPr lang="nl-NL" sz="3000" dirty="0" err="1">
                <a:solidFill>
                  <a:schemeClr val="bg1">
                    <a:lumMod val="65000"/>
                  </a:schemeClr>
                </a:solidFill>
              </a:rPr>
              <a:t>zèlf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: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nl-NL" sz="3000" dirty="0" smtClean="0"/>
              <a:t>De </a:t>
            </a:r>
            <a:r>
              <a:rPr lang="nl-NL" sz="3000" dirty="0"/>
              <a:t>Heer zei tegen mijn Heer: Zit aan mijn rechterhand</a:t>
            </a:r>
            <a:r>
              <a:rPr lang="nl-NL" sz="3000" dirty="0" smtClean="0"/>
              <a:t>,</a:t>
            </a:r>
          </a:p>
          <a:p>
            <a:pPr algn="ctr"/>
            <a:r>
              <a:rPr lang="nl-NL" sz="3000" dirty="0" smtClean="0"/>
              <a:t>35 totdat </a:t>
            </a:r>
            <a:r>
              <a:rPr lang="nl-NL" sz="3000" dirty="0"/>
              <a:t>Ik jouw vijanden zal plaatsen </a:t>
            </a:r>
            <a:endParaRPr lang="nl-NL" sz="3000" dirty="0" smtClean="0"/>
          </a:p>
          <a:p>
            <a:pPr algn="ctr"/>
            <a:r>
              <a:rPr lang="nl-NL" sz="3000" dirty="0" smtClean="0"/>
              <a:t>tot </a:t>
            </a:r>
            <a:r>
              <a:rPr lang="nl-NL" sz="3000" dirty="0"/>
              <a:t>een voetbank voor jouw voeten</a:t>
            </a:r>
            <a:r>
              <a:rPr lang="nl-NL" sz="3000" dirty="0" smtClean="0"/>
              <a:t>.</a:t>
            </a:r>
            <a:endParaRPr lang="nl-NL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178" y="4738826"/>
            <a:ext cx="6105525" cy="9906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0" y="5706566"/>
            <a:ext cx="12192000" cy="931267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386770" y="3370719"/>
            <a:ext cx="7524879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 smtClean="0">
                <a:sym typeface="Wingdings" panose="05000000000000000000" pitchFamily="2" charset="2"/>
              </a:rPr>
              <a:t>Ook geciteerd/aangehaald in: 1 Kor.15:25; Ef.1:20; Kol.3:1; Hebr.1:3, 10:12, enz.</a:t>
            </a:r>
          </a:p>
        </p:txBody>
      </p:sp>
    </p:spTree>
    <p:extLst>
      <p:ext uri="{BB962C8B-B14F-4D97-AF65-F5344CB8AC3E}">
        <p14:creationId xmlns:p14="http://schemas.microsoft.com/office/powerpoint/2010/main" val="266525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377440" y="2766060"/>
            <a:ext cx="7840980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rgbClr val="0070C0"/>
                </a:solidFill>
              </a:rPr>
              <a:t>Waar gaan de Psalmen ten diepste over?</a:t>
            </a:r>
          </a:p>
          <a:p>
            <a:r>
              <a:rPr lang="nl-NL" sz="3600" dirty="0" smtClean="0">
                <a:solidFill>
                  <a:srgbClr val="0070C0"/>
                </a:solidFill>
              </a:rPr>
              <a:t>Petrus in Handelingen 2 </a:t>
            </a:r>
            <a:r>
              <a:rPr lang="nl-NL" sz="3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endParaRPr lang="nl-NL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2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6184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Handelingen 2 </a:t>
            </a:r>
          </a:p>
          <a:p>
            <a:pPr algn="ctr"/>
            <a:r>
              <a:rPr lang="nl-NL" sz="3000" dirty="0" smtClean="0"/>
              <a:t>36 Laat</a:t>
            </a:r>
            <a:r>
              <a:rPr lang="nl-NL" sz="3000" dirty="0"/>
              <a:t>, dan, het gehele huis van Israël op verzekerde wijze weten, </a:t>
            </a:r>
            <a:endParaRPr lang="nl-NL" sz="3000" dirty="0" smtClean="0"/>
          </a:p>
          <a:p>
            <a:pPr algn="ctr"/>
            <a:r>
              <a:rPr lang="nl-NL" sz="3000" dirty="0" smtClean="0"/>
              <a:t>dat </a:t>
            </a:r>
            <a:r>
              <a:rPr lang="nl-NL" sz="3000" dirty="0"/>
              <a:t>God Hem </a:t>
            </a:r>
            <a:r>
              <a:rPr lang="nl-NL" sz="3000" dirty="0" err="1"/>
              <a:t>èn</a:t>
            </a:r>
            <a:r>
              <a:rPr lang="nl-NL" sz="3000" dirty="0"/>
              <a:t> Heer </a:t>
            </a:r>
            <a:r>
              <a:rPr lang="nl-NL" sz="3000" dirty="0" err="1"/>
              <a:t>èn</a:t>
            </a:r>
            <a:r>
              <a:rPr lang="nl-NL" sz="3000" dirty="0"/>
              <a:t> Christus maakt, </a:t>
            </a:r>
            <a:endParaRPr lang="nl-NL" sz="3000" dirty="0" smtClean="0"/>
          </a:p>
          <a:p>
            <a:pPr algn="ctr"/>
            <a:r>
              <a:rPr lang="nl-NL" sz="3000" dirty="0" smtClean="0"/>
              <a:t>deze </a:t>
            </a:r>
            <a:r>
              <a:rPr lang="nl-NL" sz="3000" dirty="0"/>
              <a:t>Jezus, die jullie kruisigen.</a:t>
            </a:r>
            <a:endParaRPr lang="nl-NL" sz="3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6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360420" y="2891790"/>
            <a:ext cx="6149340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rgbClr val="0070C0"/>
                </a:solidFill>
              </a:rPr>
              <a:t>Paulus in de synagoge in Antiochië in Handelingen 13 </a:t>
            </a:r>
            <a:r>
              <a:rPr lang="nl-NL" sz="3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endParaRPr lang="nl-NL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0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6184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Handelingen 13</a:t>
            </a:r>
          </a:p>
          <a:p>
            <a:pPr algn="ctr"/>
            <a:r>
              <a:rPr lang="nl-NL" sz="3000" dirty="0" smtClean="0"/>
              <a:t>32 En </a:t>
            </a:r>
            <a:r>
              <a:rPr lang="nl-NL" sz="3000" dirty="0"/>
              <a:t>wij brengen jullie het goede bericht, </a:t>
            </a:r>
            <a:endParaRPr lang="nl-NL" sz="3000" dirty="0" smtClean="0"/>
          </a:p>
          <a:p>
            <a:pPr algn="ctr"/>
            <a:r>
              <a:rPr lang="nl-NL" sz="3000" dirty="0" smtClean="0"/>
              <a:t>dat </a:t>
            </a:r>
            <a:r>
              <a:rPr lang="nl-NL" sz="3000" dirty="0"/>
              <a:t>de belofte, die aan de vaders gedaan wordt,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258" y="5758662"/>
            <a:ext cx="8306753" cy="100789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938" y="4720036"/>
            <a:ext cx="9339392" cy="103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3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61848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Handelingen 13</a:t>
            </a:r>
          </a:p>
          <a:p>
            <a:pPr algn="ctr"/>
            <a:r>
              <a:rPr lang="nl-NL" sz="3000" dirty="0" smtClean="0"/>
              <a:t>33 God </a:t>
            </a:r>
            <a:r>
              <a:rPr lang="nl-NL" sz="3000" dirty="0"/>
              <a:t>volledig vervuld heeft voor onze kinderen, </a:t>
            </a:r>
            <a:endParaRPr lang="nl-NL" sz="3000" dirty="0" smtClean="0"/>
          </a:p>
          <a:p>
            <a:pPr algn="ctr"/>
            <a:r>
              <a:rPr lang="nl-NL" sz="3000" dirty="0" smtClean="0"/>
              <a:t>door </a:t>
            </a:r>
            <a:r>
              <a:rPr lang="nl-NL" sz="3000" dirty="0"/>
              <a:t>Jezus te doen opstaan, </a:t>
            </a:r>
            <a:endParaRPr lang="nl-NL" sz="3000" dirty="0" smtClean="0"/>
          </a:p>
          <a:p>
            <a:pPr algn="ctr"/>
            <a:r>
              <a:rPr lang="nl-NL" sz="3000" dirty="0" smtClean="0"/>
              <a:t>zoals </a:t>
            </a:r>
            <a:r>
              <a:rPr lang="nl-NL" sz="3000" dirty="0"/>
              <a:t>het ook in de </a:t>
            </a:r>
            <a:r>
              <a:rPr lang="nl-NL" sz="3000" dirty="0" smtClean="0"/>
              <a:t>tweede psalm </a:t>
            </a:r>
            <a:r>
              <a:rPr lang="nl-NL" sz="3000" dirty="0"/>
              <a:t>geschreven is: </a:t>
            </a:r>
            <a:endParaRPr lang="nl-NL" sz="3000" dirty="0" smtClean="0"/>
          </a:p>
          <a:p>
            <a:pPr algn="ctr"/>
            <a:r>
              <a:rPr lang="nl-NL" sz="3000" dirty="0" smtClean="0"/>
              <a:t>Mijn </a:t>
            </a:r>
            <a:r>
              <a:rPr lang="nl-NL" sz="3000" dirty="0"/>
              <a:t>Zoon ben jij; Ik heb jou vandaag verwekt</a:t>
            </a:r>
            <a:r>
              <a:rPr lang="nl-NL" sz="3000" dirty="0" smtClean="0"/>
              <a:t>.</a:t>
            </a:r>
            <a:endParaRPr lang="nl-NL" sz="30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140" y="5519679"/>
            <a:ext cx="9631680" cy="103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0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61848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Handelingen 13</a:t>
            </a:r>
          </a:p>
          <a:p>
            <a:pPr algn="ctr"/>
            <a:r>
              <a:rPr lang="nl-NL" sz="3000" dirty="0" smtClean="0"/>
              <a:t>34 En </a:t>
            </a:r>
            <a:r>
              <a:rPr lang="nl-NL" sz="3000" dirty="0"/>
              <a:t>dat Hij Hem uit de doden doet opstaan, </a:t>
            </a:r>
            <a:endParaRPr lang="nl-NL" sz="3000" dirty="0" smtClean="0"/>
          </a:p>
          <a:p>
            <a:pPr algn="ctr"/>
            <a:r>
              <a:rPr lang="nl-NL" sz="3000" dirty="0" smtClean="0"/>
              <a:t>zodat Hij niet meer </a:t>
            </a:r>
            <a:r>
              <a:rPr lang="nl-NL" sz="3000" dirty="0"/>
              <a:t>tot ontbinding </a:t>
            </a:r>
            <a:r>
              <a:rPr lang="nl-NL" sz="3000" dirty="0" smtClean="0"/>
              <a:t>terugkeert, </a:t>
            </a:r>
            <a:r>
              <a:rPr lang="nl-NL" sz="3000" dirty="0"/>
              <a:t>heeft Hij zó uitgesproken: </a:t>
            </a:r>
            <a:endParaRPr lang="nl-NL" sz="3000" dirty="0" smtClean="0"/>
          </a:p>
          <a:p>
            <a:pPr algn="ctr"/>
            <a:r>
              <a:rPr lang="nl-NL" sz="3000" dirty="0" smtClean="0"/>
              <a:t>Ik </a:t>
            </a:r>
            <a:r>
              <a:rPr lang="nl-NL" sz="3000" dirty="0"/>
              <a:t>zal aan jullie de rechtschapenheden van David geven, </a:t>
            </a:r>
            <a:endParaRPr lang="nl-NL" sz="3000" dirty="0" smtClean="0"/>
          </a:p>
          <a:p>
            <a:pPr algn="ctr"/>
            <a:r>
              <a:rPr lang="nl-NL" sz="3000" dirty="0" smtClean="0"/>
              <a:t>die </a:t>
            </a:r>
            <a:r>
              <a:rPr lang="nl-NL" sz="3000" dirty="0"/>
              <a:t>betrouwbaar zijn,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140" y="5519679"/>
            <a:ext cx="9631680" cy="103066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858605" y="3969773"/>
            <a:ext cx="2185229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 smtClean="0">
                <a:sym typeface="Wingdings" panose="05000000000000000000" pitchFamily="2" charset="2"/>
              </a:rPr>
              <a:t>Jes.55:3</a:t>
            </a:r>
          </a:p>
        </p:txBody>
      </p:sp>
    </p:spTree>
    <p:extLst>
      <p:ext uri="{BB962C8B-B14F-4D97-AF65-F5344CB8AC3E}">
        <p14:creationId xmlns:p14="http://schemas.microsoft.com/office/powerpoint/2010/main" val="40879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6184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Handelingen 13</a:t>
            </a:r>
          </a:p>
          <a:p>
            <a:pPr algn="ctr"/>
            <a:r>
              <a:rPr lang="nl-NL" sz="3000" dirty="0" smtClean="0"/>
              <a:t>35 omdat </a:t>
            </a:r>
            <a:r>
              <a:rPr lang="nl-NL" sz="3000" dirty="0"/>
              <a:t>Hij namelijk ook op een andere plaats zegt: </a:t>
            </a:r>
            <a:endParaRPr lang="nl-NL" sz="3000" dirty="0" smtClean="0"/>
          </a:p>
          <a:p>
            <a:pPr algn="ctr"/>
            <a:r>
              <a:rPr lang="nl-NL" sz="3000" dirty="0" smtClean="0"/>
              <a:t>Jij </a:t>
            </a:r>
            <a:r>
              <a:rPr lang="nl-NL" sz="3000" dirty="0"/>
              <a:t>zal jouw Rechtschapene geven, geen ontbinding waar te nemen.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452965" y="3244704"/>
            <a:ext cx="2185229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 smtClean="0">
                <a:sym typeface="Wingdings" panose="05000000000000000000" pitchFamily="2" charset="2"/>
              </a:rPr>
              <a:t>Ps.16:10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011" y="4553902"/>
            <a:ext cx="8982075" cy="11334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962" y="5602001"/>
            <a:ext cx="9020174" cy="105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6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6184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Handelingen 13</a:t>
            </a:r>
          </a:p>
          <a:p>
            <a:pPr algn="ctr"/>
            <a:r>
              <a:rPr lang="nl-NL" sz="3000" dirty="0" smtClean="0"/>
              <a:t>36 Want </a:t>
            </a:r>
            <a:r>
              <a:rPr lang="nl-NL" sz="3000" dirty="0"/>
              <a:t>David, die, door de raad van God, </a:t>
            </a:r>
            <a:endParaRPr lang="nl-NL" sz="3000" dirty="0" smtClean="0"/>
          </a:p>
          <a:p>
            <a:pPr algn="ctr"/>
            <a:r>
              <a:rPr lang="nl-NL" sz="3000" dirty="0" smtClean="0"/>
              <a:t>zijn </a:t>
            </a:r>
            <a:r>
              <a:rPr lang="nl-NL" sz="3000" dirty="0"/>
              <a:t>eigen generatie </a:t>
            </a:r>
            <a:r>
              <a:rPr lang="nl-NL" sz="3000" dirty="0" smtClean="0"/>
              <a:t>gediend heeft, </a:t>
            </a:r>
            <a:r>
              <a:rPr lang="nl-NL" sz="3000" dirty="0"/>
              <a:t>werd ter ruste gelegd, </a:t>
            </a:r>
            <a:endParaRPr lang="nl-NL" sz="3000" dirty="0" smtClean="0"/>
          </a:p>
          <a:p>
            <a:pPr algn="ctr"/>
            <a:r>
              <a:rPr lang="nl-NL" sz="3000" dirty="0" smtClean="0"/>
              <a:t>en </a:t>
            </a:r>
            <a:r>
              <a:rPr lang="nl-NL" sz="3000" dirty="0"/>
              <a:t>hij werd aan zijn vaders toegevoegd, en hij nam ontbinding waar.</a:t>
            </a:r>
          </a:p>
        </p:txBody>
      </p:sp>
    </p:spTree>
    <p:extLst>
      <p:ext uri="{BB962C8B-B14F-4D97-AF65-F5344CB8AC3E}">
        <p14:creationId xmlns:p14="http://schemas.microsoft.com/office/powerpoint/2010/main" val="4889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618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Handelingen 13</a:t>
            </a:r>
          </a:p>
          <a:p>
            <a:pPr algn="ctr"/>
            <a:r>
              <a:rPr lang="nl-NL" sz="3000" dirty="0" smtClean="0"/>
              <a:t>37 Maar </a:t>
            </a:r>
            <a:r>
              <a:rPr lang="nl-NL" sz="3000" dirty="0"/>
              <a:t>Hij, die door God wordt gewekt, nam geen ontbinding waar.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86" y="5459730"/>
            <a:ext cx="107632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393572" y="2619549"/>
            <a:ext cx="3087881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6000" dirty="0" smtClean="0">
                <a:solidFill>
                  <a:srgbClr val="0070C0"/>
                </a:solidFill>
              </a:rPr>
              <a:t>Psalm 1</a:t>
            </a:r>
            <a:endParaRPr lang="nl-NL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6184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Psalm 1 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1 Gelukkig </a:t>
            </a:r>
            <a:r>
              <a:rPr lang="nl-NL" sz="3000" dirty="0">
                <a:solidFill>
                  <a:srgbClr val="002060"/>
                </a:solidFill>
              </a:rPr>
              <a:t>is de man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die niet gaat in de beraadslaging van de slechten,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die niet staat op de weg der zondaren,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die niet zit in de zetel van spotters;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861185" y="3329114"/>
            <a:ext cx="8298179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/>
              <a:t>Enkelvoud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/>
              <a:t>Bepaald lidwoord: dé Man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/>
              <a:t>…. </a:t>
            </a:r>
            <a:r>
              <a:rPr lang="nl-NL" sz="2800" dirty="0"/>
              <a:t>en in alles wat hij doet, zal hij voorspoedig </a:t>
            </a:r>
            <a:r>
              <a:rPr lang="nl-NL" sz="2800" dirty="0" smtClean="0"/>
              <a:t>zijn (:3)</a:t>
            </a:r>
            <a:endParaRPr lang="nl-NL" sz="2800" dirty="0" smtClean="0">
              <a:sym typeface="Wingdings" panose="05000000000000000000" pitchFamily="2" charset="2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" y="5629123"/>
            <a:ext cx="10405110" cy="97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4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61848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Handelingen 2 </a:t>
            </a:r>
          </a:p>
          <a:p>
            <a:pPr algn="ctr"/>
            <a:r>
              <a:rPr lang="nl-NL" sz="3000" dirty="0" smtClean="0"/>
              <a:t>22 Mannen</a:t>
            </a:r>
            <a:r>
              <a:rPr lang="nl-NL" sz="3000" dirty="0"/>
              <a:t>, Israëlieten, hoor deze woorden: </a:t>
            </a:r>
            <a:endParaRPr lang="nl-NL" sz="3000" dirty="0" smtClean="0"/>
          </a:p>
          <a:p>
            <a:pPr algn="ctr"/>
            <a:r>
              <a:rPr lang="nl-NL" sz="3000" dirty="0" smtClean="0"/>
              <a:t>Jezus</a:t>
            </a:r>
            <a:r>
              <a:rPr lang="nl-NL" sz="3000" dirty="0"/>
              <a:t>, de </a:t>
            </a:r>
            <a:r>
              <a:rPr lang="nl-NL" sz="3000" dirty="0" err="1"/>
              <a:t>Nazoreeër</a:t>
            </a:r>
            <a:r>
              <a:rPr lang="nl-NL" sz="3000" dirty="0"/>
              <a:t>, een man, die voor jullie is aangetoond, </a:t>
            </a:r>
            <a:endParaRPr lang="nl-NL" sz="3000" dirty="0" smtClean="0"/>
          </a:p>
          <a:p>
            <a:pPr algn="ctr"/>
            <a:r>
              <a:rPr lang="nl-NL" sz="3000" dirty="0" smtClean="0"/>
              <a:t>dat </a:t>
            </a:r>
            <a:r>
              <a:rPr lang="nl-NL" sz="3000" dirty="0"/>
              <a:t>Hij van God afkomstig is, </a:t>
            </a:r>
            <a:r>
              <a:rPr lang="nl-NL" sz="3000" dirty="0" smtClean="0"/>
              <a:t>met </a:t>
            </a:r>
            <a:r>
              <a:rPr lang="nl-NL" sz="3000" dirty="0"/>
              <a:t>machten en wonderen en tekenen, </a:t>
            </a:r>
            <a:endParaRPr lang="nl-NL" sz="3000" dirty="0" smtClean="0"/>
          </a:p>
          <a:p>
            <a:pPr algn="ctr"/>
            <a:r>
              <a:rPr lang="nl-NL" sz="3000" dirty="0" smtClean="0"/>
              <a:t>die </a:t>
            </a:r>
            <a:r>
              <a:rPr lang="nl-NL" sz="3000" dirty="0"/>
              <a:t>God door Hem in jullie midden doet, zoals jullie zelf weten</a:t>
            </a:r>
            <a:r>
              <a:rPr lang="nl-NL" sz="3000" dirty="0" smtClean="0"/>
              <a:t>,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208537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6184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>
                <a:solidFill>
                  <a:srgbClr val="002060"/>
                </a:solidFill>
              </a:rPr>
              <a:t>Psalm 1 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1 Gelukkig </a:t>
            </a:r>
            <a:r>
              <a:rPr lang="nl-NL" sz="3000" dirty="0">
                <a:solidFill>
                  <a:srgbClr val="002060"/>
                </a:solidFill>
              </a:rPr>
              <a:t>is de man die niet gaat in de beraadslaging van de slechten,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die niet staat op de weg der zondaren,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die niet zit in de zetel van spotters;</a:t>
            </a:r>
            <a:endParaRPr lang="nl-NL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908811" y="3702520"/>
            <a:ext cx="907542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/>
              <a:t>3x meervoud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/>
              <a:t>“jullie maken het woord van God ongeldig vanwege jullie </a:t>
            </a:r>
            <a:r>
              <a:rPr lang="nl-NL" sz="2800" dirty="0" smtClean="0"/>
              <a:t>overlevering” (Matth.15:6)</a:t>
            </a:r>
            <a:endParaRPr lang="nl-NL" sz="28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8311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6184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>
                <a:solidFill>
                  <a:srgbClr val="002060"/>
                </a:solidFill>
              </a:rPr>
              <a:t>Psalm 1 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2 maar </a:t>
            </a:r>
            <a:r>
              <a:rPr lang="nl-NL" sz="3000" dirty="0">
                <a:solidFill>
                  <a:srgbClr val="002060"/>
                </a:solidFill>
              </a:rPr>
              <a:t>veeleer in de </a:t>
            </a:r>
            <a:r>
              <a:rPr lang="nl-NL" sz="3000" dirty="0" smtClean="0">
                <a:solidFill>
                  <a:srgbClr val="002060"/>
                </a:solidFill>
              </a:rPr>
              <a:t>wet van JAHWEH zijn </a:t>
            </a:r>
            <a:r>
              <a:rPr lang="nl-NL" sz="3000" dirty="0">
                <a:solidFill>
                  <a:srgbClr val="002060"/>
                </a:solidFill>
              </a:rPr>
              <a:t>behagen heeft,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vanuit zijn </a:t>
            </a:r>
            <a:r>
              <a:rPr lang="nl-NL" sz="3000" dirty="0" smtClean="0">
                <a:solidFill>
                  <a:srgbClr val="002060"/>
                </a:solidFill>
              </a:rPr>
              <a:t>wet alleenspraak </a:t>
            </a:r>
            <a:r>
              <a:rPr lang="nl-NL" sz="3000" dirty="0">
                <a:solidFill>
                  <a:srgbClr val="002060"/>
                </a:solidFill>
              </a:rPr>
              <a:t>houdt bij dag en bij nacht.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566161" y="3306371"/>
            <a:ext cx="4537709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/>
              <a:t>Wet = </a:t>
            </a:r>
            <a:r>
              <a:rPr lang="nl-NL" sz="2800" dirty="0" err="1" smtClean="0"/>
              <a:t>torah</a:t>
            </a:r>
            <a:r>
              <a:rPr lang="nl-NL" sz="2800" dirty="0" smtClean="0"/>
              <a:t> = onderwijzing</a:t>
            </a:r>
            <a:endParaRPr lang="nl-NL" sz="2800" dirty="0" smtClean="0">
              <a:sym typeface="Wingdings" panose="05000000000000000000" pitchFamily="2" charset="2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5" y="4743450"/>
            <a:ext cx="7734300" cy="10287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65" y="5639424"/>
            <a:ext cx="89344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7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6184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>
                <a:solidFill>
                  <a:srgbClr val="002060"/>
                </a:solidFill>
              </a:rPr>
              <a:t>Psalm 1 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3 En </a:t>
            </a:r>
            <a:r>
              <a:rPr lang="nl-NL" sz="3000" dirty="0">
                <a:solidFill>
                  <a:srgbClr val="002060"/>
                </a:solidFill>
              </a:rPr>
              <a:t>hij is als een boom, overgeplant aan </a:t>
            </a:r>
            <a:r>
              <a:rPr lang="nl-NL" sz="3000" dirty="0" smtClean="0">
                <a:solidFill>
                  <a:srgbClr val="002060"/>
                </a:solidFill>
              </a:rPr>
              <a:t>waterbeken, 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die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zijn vrucht geeft in zijn seizoen, en zijn blad verwelkt niet;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in alles wat hij doet, zal hij voorspoedig zijn.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588771" y="3436402"/>
            <a:ext cx="722376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err="1" smtClean="0"/>
              <a:t>Over-geplant</a:t>
            </a:r>
            <a:r>
              <a:rPr lang="nl-NL" sz="2800" dirty="0" smtClean="0"/>
              <a:t>, eerst stond Hij in </a:t>
            </a:r>
            <a:r>
              <a:rPr lang="nl-NL" sz="2800" dirty="0" err="1" smtClean="0"/>
              <a:t>dorre</a:t>
            </a:r>
            <a:r>
              <a:rPr lang="nl-NL" sz="2800" dirty="0" smtClean="0"/>
              <a:t> aarde </a:t>
            </a:r>
            <a:r>
              <a:rPr lang="nl-NL" sz="2800" dirty="0" smtClean="0">
                <a:sym typeface="Wingdings" panose="05000000000000000000" pitchFamily="2" charset="2"/>
              </a:rPr>
              <a:t>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71" y="5437822"/>
            <a:ext cx="93535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0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6184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Jesaja 53</a:t>
            </a:r>
          </a:p>
          <a:p>
            <a:pPr algn="ctr"/>
            <a:r>
              <a:rPr lang="nl-NL" sz="3000" dirty="0" smtClean="0"/>
              <a:t>2 </a:t>
            </a:r>
            <a:r>
              <a:rPr lang="nl-NL" sz="3000" dirty="0"/>
              <a:t>Want Hij is als een loot opgeschoten voor Zijn aangezicht,</a:t>
            </a:r>
          </a:p>
          <a:p>
            <a:pPr algn="ctr"/>
            <a:r>
              <a:rPr lang="nl-NL" sz="3000" dirty="0"/>
              <a:t>	als een wortel uit </a:t>
            </a:r>
            <a:r>
              <a:rPr lang="nl-NL" sz="3000" dirty="0" err="1"/>
              <a:t>dorre</a:t>
            </a:r>
            <a:r>
              <a:rPr lang="nl-NL" sz="3000" dirty="0"/>
              <a:t> aarde.</a:t>
            </a:r>
          </a:p>
          <a:p>
            <a:pPr algn="ctr"/>
            <a:r>
              <a:rPr lang="nl-NL" sz="3000" dirty="0"/>
              <a:t>Gestalte of glorie had Hij niet;</a:t>
            </a:r>
          </a:p>
          <a:p>
            <a:pPr algn="ctr"/>
            <a:r>
              <a:rPr lang="nl-NL" sz="3000" dirty="0"/>
              <a:t>	als wij Hem aanzagen, </a:t>
            </a:r>
            <a:endParaRPr lang="nl-NL" sz="3000" dirty="0" smtClean="0"/>
          </a:p>
          <a:p>
            <a:pPr algn="ctr"/>
            <a:r>
              <a:rPr lang="nl-NL" sz="3000" dirty="0" smtClean="0"/>
              <a:t>was </a:t>
            </a:r>
            <a:r>
              <a:rPr lang="nl-NL" sz="3000" dirty="0"/>
              <a:t>er geen gedaante dat wij Hem begeerd zouden hebben.</a:t>
            </a:r>
          </a:p>
        </p:txBody>
      </p:sp>
    </p:spTree>
    <p:extLst>
      <p:ext uri="{BB962C8B-B14F-4D97-AF65-F5344CB8AC3E}">
        <p14:creationId xmlns:p14="http://schemas.microsoft.com/office/powerpoint/2010/main" val="238720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6184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>
                <a:solidFill>
                  <a:srgbClr val="002060"/>
                </a:solidFill>
              </a:rPr>
              <a:t>Psalm 1 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3 En </a:t>
            </a:r>
            <a:r>
              <a:rPr lang="nl-NL" sz="3000" dirty="0">
                <a:solidFill>
                  <a:srgbClr val="002060"/>
                </a:solidFill>
              </a:rPr>
              <a:t>hij is als een boom, overgeplant aan </a:t>
            </a:r>
            <a:r>
              <a:rPr lang="nl-NL" sz="3000" dirty="0" smtClean="0">
                <a:solidFill>
                  <a:srgbClr val="002060"/>
                </a:solidFill>
              </a:rPr>
              <a:t>waterbeken, 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die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zijn vrucht geeft in zijn seizoen, en zijn blad verwelkt niet;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in alles wat hij doet, zal hij voorspoedig zijn.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588771" y="3436402"/>
            <a:ext cx="722376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/>
              <a:t>Maar nu is Hij als een boom </a:t>
            </a:r>
            <a:r>
              <a:rPr lang="nl-NL" sz="2800" dirty="0" err="1" smtClean="0"/>
              <a:t>over-geplant</a:t>
            </a:r>
            <a:r>
              <a:rPr lang="nl-NL" sz="2800" dirty="0" smtClean="0"/>
              <a:t> aan waterbeken = spreekt van de opstanding!</a:t>
            </a:r>
            <a:endParaRPr lang="nl-NL" sz="2800" dirty="0" smtClean="0">
              <a:sym typeface="Wingdings" panose="05000000000000000000" pitchFamily="2" charset="2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71" y="5437822"/>
            <a:ext cx="93535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8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6184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>
                <a:solidFill>
                  <a:srgbClr val="002060"/>
                </a:solidFill>
              </a:rPr>
              <a:t>Psalm 1 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3 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hij is als een boom, overgeplant aan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waterbeken, 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die </a:t>
            </a:r>
            <a:r>
              <a:rPr lang="nl-NL" sz="3000" dirty="0">
                <a:solidFill>
                  <a:srgbClr val="002060"/>
                </a:solidFill>
              </a:rPr>
              <a:t>zijn vrucht geeft in zijn seizoen,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en zijn blad verwelkt niet;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in alles wat hij doet, zal hij voorspoedig zijn.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520191" y="4140761"/>
            <a:ext cx="9464039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/>
              <a:t>Seizoen = bestemde tijd</a:t>
            </a:r>
            <a:endParaRPr lang="nl-NL" sz="28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>
                <a:sym typeface="Wingdings" panose="05000000000000000000" pitchFamily="2" charset="2"/>
              </a:rPr>
              <a:t>Eerst de ecclesia, dan Israël en dan de volkeren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>
                <a:sym typeface="Wingdings" panose="05000000000000000000" pitchFamily="2" charset="2"/>
              </a:rPr>
              <a:t>Of: zoals Hij de vrucht van de geest in ons uitwerkt (Gal.5:22)</a:t>
            </a:r>
            <a:endParaRPr lang="nl-NL" sz="2800" dirty="0" smtClean="0"/>
          </a:p>
        </p:txBody>
      </p:sp>
    </p:spTree>
    <p:extLst>
      <p:ext uri="{BB962C8B-B14F-4D97-AF65-F5344CB8AC3E}">
        <p14:creationId xmlns:p14="http://schemas.microsoft.com/office/powerpoint/2010/main" val="319271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6184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>
                <a:solidFill>
                  <a:srgbClr val="002060"/>
                </a:solidFill>
              </a:rPr>
              <a:t>Psalm 1 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3 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hij is als een boom, overgeplant aan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waterbeken, 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die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zijn vrucht geeft in zijn seizoen, </a:t>
            </a:r>
            <a:r>
              <a:rPr lang="nl-NL" sz="3000" dirty="0">
                <a:solidFill>
                  <a:srgbClr val="002060"/>
                </a:solidFill>
              </a:rPr>
              <a:t>en zijn blad verwelkt niet;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in alles wat hij doet, zal hij voorspoedig zijn.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885951" y="4186481"/>
            <a:ext cx="6549389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/>
              <a:t>Blijft groen, zoals bepaalde (naald)bomen</a:t>
            </a:r>
          </a:p>
        </p:txBody>
      </p:sp>
    </p:spTree>
    <p:extLst>
      <p:ext uri="{BB962C8B-B14F-4D97-AF65-F5344CB8AC3E}">
        <p14:creationId xmlns:p14="http://schemas.microsoft.com/office/powerpoint/2010/main" val="215588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6184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>
                <a:solidFill>
                  <a:srgbClr val="002060"/>
                </a:solidFill>
              </a:rPr>
              <a:t>Psalm 1 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3 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hij is als een boom, overgeplant aan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waterbeken, 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die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zijn vrucht geeft in zijn seizoen, en zijn blad verwelkt niet;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in alles wat hij doet, zal hij voorspoedig zijn.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903221" y="4186481"/>
            <a:ext cx="5132069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/>
              <a:t>SV:  ‘zal wel gelukken’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/>
              <a:t>Zelfde term als in Jesaja 53 </a:t>
            </a:r>
            <a:r>
              <a:rPr lang="nl-NL" sz="2800" dirty="0" smtClean="0">
                <a:sym typeface="Wingdings" panose="05000000000000000000" pitchFamily="2" charset="2"/>
              </a:rPr>
              <a:t></a:t>
            </a:r>
            <a:endParaRPr lang="nl-NL" sz="2800" dirty="0" smtClean="0"/>
          </a:p>
        </p:txBody>
      </p:sp>
    </p:spTree>
    <p:extLst>
      <p:ext uri="{BB962C8B-B14F-4D97-AF65-F5344CB8AC3E}">
        <p14:creationId xmlns:p14="http://schemas.microsoft.com/office/powerpoint/2010/main" val="118456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6184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Jesaja 53</a:t>
            </a:r>
          </a:p>
          <a:p>
            <a:pPr algn="ctr"/>
            <a:r>
              <a:rPr lang="nl-NL" sz="3000" dirty="0" smtClean="0"/>
              <a:t>10 (…) Als </a:t>
            </a:r>
            <a:r>
              <a:rPr lang="nl-NL" sz="3000" dirty="0"/>
              <a:t>Zijn ziel Zich tot een schuldoffer gesteld zal hebben,</a:t>
            </a:r>
          </a:p>
          <a:p>
            <a:pPr algn="ctr"/>
            <a:r>
              <a:rPr lang="nl-NL" sz="3000" dirty="0"/>
              <a:t>zal Hij nageslacht zien, Hij zal de dagen verlengen;</a:t>
            </a:r>
          </a:p>
          <a:p>
            <a:pPr algn="ctr"/>
            <a:r>
              <a:rPr lang="nl-NL" sz="3000" dirty="0"/>
              <a:t>	het </a:t>
            </a:r>
            <a:r>
              <a:rPr lang="nl-NL" sz="3000" dirty="0" smtClean="0"/>
              <a:t>verlangen van JAHWEH zal </a:t>
            </a:r>
            <a:r>
              <a:rPr lang="nl-NL" sz="3000" dirty="0"/>
              <a:t>door Zijn hand voorspoedig zijn.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171701" y="4003601"/>
            <a:ext cx="8709659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Vergelijk: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sz="2800" dirty="0"/>
          </a:p>
          <a:p>
            <a:r>
              <a:rPr lang="nl-NL" sz="2800" dirty="0" smtClean="0"/>
              <a:t>…..naar </a:t>
            </a:r>
            <a:r>
              <a:rPr lang="nl-NL" sz="2800" dirty="0"/>
              <a:t>het goede bericht van de heerlijkheid van de gelukkige God, dat aan mij werd </a:t>
            </a:r>
            <a:r>
              <a:rPr lang="nl-NL" sz="2800" dirty="0" smtClean="0"/>
              <a:t>toevertrouwd (1 Tim.1:11</a:t>
            </a:r>
            <a:r>
              <a:rPr lang="nl-NL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4139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6184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>
                <a:solidFill>
                  <a:srgbClr val="002060"/>
                </a:solidFill>
              </a:rPr>
              <a:t>Psalm 1 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4 Niet </a:t>
            </a:r>
            <a:r>
              <a:rPr lang="nl-NL" sz="3000" dirty="0">
                <a:solidFill>
                  <a:srgbClr val="002060"/>
                </a:solidFill>
              </a:rPr>
              <a:t>zo de slechten: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die </a:t>
            </a:r>
            <a:r>
              <a:rPr lang="nl-NL" sz="3000" dirty="0">
                <a:solidFill>
                  <a:srgbClr val="002060"/>
                </a:solidFill>
              </a:rPr>
              <a:t>zijn veeleer als de rommel die de wind wegwaait.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606041" y="2986331"/>
            <a:ext cx="7498079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/>
              <a:t>SV/NBG: kaf = de omhulling van een tarwekorrel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/>
              <a:t>In Hos.13:3 gaat het over kaf dat wegwaait van een dorsvloer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998" y="5571476"/>
            <a:ext cx="1198245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1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6184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Handelingen 2 </a:t>
            </a:r>
          </a:p>
          <a:p>
            <a:pPr algn="ctr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22 Mannen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, Israëlieten, hoor deze woorden: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Jezus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, de </a:t>
            </a:r>
            <a:r>
              <a:rPr lang="nl-NL" sz="3000" dirty="0" err="1">
                <a:solidFill>
                  <a:schemeClr val="bg1">
                    <a:lumMod val="65000"/>
                  </a:schemeClr>
                </a:solidFill>
              </a:rPr>
              <a:t>Nazoreeër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, een man, die voor jullie is aangetoond,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dat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Hij van God afkomstig is,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met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machten en wonderen en tekenen,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die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God door Hem in jullie midden doet, zoals jullie zelf weten,</a:t>
            </a:r>
          </a:p>
          <a:p>
            <a:pPr algn="ctr"/>
            <a:r>
              <a:rPr lang="nl-NL" sz="3000" dirty="0" smtClean="0"/>
              <a:t>23 deze</a:t>
            </a:r>
            <a:r>
              <a:rPr lang="nl-NL" sz="3000" dirty="0"/>
              <a:t>, in de bepaalde raad en voorkennis van God uitgeleverd, </a:t>
            </a:r>
            <a:endParaRPr lang="nl-NL" sz="3000" dirty="0" smtClean="0"/>
          </a:p>
          <a:p>
            <a:pPr algn="ctr"/>
            <a:r>
              <a:rPr lang="nl-NL" sz="3000" dirty="0" smtClean="0"/>
              <a:t>ruimen </a:t>
            </a:r>
            <a:r>
              <a:rPr lang="nl-NL" sz="3000" dirty="0"/>
              <a:t>jullie uit de weg, </a:t>
            </a:r>
            <a:endParaRPr lang="nl-NL" sz="3000" dirty="0" smtClean="0"/>
          </a:p>
          <a:p>
            <a:pPr algn="ctr"/>
            <a:r>
              <a:rPr lang="nl-NL" sz="3000" dirty="0" smtClean="0"/>
              <a:t>door </a:t>
            </a:r>
            <a:r>
              <a:rPr lang="nl-NL" sz="3000" dirty="0"/>
              <a:t>Hem door handen van </a:t>
            </a:r>
            <a:r>
              <a:rPr lang="nl-NL" sz="3000" dirty="0" err="1"/>
              <a:t>wettelozen</a:t>
            </a:r>
            <a:r>
              <a:rPr lang="nl-NL" sz="3000" dirty="0"/>
              <a:t> vast te nagelen.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4327"/>
            <a:ext cx="12192000" cy="122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4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6184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>
                <a:solidFill>
                  <a:srgbClr val="002060"/>
                </a:solidFill>
              </a:rPr>
              <a:t>Psalm 1 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5 Vanwege </a:t>
            </a:r>
            <a:r>
              <a:rPr lang="nl-NL" sz="3000" dirty="0">
                <a:solidFill>
                  <a:srgbClr val="002060"/>
                </a:solidFill>
              </a:rPr>
              <a:t>dit zullen de slechten in het oordeel niet opstaan,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noch </a:t>
            </a:r>
            <a:r>
              <a:rPr lang="nl-NL" sz="3000" dirty="0">
                <a:solidFill>
                  <a:srgbClr val="002060"/>
                </a:solidFill>
              </a:rPr>
              <a:t>zondaren in de vergadering van de </a:t>
            </a:r>
            <a:r>
              <a:rPr lang="nl-NL" sz="3000" dirty="0" smtClean="0">
                <a:solidFill>
                  <a:srgbClr val="002060"/>
                </a:solidFill>
              </a:rPr>
              <a:t>rechtvaardigen,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255836" y="2990752"/>
            <a:ext cx="772191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/>
              <a:t>Zij hebben geen deel aan de eerste opstanding </a:t>
            </a:r>
            <a:r>
              <a:rPr lang="nl-NL" sz="2800" dirty="0" smtClean="0">
                <a:sym typeface="Wingdings" panose="05000000000000000000" pitchFamily="2" charset="2"/>
              </a:rPr>
              <a:t></a:t>
            </a:r>
            <a:endParaRPr lang="nl-NL" sz="2800" dirty="0" smtClean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71" y="4678179"/>
            <a:ext cx="7280910" cy="98738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971" y="5598518"/>
            <a:ext cx="6632329" cy="101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3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6184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Openbaring 20</a:t>
            </a:r>
          </a:p>
          <a:p>
            <a:pPr algn="ctr"/>
            <a:r>
              <a:rPr lang="nl-NL" sz="3000" dirty="0" smtClean="0"/>
              <a:t>4 En </a:t>
            </a:r>
            <a:r>
              <a:rPr lang="nl-NL" sz="3000" dirty="0"/>
              <a:t>ik nam tronen waar, en zij gaan daarop zitten, </a:t>
            </a:r>
            <a:endParaRPr lang="nl-NL" sz="3000" dirty="0" smtClean="0"/>
          </a:p>
          <a:p>
            <a:pPr algn="ctr"/>
            <a:r>
              <a:rPr lang="nl-NL" sz="3000" dirty="0" smtClean="0"/>
              <a:t>en </a:t>
            </a:r>
            <a:r>
              <a:rPr lang="nl-NL" sz="3000" dirty="0"/>
              <a:t>oordeel werd aan hen gegeven. </a:t>
            </a:r>
            <a:endParaRPr lang="nl-NL" sz="3000" dirty="0" smtClean="0"/>
          </a:p>
          <a:p>
            <a:pPr algn="ctr"/>
            <a:r>
              <a:rPr lang="nl-NL" sz="3000" dirty="0" smtClean="0"/>
              <a:t>En </a:t>
            </a:r>
            <a:r>
              <a:rPr lang="nl-NL" sz="3000" dirty="0"/>
              <a:t>de zielen van degenen, die met de bijl geëxecuteerd waren vanwege het getuigenis van Jezus, en vanwege het woord van God, </a:t>
            </a:r>
            <a:endParaRPr lang="nl-NL" sz="3000" dirty="0" smtClean="0"/>
          </a:p>
          <a:p>
            <a:pPr algn="ctr"/>
            <a:r>
              <a:rPr lang="nl-NL" sz="3000" dirty="0" smtClean="0"/>
              <a:t>en </a:t>
            </a:r>
            <a:r>
              <a:rPr lang="nl-NL" sz="3000" dirty="0"/>
              <a:t>die noch het </a:t>
            </a:r>
            <a:r>
              <a:rPr lang="nl-NL" sz="3000" dirty="0" smtClean="0"/>
              <a:t>beest, </a:t>
            </a:r>
            <a:r>
              <a:rPr lang="nl-NL" sz="3000" dirty="0"/>
              <a:t>noch zijn </a:t>
            </a:r>
            <a:r>
              <a:rPr lang="nl-NL" sz="3000" dirty="0" smtClean="0"/>
              <a:t>beeld hadden </a:t>
            </a:r>
            <a:r>
              <a:rPr lang="nl-NL" sz="3000" dirty="0"/>
              <a:t>aanbeden, en die het merkteken niet op hun voorhoofd en op hun hand in ontvangst genomen hadden - en zij leven, en zij heersen met Christus duizend jaar.</a:t>
            </a:r>
          </a:p>
          <a:p>
            <a:pPr algn="ctr"/>
            <a:endParaRPr lang="nl-NL" sz="3000" dirty="0"/>
          </a:p>
          <a:p>
            <a:pPr algn="ctr"/>
            <a:r>
              <a:rPr lang="nl-NL" sz="3000" dirty="0" smtClean="0"/>
              <a:t>5 De </a:t>
            </a:r>
            <a:r>
              <a:rPr lang="nl-NL" sz="3000" dirty="0"/>
              <a:t>overige doden leven niet, totdat de duizend jaren tot een einde gebracht worden. Dit is de eerste opstanding.</a:t>
            </a:r>
          </a:p>
        </p:txBody>
      </p:sp>
    </p:spTree>
    <p:extLst>
      <p:ext uri="{BB962C8B-B14F-4D97-AF65-F5344CB8AC3E}">
        <p14:creationId xmlns:p14="http://schemas.microsoft.com/office/powerpoint/2010/main" val="271676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6184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Mattheüs 13</a:t>
            </a:r>
          </a:p>
          <a:p>
            <a:pPr algn="ctr"/>
            <a:r>
              <a:rPr lang="nl-NL" sz="3000" smtClean="0"/>
              <a:t>40….zo </a:t>
            </a:r>
            <a:r>
              <a:rPr lang="nl-NL" sz="3000" dirty="0"/>
              <a:t>zal het zijn in de afsluiting van de </a:t>
            </a:r>
            <a:r>
              <a:rPr lang="nl-NL" sz="3000" dirty="0" err="1"/>
              <a:t>aeon</a:t>
            </a:r>
            <a:r>
              <a:rPr lang="nl-NL" sz="3000" dirty="0"/>
              <a:t>.</a:t>
            </a:r>
          </a:p>
          <a:p>
            <a:pPr algn="ctr"/>
            <a:r>
              <a:rPr lang="nl-NL" sz="3000" dirty="0" smtClean="0"/>
              <a:t>41 De </a:t>
            </a:r>
            <a:r>
              <a:rPr lang="nl-NL" sz="3000" dirty="0"/>
              <a:t>Zoon van de mens zal zijn boodschappers sturen, </a:t>
            </a:r>
            <a:endParaRPr lang="nl-NL" sz="3000" dirty="0" smtClean="0"/>
          </a:p>
          <a:p>
            <a:pPr algn="ctr"/>
            <a:r>
              <a:rPr lang="nl-NL" sz="3000" dirty="0" smtClean="0"/>
              <a:t>en </a:t>
            </a:r>
            <a:r>
              <a:rPr lang="nl-NL" sz="3000" dirty="0"/>
              <a:t>zij zullen uit zijn koninkrijk al de valstrikken bijeenrapen, </a:t>
            </a:r>
            <a:endParaRPr lang="nl-NL" sz="3000" dirty="0" smtClean="0"/>
          </a:p>
          <a:p>
            <a:pPr algn="ctr"/>
            <a:r>
              <a:rPr lang="nl-NL" sz="3000" dirty="0" smtClean="0"/>
              <a:t>en </a:t>
            </a:r>
            <a:r>
              <a:rPr lang="nl-NL" sz="3000" dirty="0"/>
              <a:t>hen, die de wetteloosheid doen,</a:t>
            </a:r>
          </a:p>
          <a:p>
            <a:pPr algn="ctr"/>
            <a:r>
              <a:rPr lang="nl-NL" sz="3000" dirty="0" smtClean="0"/>
              <a:t>42 en </a:t>
            </a:r>
            <a:r>
              <a:rPr lang="nl-NL" sz="3000" dirty="0"/>
              <a:t>zij zullen hen in de smeltoven van het vuur </a:t>
            </a:r>
            <a:r>
              <a:rPr lang="nl-NL" sz="3000" dirty="0" smtClean="0"/>
              <a:t>werpen (…)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166532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6184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>
                <a:solidFill>
                  <a:srgbClr val="002060"/>
                </a:solidFill>
              </a:rPr>
              <a:t>Psalm 1 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6 want JAHWEH kent </a:t>
            </a:r>
            <a:r>
              <a:rPr lang="nl-NL" sz="3000" dirty="0">
                <a:solidFill>
                  <a:srgbClr val="002060"/>
                </a:solidFill>
              </a:rPr>
              <a:t>de weg van de r</a:t>
            </a:r>
            <a:r>
              <a:rPr lang="nl-NL" sz="3000" dirty="0" smtClean="0">
                <a:solidFill>
                  <a:srgbClr val="002060"/>
                </a:solidFill>
              </a:rPr>
              <a:t>echtvaardigen, 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de weg van de slechten zal vergaan.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255835" y="2990752"/>
            <a:ext cx="9206325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/>
              <a:t>De </a:t>
            </a:r>
            <a:r>
              <a:rPr lang="nl-NL" sz="2800" i="1" dirty="0" smtClean="0"/>
              <a:t>weg</a:t>
            </a:r>
            <a:r>
              <a:rPr lang="nl-NL" sz="2800" dirty="0" smtClean="0"/>
              <a:t> van de rechtvaardigen =  geloof/vertrouwen op God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/>
              <a:t>De </a:t>
            </a:r>
            <a:r>
              <a:rPr lang="nl-NL" sz="2800" i="1" dirty="0" smtClean="0"/>
              <a:t>weg</a:t>
            </a:r>
            <a:r>
              <a:rPr lang="nl-NL" sz="2800" dirty="0" smtClean="0"/>
              <a:t> van de slechten = goddeloosheid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8" y="5537801"/>
            <a:ext cx="11695267" cy="103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3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04345" y="969942"/>
            <a:ext cx="11618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Psalm 150</a:t>
            </a:r>
            <a:endParaRPr lang="nl-NL" sz="3000" b="1" dirty="0"/>
          </a:p>
          <a:p>
            <a:pPr algn="ctr"/>
            <a:r>
              <a:rPr lang="nl-NL" sz="3000" dirty="0" smtClean="0"/>
              <a:t>6 Alles </a:t>
            </a:r>
            <a:r>
              <a:rPr lang="nl-NL" sz="3000" dirty="0"/>
              <a:t>wat adem heeft</a:t>
            </a:r>
            <a:r>
              <a:rPr lang="nl-NL" sz="3000" dirty="0" smtClean="0"/>
              <a:t>, zal JAHWEH </a:t>
            </a:r>
            <a:r>
              <a:rPr lang="nl-NL" sz="3000" dirty="0" err="1"/>
              <a:t>lofprijzen</a:t>
            </a:r>
            <a:r>
              <a:rPr lang="nl-NL" sz="3000" dirty="0"/>
              <a:t>! </a:t>
            </a:r>
            <a:r>
              <a:rPr lang="nl-NL" sz="3000" dirty="0" err="1"/>
              <a:t>Lofprijst</a:t>
            </a:r>
            <a:r>
              <a:rPr lang="nl-NL" sz="3000" dirty="0"/>
              <a:t> </a:t>
            </a:r>
            <a:r>
              <a:rPr lang="nl-NL" sz="3000" dirty="0" smtClean="0"/>
              <a:t>JAHWEH!</a:t>
            </a:r>
            <a:endParaRPr lang="nl-NL" sz="30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410" y="5309235"/>
            <a:ext cx="73723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9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6184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Handelingen 2 </a:t>
            </a:r>
          </a:p>
          <a:p>
            <a:pPr algn="ctr"/>
            <a:r>
              <a:rPr lang="nl-NL" sz="3000" dirty="0" smtClean="0"/>
              <a:t>24 God </a:t>
            </a:r>
            <a:r>
              <a:rPr lang="nl-NL" sz="3000" dirty="0"/>
              <a:t>doet Hem opstaan, </a:t>
            </a:r>
            <a:endParaRPr lang="nl-NL" sz="3000" dirty="0" smtClean="0"/>
          </a:p>
          <a:p>
            <a:pPr algn="ctr"/>
            <a:r>
              <a:rPr lang="nl-NL" sz="3000" dirty="0" smtClean="0"/>
              <a:t>en </a:t>
            </a:r>
            <a:r>
              <a:rPr lang="nl-NL" sz="3000" dirty="0"/>
              <a:t>Hij maakt de barensweeën van de dood los, </a:t>
            </a:r>
            <a:endParaRPr lang="nl-NL" sz="3000" dirty="0" smtClean="0"/>
          </a:p>
          <a:p>
            <a:pPr algn="ctr"/>
            <a:r>
              <a:rPr lang="nl-NL" sz="3000" dirty="0" smtClean="0"/>
              <a:t>omdat </a:t>
            </a:r>
            <a:r>
              <a:rPr lang="nl-NL" sz="3000" dirty="0"/>
              <a:t>het niet mogelijk was, dat Hij door hem werd vastgehouden.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844" y="3715496"/>
            <a:ext cx="5351145" cy="110378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292" y="4738477"/>
            <a:ext cx="7334250" cy="109654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" y="5771922"/>
            <a:ext cx="11262360" cy="108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7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6184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Handelingen 2 </a:t>
            </a:r>
          </a:p>
          <a:p>
            <a:pPr algn="ctr"/>
            <a:r>
              <a:rPr lang="nl-NL" sz="3000" dirty="0" smtClean="0"/>
              <a:t>25 Want </a:t>
            </a:r>
            <a:r>
              <a:rPr lang="nl-NL" sz="3000" u="sng" dirty="0"/>
              <a:t>David zegt met betrekking tot Hem</a:t>
            </a:r>
            <a:r>
              <a:rPr lang="nl-NL" sz="3000" dirty="0"/>
              <a:t>: </a:t>
            </a:r>
            <a:endParaRPr lang="nl-NL" sz="3000" dirty="0" smtClean="0"/>
          </a:p>
          <a:p>
            <a:pPr algn="ctr"/>
            <a:r>
              <a:rPr lang="nl-NL" sz="3000" dirty="0" smtClean="0"/>
              <a:t>Ik </a:t>
            </a:r>
            <a:r>
              <a:rPr lang="nl-NL" sz="3000" dirty="0"/>
              <a:t>zag de Heer voortdurend voor mij, voor mijn ogen, </a:t>
            </a:r>
            <a:endParaRPr lang="nl-NL" sz="3000" dirty="0" smtClean="0"/>
          </a:p>
          <a:p>
            <a:pPr algn="ctr"/>
            <a:r>
              <a:rPr lang="nl-NL" sz="3000" dirty="0" smtClean="0"/>
              <a:t>aangezien </a:t>
            </a:r>
            <a:r>
              <a:rPr lang="nl-NL" sz="3000" dirty="0"/>
              <a:t>Hij aan mijn rechterhand is, opdat ik niet geschud zal worden.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4954776" y="4187023"/>
            <a:ext cx="285191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 smtClean="0"/>
              <a:t>Psalm 16:8-11</a:t>
            </a:r>
            <a:endParaRPr lang="nl-NL" sz="28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9417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6184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Handelingen 2 </a:t>
            </a:r>
          </a:p>
          <a:p>
            <a:pPr algn="ctr"/>
            <a:r>
              <a:rPr lang="nl-NL" sz="3000" dirty="0" smtClean="0"/>
              <a:t>26 Daarom </a:t>
            </a:r>
            <a:r>
              <a:rPr lang="nl-NL" sz="3000" dirty="0"/>
              <a:t>werd mijn hart blij gemaakt, en jubelt mijn tong. </a:t>
            </a:r>
            <a:endParaRPr lang="nl-NL" sz="3000" dirty="0" smtClean="0"/>
          </a:p>
          <a:p>
            <a:pPr algn="ctr"/>
            <a:r>
              <a:rPr lang="nl-NL" sz="3000" dirty="0" smtClean="0"/>
              <a:t>Ja</a:t>
            </a:r>
            <a:r>
              <a:rPr lang="nl-NL" sz="3000" dirty="0"/>
              <a:t>, ook zal mijn vlees </a:t>
            </a:r>
            <a:r>
              <a:rPr lang="nl-NL" sz="3000" dirty="0" smtClean="0"/>
              <a:t>rusten in </a:t>
            </a:r>
            <a:r>
              <a:rPr lang="nl-NL" sz="3000" dirty="0"/>
              <a:t>hoop,</a:t>
            </a:r>
          </a:p>
        </p:txBody>
      </p:sp>
    </p:spTree>
    <p:extLst>
      <p:ext uri="{BB962C8B-B14F-4D97-AF65-F5344CB8AC3E}">
        <p14:creationId xmlns:p14="http://schemas.microsoft.com/office/powerpoint/2010/main" val="219680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61848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Handelingen 2 </a:t>
            </a:r>
          </a:p>
          <a:p>
            <a:pPr algn="ctr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26 Daarom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werd mijn hart blij gemaakt, en jubelt mijn tong.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Ja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, ook zal mijn vlees nestelen in hoop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,</a:t>
            </a:r>
          </a:p>
          <a:p>
            <a:pPr algn="ctr"/>
            <a:r>
              <a:rPr lang="nl-NL" sz="3000" dirty="0" smtClean="0"/>
              <a:t>27 omdat </a:t>
            </a:r>
            <a:r>
              <a:rPr lang="nl-NL" sz="3000" dirty="0"/>
              <a:t>u mijn ziel niet in de steek zal laten in het dodenrijk, </a:t>
            </a:r>
            <a:endParaRPr lang="nl-NL" sz="3000" dirty="0" smtClean="0"/>
          </a:p>
          <a:p>
            <a:pPr algn="ctr"/>
            <a:r>
              <a:rPr lang="nl-NL" sz="3000" dirty="0" smtClean="0"/>
              <a:t>noch </a:t>
            </a:r>
            <a:r>
              <a:rPr lang="nl-NL" sz="3000" dirty="0"/>
              <a:t>zult u geven dat uw rechtschapene ontbinding waarneemt.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61" y="4373880"/>
            <a:ext cx="11153775" cy="12192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61" y="5495925"/>
            <a:ext cx="117062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6184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Handelingen 2 </a:t>
            </a:r>
          </a:p>
          <a:p>
            <a:pPr algn="ctr"/>
            <a:r>
              <a:rPr lang="nl-NL" sz="3000" dirty="0" smtClean="0"/>
              <a:t>28 U </a:t>
            </a:r>
            <a:r>
              <a:rPr lang="nl-NL" sz="3000" dirty="0"/>
              <a:t>maakt aan mij de wegen van het leven bekend. </a:t>
            </a:r>
            <a:endParaRPr lang="nl-NL" sz="3000" dirty="0" smtClean="0"/>
          </a:p>
          <a:p>
            <a:pPr algn="ctr"/>
            <a:r>
              <a:rPr lang="nl-NL" sz="3000" dirty="0" smtClean="0"/>
              <a:t>U </a:t>
            </a:r>
            <a:r>
              <a:rPr lang="nl-NL" sz="3000" dirty="0"/>
              <a:t>zult mij vervullen van blijheid met uw aangezicht.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212" y="4592002"/>
            <a:ext cx="7038975" cy="10572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85" y="5560695"/>
            <a:ext cx="101917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6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45294</TotalTime>
  <Words>1781</Words>
  <Application>Microsoft Office PowerPoint</Application>
  <PresentationFormat>Breedbeeld</PresentationFormat>
  <Paragraphs>245</Paragraphs>
  <Slides>45</Slides>
  <Notes>41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Verdana</vt:lpstr>
      <vt:lpstr>Wingdings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 Oudijn</dc:creator>
  <cp:lastModifiedBy>Gerard Oudijn</cp:lastModifiedBy>
  <cp:revision>1637</cp:revision>
  <dcterms:created xsi:type="dcterms:W3CDTF">2017-10-24T20:34:00Z</dcterms:created>
  <dcterms:modified xsi:type="dcterms:W3CDTF">2020-10-04T09:02:58Z</dcterms:modified>
</cp:coreProperties>
</file>