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6"/>
  </p:notesMasterIdLst>
  <p:sldIdLst>
    <p:sldId id="582" r:id="rId3"/>
    <p:sldId id="1114" r:id="rId4"/>
    <p:sldId id="1123" r:id="rId5"/>
    <p:sldId id="1125" r:id="rId6"/>
    <p:sldId id="1124" r:id="rId7"/>
    <p:sldId id="1127" r:id="rId8"/>
    <p:sldId id="1128" r:id="rId9"/>
    <p:sldId id="1129" r:id="rId10"/>
    <p:sldId id="1130" r:id="rId11"/>
    <p:sldId id="1122" r:id="rId12"/>
    <p:sldId id="1168" r:id="rId13"/>
    <p:sldId id="1131" r:id="rId14"/>
    <p:sldId id="1133" r:id="rId15"/>
    <p:sldId id="1134" r:id="rId16"/>
    <p:sldId id="1135" r:id="rId17"/>
    <p:sldId id="1137" r:id="rId18"/>
    <p:sldId id="1139" r:id="rId19"/>
    <p:sldId id="1140" r:id="rId20"/>
    <p:sldId id="1142" r:id="rId21"/>
    <p:sldId id="1141" r:id="rId22"/>
    <p:sldId id="1143" r:id="rId23"/>
    <p:sldId id="1144" r:id="rId24"/>
    <p:sldId id="1145" r:id="rId25"/>
    <p:sldId id="1146" r:id="rId26"/>
    <p:sldId id="1147" r:id="rId27"/>
    <p:sldId id="1149" r:id="rId28"/>
    <p:sldId id="1150" r:id="rId29"/>
    <p:sldId id="1148" r:id="rId30"/>
    <p:sldId id="1153" r:id="rId31"/>
    <p:sldId id="1152" r:id="rId32"/>
    <p:sldId id="1156" r:id="rId33"/>
    <p:sldId id="1155" r:id="rId34"/>
    <p:sldId id="1157" r:id="rId35"/>
    <p:sldId id="1154" r:id="rId36"/>
    <p:sldId id="1160" r:id="rId37"/>
    <p:sldId id="1158" r:id="rId38"/>
    <p:sldId id="1161" r:id="rId39"/>
    <p:sldId id="1162" r:id="rId40"/>
    <p:sldId id="1163" r:id="rId41"/>
    <p:sldId id="1164" r:id="rId42"/>
    <p:sldId id="1165" r:id="rId43"/>
    <p:sldId id="1166" r:id="rId44"/>
    <p:sldId id="1167" r:id="rId4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319BD"/>
    <a:srgbClr val="817FB1"/>
    <a:srgbClr val="799FB7"/>
    <a:srgbClr val="CCECFF"/>
    <a:srgbClr val="003300"/>
    <a:srgbClr val="66FFFF"/>
    <a:srgbClr val="FF99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079" autoAdjust="0"/>
    <p:restoredTop sz="86401" autoAdjust="0"/>
  </p:normalViewPr>
  <p:slideViewPr>
    <p:cSldViewPr snapToGrid="0">
      <p:cViewPr varScale="1">
        <p:scale>
          <a:sx n="52" d="100"/>
          <a:sy n="52" d="100"/>
        </p:scale>
        <p:origin x="81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4A6EF-CB02-48DE-9D12-0F764397CD53}" type="datetimeFigureOut">
              <a:rPr lang="nl-NL" smtClean="0"/>
              <a:t>24-10-2020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CC728-698F-42B6-9C18-F019068154F8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3123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67A1D-98E9-4560-A03A-F71F64D98B1B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5032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8613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71735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2563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92506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38418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6091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19069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26203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84272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102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63739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20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45498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21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103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22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94914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23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38865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24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78942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25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80295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26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9534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27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58209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28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87215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29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0351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14513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30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98360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31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07927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32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972242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33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70839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34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53489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35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280714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36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386495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37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421828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38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100997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39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898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112328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40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37143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41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02193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42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522848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43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8472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2994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9503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074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1064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CC728-698F-42B6-9C18-F019068154F8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9304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/>
              <a:t>24-10-2020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7073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/>
              <a:t>24-10-2020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873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/>
              <a:t>24-10-2020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9607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24-10-2020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771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24-10-2020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68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24-10-2020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11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24-10-2020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724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24-10-2020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50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24-10-2020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827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24-10-2020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98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24-10-2020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63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/>
              <a:t>24-10-2020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09172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24-10-2020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491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24-10-2020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866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24-10-2020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55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/>
              <a:t>24-10-2020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059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/>
              <a:t>24-10-2020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566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/>
              <a:t>24-10-2020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191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/>
              <a:t>24-10-2020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910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/>
              <a:t>24-10-2020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2317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/>
              <a:t>24-10-2020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13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C6EAC-5D6F-4E98-B6F0-1A43805D3C3D}" type="datetimeFigureOut">
              <a:rPr lang="nl-NL" smtClean="0"/>
              <a:t>24-10-2020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E0513-1103-40DF-8D47-98214F913C7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581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C6EAC-5D6F-4E98-B6F0-1A43805D3C3D}" type="datetimeFigureOut">
              <a:rPr lang="nl-NL" smtClean="0"/>
              <a:t>24-10-2020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E0513-1103-40DF-8D47-98214F913C7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423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C6EAC-5D6F-4E98-B6F0-1A43805D3C3D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24-10-2020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E0513-1103-40DF-8D47-98214F913C7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03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4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24944" y="6101729"/>
            <a:ext cx="1972486" cy="5232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25 oktober 2020</a:t>
            </a:r>
          </a:p>
          <a:p>
            <a:pPr algn="ctr"/>
            <a:r>
              <a:rPr lang="nl-NL" sz="14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Den Haag</a:t>
            </a:r>
            <a:endParaRPr lang="nl-NL" sz="14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631890" y="577289"/>
            <a:ext cx="106718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geestelijke mens</a:t>
            </a:r>
            <a:endParaRPr lang="nl-NL" sz="5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760" y="1934429"/>
            <a:ext cx="4643437" cy="349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0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92469" y="221797"/>
            <a:ext cx="116184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/>
              <a:t>Jesaja 64</a:t>
            </a:r>
          </a:p>
          <a:p>
            <a:pPr algn="ctr"/>
            <a:r>
              <a:rPr lang="nl-NL" sz="2800" dirty="0" smtClean="0"/>
              <a:t>4 Ja</a:t>
            </a:r>
            <a:r>
              <a:rPr lang="nl-NL" sz="2800" dirty="0"/>
              <a:t>, </a:t>
            </a:r>
            <a:r>
              <a:rPr lang="nl-NL" sz="2800" dirty="0" smtClean="0"/>
              <a:t>vanaf de </a:t>
            </a:r>
            <a:r>
              <a:rPr lang="nl-NL" sz="2800" dirty="0" err="1" smtClean="0"/>
              <a:t>aeon</a:t>
            </a:r>
            <a:r>
              <a:rPr lang="nl-NL" sz="2800" dirty="0" smtClean="0"/>
              <a:t> heeft </a:t>
            </a:r>
            <a:r>
              <a:rPr lang="nl-NL" sz="2800" dirty="0"/>
              <a:t>men het </a:t>
            </a:r>
            <a:r>
              <a:rPr lang="nl-NL" sz="2800" dirty="0" smtClean="0"/>
              <a:t>niet </a:t>
            </a:r>
            <a:r>
              <a:rPr lang="nl-NL" sz="2800" dirty="0"/>
              <a:t>gehoord,</a:t>
            </a:r>
          </a:p>
          <a:p>
            <a:pPr algn="ctr"/>
            <a:r>
              <a:rPr lang="nl-NL" sz="2800" dirty="0" smtClean="0"/>
              <a:t>men </a:t>
            </a:r>
            <a:r>
              <a:rPr lang="nl-NL" sz="2800" dirty="0"/>
              <a:t>heeft het niet ter ore genomen</a:t>
            </a:r>
          </a:p>
          <a:p>
            <a:pPr algn="ctr"/>
            <a:r>
              <a:rPr lang="nl-NL" sz="2800" dirty="0" smtClean="0"/>
              <a:t>en </a:t>
            </a:r>
            <a:r>
              <a:rPr lang="nl-NL" sz="2800" dirty="0"/>
              <a:t>geen oog heeft het gezien, behalve U, o God,</a:t>
            </a:r>
          </a:p>
          <a:p>
            <a:pPr algn="ctr"/>
            <a:r>
              <a:rPr lang="nl-NL" sz="2800" dirty="0" smtClean="0"/>
              <a:t>wat </a:t>
            </a:r>
            <a:r>
              <a:rPr lang="nl-NL" sz="2800" dirty="0"/>
              <a:t>Hij doen zal voor wie op Hem wacht</a:t>
            </a:r>
            <a:r>
              <a:rPr lang="nl-NL" sz="2800" dirty="0" smtClean="0"/>
              <a:t>.</a:t>
            </a:r>
          </a:p>
          <a:p>
            <a:pPr algn="ctr"/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(…)</a:t>
            </a:r>
            <a:endParaRPr lang="nl-NL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nl-NL" sz="2800" dirty="0">
                <a:solidFill>
                  <a:schemeClr val="bg1">
                    <a:lumMod val="65000"/>
                  </a:schemeClr>
                </a:solidFill>
              </a:rPr>
              <a:t>7 Er is niemand die uw naam roept, </a:t>
            </a:r>
            <a:endParaRPr lang="nl-NL" sz="2800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zichzelf </a:t>
            </a:r>
            <a:r>
              <a:rPr lang="nl-NL" sz="2800" dirty="0">
                <a:solidFill>
                  <a:schemeClr val="bg1">
                    <a:lumMod val="65000"/>
                  </a:schemeClr>
                </a:solidFill>
              </a:rPr>
              <a:t>opwekkend om u </a:t>
            </a:r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vast te houden; </a:t>
            </a:r>
          </a:p>
          <a:p>
            <a:pPr algn="ctr"/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Want </a:t>
            </a:r>
            <a:r>
              <a:rPr lang="nl-NL" sz="2800" dirty="0">
                <a:solidFill>
                  <a:schemeClr val="bg1">
                    <a:lumMod val="65000"/>
                  </a:schemeClr>
                </a:solidFill>
              </a:rPr>
              <a:t>U verbergt Uw aangezicht voor ons, </a:t>
            </a:r>
            <a:endParaRPr lang="nl-NL" sz="2800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en </a:t>
            </a:r>
            <a:r>
              <a:rPr lang="nl-NL" sz="2800" dirty="0">
                <a:solidFill>
                  <a:schemeClr val="bg1">
                    <a:lumMod val="65000"/>
                  </a:schemeClr>
                </a:solidFill>
              </a:rPr>
              <a:t>U geeft ons over in de hand van onze verdorvenheden.</a:t>
            </a:r>
          </a:p>
        </p:txBody>
      </p:sp>
    </p:spTree>
    <p:extLst>
      <p:ext uri="{BB962C8B-B14F-4D97-AF65-F5344CB8AC3E}">
        <p14:creationId xmlns:p14="http://schemas.microsoft.com/office/powerpoint/2010/main" val="208537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92469" y="221797"/>
            <a:ext cx="116184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/>
              <a:t>Jesaja 64</a:t>
            </a:r>
          </a:p>
          <a:p>
            <a:pPr algn="ctr"/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4 Ja</a:t>
            </a:r>
            <a:r>
              <a:rPr lang="nl-NL" sz="2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vanaf de </a:t>
            </a:r>
            <a:r>
              <a:rPr lang="nl-NL" sz="2800" dirty="0" err="1" smtClean="0">
                <a:solidFill>
                  <a:schemeClr val="bg1">
                    <a:lumMod val="65000"/>
                  </a:schemeClr>
                </a:solidFill>
              </a:rPr>
              <a:t>aeon</a:t>
            </a:r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 heeft </a:t>
            </a:r>
            <a:r>
              <a:rPr lang="nl-NL" sz="2800" dirty="0">
                <a:solidFill>
                  <a:schemeClr val="bg1">
                    <a:lumMod val="65000"/>
                  </a:schemeClr>
                </a:solidFill>
              </a:rPr>
              <a:t>men het </a:t>
            </a:r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niet </a:t>
            </a:r>
            <a:r>
              <a:rPr lang="nl-NL" sz="2800" dirty="0">
                <a:solidFill>
                  <a:schemeClr val="bg1">
                    <a:lumMod val="65000"/>
                  </a:schemeClr>
                </a:solidFill>
              </a:rPr>
              <a:t>gehoord,</a:t>
            </a:r>
          </a:p>
          <a:p>
            <a:pPr algn="ctr"/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men </a:t>
            </a:r>
            <a:r>
              <a:rPr lang="nl-NL" sz="2800" dirty="0">
                <a:solidFill>
                  <a:schemeClr val="bg1">
                    <a:lumMod val="65000"/>
                  </a:schemeClr>
                </a:solidFill>
              </a:rPr>
              <a:t>heeft het niet ter ore genomen</a:t>
            </a:r>
          </a:p>
          <a:p>
            <a:pPr algn="ctr"/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en </a:t>
            </a:r>
            <a:r>
              <a:rPr lang="nl-NL" sz="2800" dirty="0">
                <a:solidFill>
                  <a:schemeClr val="bg1">
                    <a:lumMod val="65000"/>
                  </a:schemeClr>
                </a:solidFill>
              </a:rPr>
              <a:t>geen oog heeft het gezien, behalve U, o God,</a:t>
            </a:r>
          </a:p>
          <a:p>
            <a:pPr algn="ctr"/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wat </a:t>
            </a:r>
            <a:r>
              <a:rPr lang="nl-NL" sz="2800" dirty="0">
                <a:solidFill>
                  <a:schemeClr val="bg1">
                    <a:lumMod val="65000"/>
                  </a:schemeClr>
                </a:solidFill>
              </a:rPr>
              <a:t>Hij doen zal voor wie op Hem wacht</a:t>
            </a:r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 algn="ctr"/>
            <a:r>
              <a:rPr lang="nl-NL" sz="2800" dirty="0" smtClean="0">
                <a:solidFill>
                  <a:schemeClr val="bg1">
                    <a:lumMod val="65000"/>
                  </a:schemeClr>
                </a:solidFill>
              </a:rPr>
              <a:t>(…)</a:t>
            </a:r>
            <a:endParaRPr lang="nl-NL" sz="28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nl-NL" sz="2800" dirty="0"/>
              <a:t>7 Er is niemand die uw naam roept, </a:t>
            </a:r>
            <a:endParaRPr lang="nl-NL" sz="2800" dirty="0" smtClean="0"/>
          </a:p>
          <a:p>
            <a:pPr algn="ctr"/>
            <a:r>
              <a:rPr lang="nl-NL" sz="2800" dirty="0" smtClean="0"/>
              <a:t>zichzelf </a:t>
            </a:r>
            <a:r>
              <a:rPr lang="nl-NL" sz="2800" dirty="0"/>
              <a:t>opwekkend om u </a:t>
            </a:r>
            <a:r>
              <a:rPr lang="nl-NL" sz="2800" dirty="0" smtClean="0"/>
              <a:t>vast te houden; </a:t>
            </a:r>
          </a:p>
          <a:p>
            <a:pPr algn="ctr"/>
            <a:r>
              <a:rPr lang="nl-NL" sz="2800" dirty="0" smtClean="0"/>
              <a:t>Want </a:t>
            </a:r>
            <a:r>
              <a:rPr lang="nl-NL" sz="2800" u="sng" dirty="0"/>
              <a:t>U verbergt Uw aangezicht</a:t>
            </a:r>
            <a:r>
              <a:rPr lang="nl-NL" sz="2800" dirty="0"/>
              <a:t> voor ons, </a:t>
            </a:r>
            <a:endParaRPr lang="nl-NL" sz="2800" dirty="0" smtClean="0"/>
          </a:p>
          <a:p>
            <a:pPr algn="ctr"/>
            <a:r>
              <a:rPr lang="nl-NL" sz="2800" dirty="0" smtClean="0"/>
              <a:t>en </a:t>
            </a:r>
            <a:r>
              <a:rPr lang="nl-NL" sz="2800" dirty="0"/>
              <a:t>U geeft ons over in de hand van onze verdorvenheden.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084892" y="5562025"/>
            <a:ext cx="7807253" cy="8925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600" dirty="0" smtClean="0">
                <a:sym typeface="Wingdings" panose="05000000000000000000" pitchFamily="2" charset="2"/>
              </a:rPr>
              <a:t>God verbergt Zijn aangezicht voor Israël (Deut.31:17 en 18; 32:20), maar onthult Zijn plannen aan ons</a:t>
            </a:r>
          </a:p>
        </p:txBody>
      </p:sp>
    </p:spTree>
    <p:extLst>
      <p:ext uri="{BB962C8B-B14F-4D97-AF65-F5344CB8AC3E}">
        <p14:creationId xmlns:p14="http://schemas.microsoft.com/office/powerpoint/2010/main" val="60178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10 Maar </a:t>
            </a:r>
            <a:r>
              <a:rPr lang="nl-NL" sz="3000" dirty="0">
                <a:solidFill>
                  <a:srgbClr val="002060"/>
                </a:solidFill>
              </a:rPr>
              <a:t>aan </a:t>
            </a:r>
            <a:r>
              <a:rPr lang="nl-NL" sz="3000" dirty="0" err="1">
                <a:solidFill>
                  <a:srgbClr val="002060"/>
                </a:solidFill>
              </a:rPr>
              <a:t>òns</a:t>
            </a:r>
            <a:r>
              <a:rPr lang="nl-NL" sz="3000" dirty="0">
                <a:solidFill>
                  <a:srgbClr val="002060"/>
                </a:solidFill>
              </a:rPr>
              <a:t> onthult God het door zijn geest,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want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de geest doorzoekt alle dingen,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ook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de diepten van God.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004882" y="3821696"/>
            <a:ext cx="723055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 smtClean="0">
                <a:sym typeface="Wingdings" panose="05000000000000000000" pitchFamily="2" charset="2"/>
              </a:rPr>
              <a:t>Verborgen voor degenen in deze </a:t>
            </a:r>
            <a:r>
              <a:rPr lang="nl-NL" sz="2800" dirty="0" err="1" smtClean="0">
                <a:sym typeface="Wingdings" panose="05000000000000000000" pitchFamily="2" charset="2"/>
              </a:rPr>
              <a:t>aeon</a:t>
            </a:r>
            <a:r>
              <a:rPr lang="nl-NL" sz="2800" smtClean="0">
                <a:sym typeface="Wingdings" panose="05000000000000000000" pitchFamily="2" charset="2"/>
              </a:rPr>
              <a:t> (:6,8)</a:t>
            </a:r>
            <a:endParaRPr lang="nl-NL" sz="2800" dirty="0" smtClean="0">
              <a:sym typeface="Wingdings" panose="05000000000000000000" pitchFamily="2" charset="2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5454818"/>
            <a:ext cx="9718429" cy="101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78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10 Maar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aan </a:t>
            </a:r>
            <a:r>
              <a:rPr lang="nl-NL" sz="3000" dirty="0" err="1">
                <a:solidFill>
                  <a:schemeClr val="bg1">
                    <a:lumMod val="65000"/>
                  </a:schemeClr>
                </a:solidFill>
              </a:rPr>
              <a:t>òns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 onthult God het door zijn geest,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want </a:t>
            </a:r>
            <a:r>
              <a:rPr lang="nl-NL" sz="3000" dirty="0">
                <a:solidFill>
                  <a:srgbClr val="002060"/>
                </a:solidFill>
              </a:rPr>
              <a:t>de geest doorzoekt alle dingen,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ook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de diepten van God.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599636" y="3587883"/>
            <a:ext cx="9408789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 smtClean="0">
                <a:sym typeface="Wingdings" panose="05000000000000000000" pitchFamily="2" charset="2"/>
              </a:rPr>
              <a:t>de geest onthult (:10), doorzoekt (:10), kent/weet de dingen van God, onderwijst (:13) en beoordeelt kritisch (:14)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798" y="5648451"/>
            <a:ext cx="7110542" cy="105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61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10 Maar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aan </a:t>
            </a:r>
            <a:r>
              <a:rPr lang="nl-NL" sz="3000" dirty="0" err="1">
                <a:solidFill>
                  <a:schemeClr val="bg1">
                    <a:lumMod val="65000"/>
                  </a:schemeClr>
                </a:solidFill>
              </a:rPr>
              <a:t>òns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 onthult God het door zijn geest,</a:t>
            </a:r>
            <a:r>
              <a:rPr lang="nl-NL" sz="3000" dirty="0">
                <a:solidFill>
                  <a:srgbClr val="002060"/>
                </a:solidFill>
              </a:rPr>
              <a:t>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want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de geest doorzoekt alle dingen,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ook </a:t>
            </a:r>
            <a:r>
              <a:rPr lang="nl-NL" sz="3000" dirty="0">
                <a:solidFill>
                  <a:srgbClr val="002060"/>
                </a:solidFill>
              </a:rPr>
              <a:t>de diepten van God.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754630" y="3765956"/>
            <a:ext cx="870966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 smtClean="0">
                <a:sym typeface="Wingdings" panose="05000000000000000000" pitchFamily="2" charset="2"/>
              </a:rPr>
              <a:t>`de diepten van God’, ook in Romeinen 11 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77" y="5573710"/>
            <a:ext cx="5022533" cy="103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5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00" b="1" dirty="0" smtClean="0"/>
              <a:t>Romeinen 11</a:t>
            </a:r>
          </a:p>
          <a:p>
            <a:pPr algn="ctr"/>
            <a:r>
              <a:rPr lang="nl-NL" sz="3000" dirty="0" smtClean="0"/>
              <a:t>33 O</a:t>
            </a:r>
            <a:r>
              <a:rPr lang="nl-NL" sz="3000" dirty="0"/>
              <a:t>, </a:t>
            </a:r>
            <a:r>
              <a:rPr lang="nl-NL" sz="3000" dirty="0" smtClean="0"/>
              <a:t>diepte </a:t>
            </a:r>
            <a:r>
              <a:rPr lang="nl-NL" sz="3000" dirty="0"/>
              <a:t>van </a:t>
            </a:r>
            <a:r>
              <a:rPr lang="nl-NL" sz="3000" dirty="0" smtClean="0"/>
              <a:t>rijkdom </a:t>
            </a:r>
            <a:r>
              <a:rPr lang="nl-NL" sz="3000" dirty="0"/>
              <a:t>en </a:t>
            </a:r>
            <a:r>
              <a:rPr lang="nl-NL" sz="3000" dirty="0" smtClean="0"/>
              <a:t>van wijsheid </a:t>
            </a:r>
            <a:r>
              <a:rPr lang="nl-NL" sz="3000" dirty="0"/>
              <a:t>en </a:t>
            </a:r>
            <a:r>
              <a:rPr lang="nl-NL" sz="3000" dirty="0" smtClean="0"/>
              <a:t>van kennis </a:t>
            </a:r>
            <a:r>
              <a:rPr lang="nl-NL" sz="3000" dirty="0"/>
              <a:t>van God! </a:t>
            </a:r>
            <a:endParaRPr lang="nl-NL" sz="3000" dirty="0" smtClean="0"/>
          </a:p>
          <a:p>
            <a:pPr algn="ctr"/>
            <a:r>
              <a:rPr lang="nl-NL" sz="3000" dirty="0" smtClean="0"/>
              <a:t>Hoe </a:t>
            </a:r>
            <a:r>
              <a:rPr lang="nl-NL" sz="3000" dirty="0" err="1"/>
              <a:t>onnavorsbaar</a:t>
            </a:r>
            <a:r>
              <a:rPr lang="nl-NL" sz="3000" dirty="0"/>
              <a:t> zijn </a:t>
            </a:r>
            <a:r>
              <a:rPr lang="nl-NL" sz="3000" dirty="0" err="1"/>
              <a:t>zijn</a:t>
            </a:r>
            <a:r>
              <a:rPr lang="nl-NL" sz="3000" dirty="0"/>
              <a:t> oordelen en onnaspeurlijk zijn wegen!</a:t>
            </a:r>
          </a:p>
          <a:p>
            <a:pPr algn="ctr"/>
            <a:r>
              <a:rPr lang="nl-NL" sz="3000" dirty="0" smtClean="0"/>
              <a:t>34 Want</a:t>
            </a:r>
            <a:r>
              <a:rPr lang="nl-NL" sz="3000" dirty="0"/>
              <a:t>: wie kende het denken van de Heer? Of: wie werd zijn adviseur?</a:t>
            </a:r>
            <a:endParaRPr lang="nl-NL" sz="3000" dirty="0" smtClean="0"/>
          </a:p>
        </p:txBody>
      </p:sp>
      <p:sp>
        <p:nvSpPr>
          <p:cNvPr id="3" name="Tekstvak 2"/>
          <p:cNvSpPr txBox="1"/>
          <p:nvPr/>
        </p:nvSpPr>
        <p:spPr>
          <a:xfrm>
            <a:off x="1322352" y="4833307"/>
            <a:ext cx="9653718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ym typeface="Wingdings" panose="05000000000000000000" pitchFamily="2" charset="2"/>
              </a:rPr>
              <a:t>Want </a:t>
            </a:r>
            <a:r>
              <a:rPr lang="nl-NL" sz="2800" dirty="0">
                <a:sym typeface="Wingdings" panose="05000000000000000000" pitchFamily="2" charset="2"/>
              </a:rPr>
              <a:t>wie kende het denken van de Heer, dat Hem zal instrueren? Maar wij hebben het denken van </a:t>
            </a:r>
            <a:r>
              <a:rPr lang="nl-NL" sz="2800" dirty="0" smtClean="0">
                <a:sym typeface="Wingdings" panose="05000000000000000000" pitchFamily="2" charset="2"/>
              </a:rPr>
              <a:t>Christus (1 Kor.2:16)</a:t>
            </a:r>
          </a:p>
        </p:txBody>
      </p:sp>
    </p:spTree>
    <p:extLst>
      <p:ext uri="{BB962C8B-B14F-4D97-AF65-F5344CB8AC3E}">
        <p14:creationId xmlns:p14="http://schemas.microsoft.com/office/powerpoint/2010/main" val="350366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11 Want </a:t>
            </a:r>
            <a:r>
              <a:rPr lang="nl-NL" sz="3000" dirty="0">
                <a:solidFill>
                  <a:srgbClr val="002060"/>
                </a:solidFill>
              </a:rPr>
              <a:t>wie van de mensen weet de dingen van de mens,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dan </a:t>
            </a:r>
            <a:r>
              <a:rPr lang="nl-NL" sz="3000" dirty="0">
                <a:solidFill>
                  <a:srgbClr val="002060"/>
                </a:solidFill>
              </a:rPr>
              <a:t>de geest van de mens, die in hem is?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Zó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weet ook niemand de dingen van God, dan de geest van God.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414" y="4735921"/>
            <a:ext cx="10180246" cy="104822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414" y="5741497"/>
            <a:ext cx="11111123" cy="936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01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11 Want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wie van de mensen weet de dingen van de mens,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dan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de geest van de mens, die in hem is?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Zó </a:t>
            </a:r>
            <a:r>
              <a:rPr lang="nl-NL" sz="3000" dirty="0">
                <a:solidFill>
                  <a:srgbClr val="002060"/>
                </a:solidFill>
              </a:rPr>
              <a:t>weet ook niemand de dingen van God, dan de geest van God.</a:t>
            </a:r>
          </a:p>
        </p:txBody>
      </p:sp>
    </p:spTree>
    <p:extLst>
      <p:ext uri="{BB962C8B-B14F-4D97-AF65-F5344CB8AC3E}">
        <p14:creationId xmlns:p14="http://schemas.microsoft.com/office/powerpoint/2010/main" val="324157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12 En </a:t>
            </a:r>
            <a:r>
              <a:rPr lang="nl-NL" sz="3000" dirty="0">
                <a:solidFill>
                  <a:srgbClr val="002060"/>
                </a:solidFill>
              </a:rPr>
              <a:t>wij namen niet de geest van de wereld in ontvangst,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maar </a:t>
            </a:r>
            <a:r>
              <a:rPr lang="nl-NL" sz="3000" dirty="0">
                <a:solidFill>
                  <a:srgbClr val="002060"/>
                </a:solidFill>
              </a:rPr>
              <a:t>de geest, die uit God is,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opdat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wij de dingen zullen weten,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die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door God genadig aan ons gegeven worden.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59777" y="3256412"/>
            <a:ext cx="7243948" cy="12926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600" dirty="0">
                <a:sym typeface="Wingdings" panose="05000000000000000000" pitchFamily="2" charset="2"/>
              </a:rPr>
              <a:t> de wijsheid van deze wereld (1:21, </a:t>
            </a:r>
            <a:r>
              <a:rPr lang="nl-NL" sz="2600" dirty="0" smtClean="0">
                <a:sym typeface="Wingdings" panose="05000000000000000000" pitchFamily="2" charset="2"/>
              </a:rPr>
              <a:t>2:6)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600" dirty="0" smtClean="0">
                <a:sym typeface="Wingdings" panose="05000000000000000000" pitchFamily="2" charset="2"/>
              </a:rPr>
              <a:t>Niet van de (oversten) van deze </a:t>
            </a:r>
            <a:r>
              <a:rPr lang="nl-NL" sz="2600" dirty="0" err="1" smtClean="0">
                <a:sym typeface="Wingdings" panose="05000000000000000000" pitchFamily="2" charset="2"/>
              </a:rPr>
              <a:t>aeon</a:t>
            </a:r>
            <a:r>
              <a:rPr lang="nl-NL" sz="2600" dirty="0">
                <a:sym typeface="Wingdings" panose="05000000000000000000" pitchFamily="2" charset="2"/>
              </a:rPr>
              <a:t> </a:t>
            </a:r>
            <a:r>
              <a:rPr lang="nl-NL" sz="2600" dirty="0" smtClean="0">
                <a:sym typeface="Wingdings" panose="05000000000000000000" pitchFamily="2" charset="2"/>
              </a:rPr>
              <a:t>(:8), zij (h)erkenden de Heer niet en kruisigden Hem</a:t>
            </a:r>
            <a:endParaRPr lang="nl-NL" sz="2600" dirty="0">
              <a:sym typeface="Wingdings" panose="05000000000000000000" pitchFamily="2" charset="2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459" y="4954732"/>
            <a:ext cx="7654637" cy="100902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971" y="5862564"/>
            <a:ext cx="9955935" cy="95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2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12 En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wij namen niet de geest van de wereld in ontvangst,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maar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de geest, die uit God is,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opdat </a:t>
            </a:r>
            <a:r>
              <a:rPr lang="nl-NL" sz="3000" dirty="0">
                <a:solidFill>
                  <a:srgbClr val="002060"/>
                </a:solidFill>
              </a:rPr>
              <a:t>wij de dingen zullen weten,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die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door God genadig aan ons gegeven worden.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680" y="5538759"/>
            <a:ext cx="3898940" cy="979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76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6 Toch </a:t>
            </a:r>
            <a:r>
              <a:rPr lang="nl-NL" sz="3000" dirty="0">
                <a:solidFill>
                  <a:srgbClr val="002060"/>
                </a:solidFill>
              </a:rPr>
              <a:t>spreken wij wijsheid onder de volwassenen,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niet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een wijsheid van deze </a:t>
            </a:r>
            <a:r>
              <a:rPr lang="nl-NL" sz="3000" dirty="0" err="1">
                <a:solidFill>
                  <a:schemeClr val="bg1">
                    <a:lumMod val="65000"/>
                  </a:schemeClr>
                </a:solidFill>
              </a:rPr>
              <a:t>aeon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ook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niet van de oversten van deze </a:t>
            </a:r>
            <a:r>
              <a:rPr lang="nl-NL" sz="3000" dirty="0" err="1">
                <a:solidFill>
                  <a:schemeClr val="bg1">
                    <a:lumMod val="65000"/>
                  </a:schemeClr>
                </a:solidFill>
              </a:rPr>
              <a:t>aeon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, die teniet gedaan wordt,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091500" y="2716240"/>
            <a:ext cx="10439439" cy="24006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500" dirty="0" smtClean="0"/>
              <a:t>Paulus was niet bij de </a:t>
            </a:r>
            <a:r>
              <a:rPr lang="nl-NL" sz="2500" dirty="0" err="1" smtClean="0"/>
              <a:t>Korinthiërs</a:t>
            </a:r>
            <a:r>
              <a:rPr lang="nl-NL" sz="2500" dirty="0" smtClean="0"/>
              <a:t> gekomen met: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NL" sz="2500" dirty="0" smtClean="0">
                <a:sym typeface="Wingdings" panose="05000000000000000000" pitchFamily="2" charset="2"/>
              </a:rPr>
              <a:t>Superioriteit van woord of van wijsheid (:1)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NL" sz="2500" dirty="0" smtClean="0">
                <a:sym typeface="Wingdings" panose="05000000000000000000" pitchFamily="2" charset="2"/>
              </a:rPr>
              <a:t>Woorden van menselijke wijsheid (:4)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NL" sz="2500" dirty="0" smtClean="0">
                <a:sym typeface="Wingdings" panose="05000000000000000000" pitchFamily="2" charset="2"/>
              </a:rPr>
              <a:t>Wijsheid van mensen (:5)</a:t>
            </a:r>
            <a:endParaRPr lang="nl-NL" sz="2500" dirty="0">
              <a:sym typeface="Wingdings" panose="05000000000000000000" pitchFamily="2" charset="2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500" dirty="0" smtClean="0">
                <a:sym typeface="Wingdings" panose="05000000000000000000" pitchFamily="2" charset="2"/>
              </a:rPr>
              <a:t>Volwassenen zijn degenen die geestelijk gericht zijn en vaste voeding verdragen i.t.t. zij die vleselijk gericht zijn en slechts melk verdragen (3:1-2)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5444047"/>
            <a:ext cx="8427720" cy="1107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94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12 En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wij namen niet de geest van de wereld in ontvangst,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maar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de geest, die uit God is,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opdat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wij de dingen zullen weten,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die </a:t>
            </a:r>
            <a:r>
              <a:rPr lang="nl-NL" sz="3000" dirty="0">
                <a:solidFill>
                  <a:srgbClr val="002060"/>
                </a:solidFill>
              </a:rPr>
              <a:t>door God genadig aan ons gegeven worden.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5544834"/>
            <a:ext cx="8963335" cy="102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17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13 Die </a:t>
            </a:r>
            <a:r>
              <a:rPr lang="nl-NL" sz="3000" dirty="0">
                <a:solidFill>
                  <a:srgbClr val="002060"/>
                </a:solidFill>
              </a:rPr>
              <a:t>dingen spreken wij ook,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niet </a:t>
            </a:r>
            <a:r>
              <a:rPr lang="nl-NL" sz="3000" dirty="0">
                <a:solidFill>
                  <a:srgbClr val="002060"/>
                </a:solidFill>
              </a:rPr>
              <a:t>met woorden onderwezen door menselijke wijsheid,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……</a:t>
            </a:r>
            <a:endParaRPr lang="nl-NL" sz="3000" dirty="0">
              <a:solidFill>
                <a:srgbClr val="002060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480" y="4777349"/>
            <a:ext cx="4208278" cy="975689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480" y="5658036"/>
            <a:ext cx="7778399" cy="96839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4049486" y="2983055"/>
            <a:ext cx="7695211" cy="12926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600" dirty="0" smtClean="0">
                <a:sym typeface="Wingdings" panose="05000000000000000000" pitchFamily="2" charset="2"/>
              </a:rPr>
              <a:t>…en </a:t>
            </a:r>
            <a:r>
              <a:rPr lang="nl-NL" sz="2600" dirty="0">
                <a:sym typeface="Wingdings" panose="05000000000000000000" pitchFamily="2" charset="2"/>
              </a:rPr>
              <a:t>mijn woord en mijn proclamatie waren niet met overredende woorden van menselijke wijsheid, maar met demonstratie van geest en van </a:t>
            </a:r>
            <a:r>
              <a:rPr lang="nl-NL" sz="2600" dirty="0" smtClean="0">
                <a:sym typeface="Wingdings" panose="05000000000000000000" pitchFamily="2" charset="2"/>
              </a:rPr>
              <a:t>macht (vers 4)</a:t>
            </a:r>
            <a:endParaRPr lang="nl-NL" sz="26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1895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13 ….maar in </a:t>
            </a:r>
            <a:r>
              <a:rPr lang="nl-NL" sz="3000" i="1" dirty="0" smtClean="0">
                <a:solidFill>
                  <a:schemeClr val="accent5"/>
                </a:solidFill>
              </a:rPr>
              <a:t>woorden</a:t>
            </a:r>
            <a:r>
              <a:rPr lang="nl-NL" sz="3000" dirty="0">
                <a:solidFill>
                  <a:srgbClr val="002060"/>
                </a:solidFill>
              </a:rPr>
              <a:t>, </a:t>
            </a:r>
            <a:r>
              <a:rPr lang="nl-NL" sz="3000" dirty="0" smtClean="0">
                <a:solidFill>
                  <a:srgbClr val="002060"/>
                </a:solidFill>
              </a:rPr>
              <a:t>onderwezen van geest,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die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wij doen passen bij geestelijke dingen.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5120487"/>
            <a:ext cx="5514564" cy="100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3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13 ….maar </a:t>
            </a:r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in </a:t>
            </a:r>
            <a:r>
              <a:rPr lang="nl-NL" sz="3000" i="1" dirty="0" smtClean="0">
                <a:solidFill>
                  <a:schemeClr val="bg1">
                    <a:lumMod val="65000"/>
                  </a:schemeClr>
                </a:solidFill>
              </a:rPr>
              <a:t>woorden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, onderwezen van geest,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die </a:t>
            </a:r>
            <a:r>
              <a:rPr lang="nl-NL" sz="3000" dirty="0">
                <a:solidFill>
                  <a:srgbClr val="002060"/>
                </a:solidFill>
              </a:rPr>
              <a:t>wij doen passen bij geestelijke dingen.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841" y="5690617"/>
            <a:ext cx="7414617" cy="100552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4572" y="2415979"/>
            <a:ext cx="4917622" cy="327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7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13 ….maar </a:t>
            </a:r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in </a:t>
            </a:r>
            <a:r>
              <a:rPr lang="nl-NL" sz="3000" i="1" dirty="0" smtClean="0">
                <a:solidFill>
                  <a:schemeClr val="bg1">
                    <a:lumMod val="65000"/>
                  </a:schemeClr>
                </a:solidFill>
              </a:rPr>
              <a:t>woorden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, onderwezen van geest,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die </a:t>
            </a:r>
            <a:r>
              <a:rPr lang="nl-NL" sz="3000" dirty="0">
                <a:solidFill>
                  <a:srgbClr val="002060"/>
                </a:solidFill>
              </a:rPr>
              <a:t>wij doen passen bij geestelijke dingen.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953756" y="3244536"/>
            <a:ext cx="10390910" cy="13849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 smtClean="0">
                <a:sym typeface="Wingdings" panose="05000000000000000000" pitchFamily="2" charset="2"/>
              </a:rPr>
              <a:t>geestelijke </a:t>
            </a:r>
            <a:r>
              <a:rPr lang="nl-NL" sz="2800" i="1" dirty="0" smtClean="0">
                <a:sym typeface="Wingdings" panose="05000000000000000000" pitchFamily="2" charset="2"/>
              </a:rPr>
              <a:t>woorden</a:t>
            </a:r>
            <a:r>
              <a:rPr lang="nl-NL" sz="2800" dirty="0" smtClean="0">
                <a:sym typeface="Wingdings" panose="05000000000000000000" pitchFamily="2" charset="2"/>
              </a:rPr>
              <a:t> met geestelijke </a:t>
            </a:r>
            <a:r>
              <a:rPr lang="nl-NL" sz="2800" i="1" dirty="0">
                <a:sym typeface="Wingdings" panose="05000000000000000000" pitchFamily="2" charset="2"/>
              </a:rPr>
              <a:t>woorden</a:t>
            </a:r>
            <a:r>
              <a:rPr lang="nl-NL" sz="2800" dirty="0">
                <a:sym typeface="Wingdings" panose="05000000000000000000" pitchFamily="2" charset="2"/>
              </a:rPr>
              <a:t> </a:t>
            </a:r>
            <a:r>
              <a:rPr lang="nl-NL" sz="2800" dirty="0" smtClean="0">
                <a:sym typeface="Wingdings" panose="05000000000000000000" pitchFamily="2" charset="2"/>
              </a:rPr>
              <a:t>vergelijkende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>
                <a:sym typeface="Wingdings" panose="05000000000000000000" pitchFamily="2" charset="2"/>
              </a:rPr>
              <a:t>geestelijke </a:t>
            </a:r>
            <a:r>
              <a:rPr lang="nl-NL" sz="2800" i="1" dirty="0">
                <a:sym typeface="Wingdings" panose="05000000000000000000" pitchFamily="2" charset="2"/>
              </a:rPr>
              <a:t>woorden</a:t>
            </a:r>
            <a:r>
              <a:rPr lang="nl-NL" sz="2800" dirty="0">
                <a:sym typeface="Wingdings" panose="05000000000000000000" pitchFamily="2" charset="2"/>
              </a:rPr>
              <a:t> met geestelijke </a:t>
            </a:r>
            <a:r>
              <a:rPr lang="nl-NL" sz="2800" i="1" dirty="0">
                <a:sym typeface="Wingdings" panose="05000000000000000000" pitchFamily="2" charset="2"/>
              </a:rPr>
              <a:t>woorden</a:t>
            </a:r>
            <a:r>
              <a:rPr lang="nl-NL" sz="2800" dirty="0">
                <a:sym typeface="Wingdings" panose="05000000000000000000" pitchFamily="2" charset="2"/>
              </a:rPr>
              <a:t> </a:t>
            </a:r>
            <a:r>
              <a:rPr lang="nl-NL" sz="2800" dirty="0" smtClean="0">
                <a:sym typeface="Wingdings" panose="05000000000000000000" pitchFamily="2" charset="2"/>
              </a:rPr>
              <a:t>samen-beoordelende</a:t>
            </a:r>
            <a:endParaRPr lang="nl-NL" sz="2800" dirty="0">
              <a:sym typeface="Wingdings" panose="05000000000000000000" pitchFamily="2" charset="2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 smtClean="0">
                <a:sym typeface="Wingdings" panose="05000000000000000000" pitchFamily="2" charset="2"/>
              </a:rPr>
              <a:t>= ‘Schrift met Schrift vergelijken’</a:t>
            </a:r>
            <a:endParaRPr lang="nl-NL" sz="2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99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0" y="382064"/>
            <a:ext cx="116184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00" b="1" dirty="0" smtClean="0"/>
              <a:t>2 Petrus 1</a:t>
            </a:r>
          </a:p>
          <a:p>
            <a:pPr algn="ctr"/>
            <a:r>
              <a:rPr lang="nl-NL" sz="3000" dirty="0" smtClean="0"/>
              <a:t>19 En </a:t>
            </a:r>
            <a:r>
              <a:rPr lang="nl-NL" sz="3000" dirty="0"/>
              <a:t>wij hebben het profetische woord meer bevestigd, </a:t>
            </a:r>
            <a:endParaRPr lang="nl-NL" sz="3000" dirty="0" smtClean="0"/>
          </a:p>
          <a:p>
            <a:pPr algn="ctr"/>
            <a:r>
              <a:rPr lang="nl-NL" sz="3000" dirty="0" smtClean="0"/>
              <a:t>en </a:t>
            </a:r>
            <a:r>
              <a:rPr lang="nl-NL" sz="3000" dirty="0"/>
              <a:t>jullie doen </a:t>
            </a:r>
            <a:r>
              <a:rPr lang="nl-NL" sz="3000" dirty="0" smtClean="0"/>
              <a:t>goed, </a:t>
            </a:r>
            <a:r>
              <a:rPr lang="nl-NL" sz="3000" dirty="0"/>
              <a:t>door er acht op te geven, </a:t>
            </a:r>
            <a:r>
              <a:rPr lang="nl-NL" sz="3000" dirty="0" smtClean="0"/>
              <a:t>(…)</a:t>
            </a:r>
            <a:endParaRPr lang="nl-NL" sz="3000" dirty="0"/>
          </a:p>
          <a:p>
            <a:pPr algn="ctr"/>
            <a:r>
              <a:rPr lang="nl-NL" sz="3000" dirty="0" smtClean="0"/>
              <a:t>20 Weet </a:t>
            </a:r>
            <a:r>
              <a:rPr lang="nl-NL" sz="3000" dirty="0"/>
              <a:t>dit als eerste, </a:t>
            </a:r>
            <a:endParaRPr lang="nl-NL" sz="3000" dirty="0" smtClean="0"/>
          </a:p>
          <a:p>
            <a:pPr algn="ctr"/>
            <a:r>
              <a:rPr lang="nl-NL" sz="3000" dirty="0" smtClean="0"/>
              <a:t>dat </a:t>
            </a:r>
            <a:r>
              <a:rPr lang="nl-NL" sz="3000" dirty="0"/>
              <a:t>geen enkele profetie van de Schrift zijn eigen uitlegging </a:t>
            </a:r>
            <a:r>
              <a:rPr lang="nl-NL" sz="3000" dirty="0" smtClean="0"/>
              <a:t>is.</a:t>
            </a:r>
          </a:p>
        </p:txBody>
      </p:sp>
    </p:spTree>
    <p:extLst>
      <p:ext uri="{BB962C8B-B14F-4D97-AF65-F5344CB8AC3E}">
        <p14:creationId xmlns:p14="http://schemas.microsoft.com/office/powerpoint/2010/main" val="224761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14 Maar </a:t>
            </a:r>
            <a:r>
              <a:rPr lang="nl-NL" sz="3000" dirty="0">
                <a:solidFill>
                  <a:srgbClr val="002060"/>
                </a:solidFill>
              </a:rPr>
              <a:t>de </a:t>
            </a:r>
            <a:r>
              <a:rPr lang="nl-NL" sz="3000" dirty="0" err="1">
                <a:solidFill>
                  <a:srgbClr val="002060"/>
                </a:solidFill>
              </a:rPr>
              <a:t>zielse</a:t>
            </a:r>
            <a:r>
              <a:rPr lang="nl-NL" sz="3000" dirty="0">
                <a:solidFill>
                  <a:srgbClr val="002060"/>
                </a:solidFill>
              </a:rPr>
              <a:t> mens ontvangt niet de dingen,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die </a:t>
            </a:r>
            <a:r>
              <a:rPr lang="nl-NL" sz="3000" dirty="0">
                <a:solidFill>
                  <a:srgbClr val="002060"/>
                </a:solidFill>
              </a:rPr>
              <a:t>van de geest van God zijn,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….</a:t>
            </a:r>
            <a:endParaRPr lang="nl-NL" sz="3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3008187" y="2693655"/>
            <a:ext cx="7311469" cy="16927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600" dirty="0" smtClean="0">
                <a:sym typeface="Wingdings" panose="05000000000000000000" pitchFamily="2" charset="2"/>
              </a:rPr>
              <a:t>De mens gericht op het ‘</a:t>
            </a:r>
            <a:r>
              <a:rPr lang="nl-NL" sz="2600" dirty="0" err="1" smtClean="0">
                <a:sym typeface="Wingdings" panose="05000000000000000000" pitchFamily="2" charset="2"/>
              </a:rPr>
              <a:t>zielse</a:t>
            </a:r>
            <a:r>
              <a:rPr lang="nl-NL" sz="2600" dirty="0" smtClean="0">
                <a:sym typeface="Wingdings" panose="05000000000000000000" pitchFamily="2" charset="2"/>
              </a:rPr>
              <a:t>’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600" dirty="0" smtClean="0">
                <a:sym typeface="Wingdings" panose="05000000000000000000" pitchFamily="2" charset="2"/>
              </a:rPr>
              <a:t>de mens </a:t>
            </a:r>
            <a:r>
              <a:rPr lang="nl-NL" sz="2600" i="1" dirty="0" smtClean="0">
                <a:sym typeface="Wingdings" panose="05000000000000000000" pitchFamily="2" charset="2"/>
              </a:rPr>
              <a:t>is</a:t>
            </a:r>
            <a:r>
              <a:rPr lang="nl-NL" sz="2600" dirty="0" smtClean="0">
                <a:sym typeface="Wingdings" panose="05000000000000000000" pitchFamily="2" charset="2"/>
              </a:rPr>
              <a:t> een ziel (Gen.2:7)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600" dirty="0" smtClean="0">
                <a:sym typeface="Wingdings" panose="05000000000000000000" pitchFamily="2" charset="2"/>
              </a:rPr>
              <a:t>ook dieren zijn zielen Gen.1:20, 21, 24 en 30)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600" dirty="0" smtClean="0">
                <a:sym typeface="Wingdings" panose="05000000000000000000" pitchFamily="2" charset="2"/>
              </a:rPr>
              <a:t>de ziel is in het bloed (Lev.17:11)</a:t>
            </a:r>
            <a:endParaRPr lang="nl-NL" sz="2600" dirty="0">
              <a:sym typeface="Wingdings" panose="05000000000000000000" pitchFamily="2" charset="2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4752546"/>
            <a:ext cx="7283987" cy="970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971" y="5617955"/>
            <a:ext cx="598170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14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14 Maar </a:t>
            </a:r>
            <a:r>
              <a:rPr lang="nl-NL" sz="3000" dirty="0">
                <a:solidFill>
                  <a:srgbClr val="002060"/>
                </a:solidFill>
              </a:rPr>
              <a:t>de </a:t>
            </a:r>
            <a:r>
              <a:rPr lang="nl-NL" sz="3000" dirty="0" err="1">
                <a:solidFill>
                  <a:srgbClr val="002060"/>
                </a:solidFill>
              </a:rPr>
              <a:t>zielse</a:t>
            </a:r>
            <a:r>
              <a:rPr lang="nl-NL" sz="3000" dirty="0">
                <a:solidFill>
                  <a:srgbClr val="002060"/>
                </a:solidFill>
              </a:rPr>
              <a:t> mens ontvangt niet de dingen,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die </a:t>
            </a:r>
            <a:r>
              <a:rPr lang="nl-NL" sz="3000" dirty="0">
                <a:solidFill>
                  <a:srgbClr val="002060"/>
                </a:solidFill>
              </a:rPr>
              <a:t>van de geest van God zijn,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….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062633" y="3352076"/>
            <a:ext cx="9850790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>
                <a:sym typeface="Wingdings" panose="05000000000000000000" pitchFamily="2" charset="2"/>
              </a:rPr>
              <a:t>d</a:t>
            </a:r>
            <a:r>
              <a:rPr lang="nl-NL" sz="2800" dirty="0" smtClean="0">
                <a:sym typeface="Wingdings" panose="05000000000000000000" pitchFamily="2" charset="2"/>
              </a:rPr>
              <a:t>at wat de zintuigen prikkelt is ‘</a:t>
            </a:r>
            <a:r>
              <a:rPr lang="nl-NL" sz="2800" dirty="0" err="1" smtClean="0">
                <a:sym typeface="Wingdings" panose="05000000000000000000" pitchFamily="2" charset="2"/>
              </a:rPr>
              <a:t>ziels</a:t>
            </a:r>
            <a:r>
              <a:rPr lang="nl-NL" sz="2800" dirty="0" smtClean="0">
                <a:sym typeface="Wingdings" panose="05000000000000000000" pitchFamily="2" charset="2"/>
              </a:rPr>
              <a:t>’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>
                <a:sym typeface="Wingdings" panose="05000000000000000000" pitchFamily="2" charset="2"/>
              </a:rPr>
              <a:t>e</a:t>
            </a:r>
            <a:r>
              <a:rPr lang="nl-NL" sz="2800" dirty="0" smtClean="0">
                <a:sym typeface="Wingdings" panose="05000000000000000000" pitchFamily="2" charset="2"/>
              </a:rPr>
              <a:t>moties, sensaties, lusten, gemoedsbeweging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 smtClean="0">
                <a:sym typeface="Wingdings" panose="05000000000000000000" pitchFamily="2" charset="2"/>
              </a:rPr>
              <a:t>dat waar het hart sneller van gaat kloppen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 smtClean="0">
                <a:sym typeface="Wingdings" panose="05000000000000000000" pitchFamily="2" charset="2"/>
              </a:rPr>
              <a:t>niets mis mee, maar het zou niet leidend zijn, geen doel op zich</a:t>
            </a:r>
            <a:endParaRPr lang="nl-NL" sz="2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4599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14 Maar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de </a:t>
            </a:r>
            <a:r>
              <a:rPr lang="nl-NL" sz="3000" dirty="0" err="1">
                <a:solidFill>
                  <a:schemeClr val="bg1">
                    <a:lumMod val="65000"/>
                  </a:schemeClr>
                </a:solidFill>
              </a:rPr>
              <a:t>zielse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 mens ontvangt niet de dingen,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die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van de geest van God zijn,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want </a:t>
            </a:r>
            <a:r>
              <a:rPr lang="nl-NL" sz="3000" dirty="0">
                <a:solidFill>
                  <a:srgbClr val="002060"/>
                </a:solidFill>
              </a:rPr>
              <a:t>ze zijn </a:t>
            </a:r>
            <a:r>
              <a:rPr lang="nl-NL" sz="3000" dirty="0" smtClean="0">
                <a:solidFill>
                  <a:srgbClr val="002060"/>
                </a:solidFill>
              </a:rPr>
              <a:t>dwaasheid voor </a:t>
            </a:r>
            <a:r>
              <a:rPr lang="nl-NL" sz="3000" dirty="0">
                <a:solidFill>
                  <a:srgbClr val="002060"/>
                </a:solidFill>
              </a:rPr>
              <a:t>hem, en hij kan ze niet weten,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aangezien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zij op geestelijke wijze kritisch beoordeeld worden</a:t>
            </a:r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nl-NL" sz="3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699428" y="3966225"/>
            <a:ext cx="8059616" cy="4924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600" i="1" dirty="0" smtClean="0">
                <a:sym typeface="Wingdings" panose="05000000000000000000" pitchFamily="2" charset="2"/>
              </a:rPr>
              <a:t>Ziel</a:t>
            </a:r>
            <a:r>
              <a:rPr lang="nl-NL" sz="2600" dirty="0" smtClean="0">
                <a:sym typeface="Wingdings" panose="05000000000000000000" pitchFamily="2" charset="2"/>
              </a:rPr>
              <a:t> en </a:t>
            </a:r>
            <a:r>
              <a:rPr lang="nl-NL" sz="2600" i="1" dirty="0" smtClean="0">
                <a:sym typeface="Wingdings" panose="05000000000000000000" pitchFamily="2" charset="2"/>
              </a:rPr>
              <a:t>geest</a:t>
            </a:r>
            <a:r>
              <a:rPr lang="nl-NL" sz="2600" dirty="0" smtClean="0">
                <a:sym typeface="Wingdings" panose="05000000000000000000" pitchFamily="2" charset="2"/>
              </a:rPr>
              <a:t> zijn elkaars tegengestelden (Hebr.4:12)</a:t>
            </a:r>
            <a:endParaRPr lang="nl-NL" sz="2600" dirty="0">
              <a:sym typeface="Wingdings" panose="05000000000000000000" pitchFamily="2" charset="2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5512583"/>
            <a:ext cx="9053411" cy="101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92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14 Maar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de </a:t>
            </a:r>
            <a:r>
              <a:rPr lang="nl-NL" sz="3000" dirty="0" err="1">
                <a:solidFill>
                  <a:schemeClr val="bg1">
                    <a:lumMod val="65000"/>
                  </a:schemeClr>
                </a:solidFill>
              </a:rPr>
              <a:t>zielse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 mens ontvangt niet de dingen,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die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van de geest van God zijn,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want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ze zijn </a:t>
            </a:r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dwaasheid voor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hem, en hij kan ze niet weten,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aangezien </a:t>
            </a:r>
            <a:r>
              <a:rPr lang="nl-NL" sz="3000" dirty="0">
                <a:solidFill>
                  <a:srgbClr val="002060"/>
                </a:solidFill>
              </a:rPr>
              <a:t>zij op geestelijke wijze kritisch beoordeeld worden</a:t>
            </a:r>
            <a:r>
              <a:rPr lang="nl-NL" sz="3000" dirty="0" smtClean="0">
                <a:solidFill>
                  <a:srgbClr val="002060"/>
                </a:solidFill>
              </a:rPr>
              <a:t>.</a:t>
            </a:r>
            <a:endParaRPr lang="nl-NL" sz="3000" dirty="0">
              <a:solidFill>
                <a:srgbClr val="002060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0" y="5506660"/>
            <a:ext cx="7545245" cy="1129872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3127" y="3047657"/>
            <a:ext cx="4488873" cy="368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56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6 Toch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spreken wij wijsheid onder de volwassenen,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niet </a:t>
            </a:r>
            <a:r>
              <a:rPr lang="nl-NL" sz="3000" dirty="0">
                <a:solidFill>
                  <a:srgbClr val="002060"/>
                </a:solidFill>
              </a:rPr>
              <a:t>een wijsheid van deze </a:t>
            </a:r>
            <a:r>
              <a:rPr lang="nl-NL" sz="3000" dirty="0" err="1">
                <a:solidFill>
                  <a:srgbClr val="002060"/>
                </a:solidFill>
              </a:rPr>
              <a:t>aeon</a:t>
            </a:r>
            <a:r>
              <a:rPr lang="nl-NL" sz="3000" dirty="0">
                <a:solidFill>
                  <a:srgbClr val="002060"/>
                </a:solidFill>
              </a:rPr>
              <a:t>, </a:t>
            </a:r>
            <a:r>
              <a:rPr lang="nl-NL" sz="3000" dirty="0" smtClean="0">
                <a:solidFill>
                  <a:srgbClr val="002060"/>
                </a:solidFill>
              </a:rPr>
              <a:t>ook </a:t>
            </a:r>
            <a:r>
              <a:rPr lang="nl-NL" sz="3000" dirty="0">
                <a:solidFill>
                  <a:srgbClr val="002060"/>
                </a:solidFill>
              </a:rPr>
              <a:t>niet van de oversten van deze </a:t>
            </a:r>
            <a:r>
              <a:rPr lang="nl-NL" sz="3000" dirty="0" err="1">
                <a:solidFill>
                  <a:srgbClr val="002060"/>
                </a:solidFill>
              </a:rPr>
              <a:t>aeon</a:t>
            </a:r>
            <a:r>
              <a:rPr lang="nl-NL" sz="3000" dirty="0">
                <a:solidFill>
                  <a:srgbClr val="002060"/>
                </a:solidFill>
              </a:rPr>
              <a:t>,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die teniet gedaan wordt,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021205" y="3619383"/>
            <a:ext cx="7602855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800" dirty="0" smtClean="0"/>
              <a:t>Niet wat in deze </a:t>
            </a:r>
            <a:r>
              <a:rPr lang="nl-NL" sz="2800" dirty="0" err="1" smtClean="0"/>
              <a:t>aeon</a:t>
            </a:r>
            <a:r>
              <a:rPr lang="nl-NL" sz="2800" dirty="0" smtClean="0"/>
              <a:t> als ‘wijsheid’ wordt gezien</a:t>
            </a:r>
            <a:endParaRPr lang="nl-NL" sz="2800" dirty="0" smtClean="0">
              <a:sym typeface="Wingdings" panose="05000000000000000000" pitchFamily="2" charset="2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5280564"/>
            <a:ext cx="7283839" cy="994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14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15 En </a:t>
            </a:r>
            <a:r>
              <a:rPr lang="nl-NL" sz="3000" dirty="0">
                <a:solidFill>
                  <a:srgbClr val="002060"/>
                </a:solidFill>
              </a:rPr>
              <a:t>degene, die geestelijk is, beoordeelt kritisch alle dingen,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maar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zelf wordt hij door niemand kritisch beoordeeld.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5351442"/>
            <a:ext cx="10144125" cy="104775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3973" y="2019759"/>
            <a:ext cx="8819408" cy="438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69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15 En </a:t>
            </a:r>
            <a:r>
              <a:rPr lang="nl-NL" sz="3000" dirty="0">
                <a:solidFill>
                  <a:srgbClr val="002060"/>
                </a:solidFill>
              </a:rPr>
              <a:t>degene, die geestelijk is, beoordeelt kritisch alle dingen,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maar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zelf wordt hij door niemand kritisch beoordeeld.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5351442"/>
            <a:ext cx="10144125" cy="104775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3411947" y="3423990"/>
            <a:ext cx="6539574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 smtClean="0">
                <a:sym typeface="Wingdings" panose="05000000000000000000" pitchFamily="2" charset="2"/>
              </a:rPr>
              <a:t>Zoals de </a:t>
            </a:r>
            <a:r>
              <a:rPr lang="nl-NL" sz="2800" dirty="0" err="1" smtClean="0">
                <a:sym typeface="Wingdings" panose="05000000000000000000" pitchFamily="2" charset="2"/>
              </a:rPr>
              <a:t>Bereërs</a:t>
            </a:r>
            <a:r>
              <a:rPr lang="nl-NL" sz="2800" dirty="0" smtClean="0">
                <a:sym typeface="Wingdings" panose="05000000000000000000" pitchFamily="2" charset="2"/>
              </a:rPr>
              <a:t> in Handelingen 17 </a:t>
            </a:r>
            <a:endParaRPr lang="nl-NL" sz="2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4142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00" b="1" dirty="0" smtClean="0"/>
              <a:t>Handelingen 17</a:t>
            </a:r>
          </a:p>
          <a:p>
            <a:pPr algn="ctr"/>
            <a:r>
              <a:rPr lang="nl-NL" sz="3000" dirty="0" smtClean="0"/>
              <a:t>11 En </a:t>
            </a:r>
            <a:r>
              <a:rPr lang="nl-NL" sz="3000" dirty="0"/>
              <a:t>dezen waren edeler dan degenen in </a:t>
            </a:r>
            <a:r>
              <a:rPr lang="nl-NL" sz="3000" dirty="0" err="1"/>
              <a:t>Tessalonica</a:t>
            </a:r>
            <a:r>
              <a:rPr lang="nl-NL" sz="3000" dirty="0"/>
              <a:t>: </a:t>
            </a:r>
            <a:endParaRPr lang="nl-NL" sz="3000" dirty="0" smtClean="0"/>
          </a:p>
          <a:p>
            <a:pPr algn="ctr"/>
            <a:r>
              <a:rPr lang="nl-NL" sz="3000" dirty="0" smtClean="0"/>
              <a:t>zij </a:t>
            </a:r>
            <a:r>
              <a:rPr lang="nl-NL" sz="3000" dirty="0"/>
              <a:t>ontvangen het woord met alle bereidwilligheid, </a:t>
            </a:r>
            <a:endParaRPr lang="nl-NL" sz="3000" dirty="0" smtClean="0"/>
          </a:p>
          <a:p>
            <a:pPr algn="ctr"/>
            <a:r>
              <a:rPr lang="nl-NL" sz="3000" dirty="0" smtClean="0"/>
              <a:t>en </a:t>
            </a:r>
            <a:r>
              <a:rPr lang="nl-NL" sz="3000" dirty="0"/>
              <a:t>dagelijks beoordelen zij kritisch aan de hand van de Schriften, </a:t>
            </a:r>
            <a:endParaRPr lang="nl-NL" sz="3000" dirty="0" smtClean="0"/>
          </a:p>
          <a:p>
            <a:pPr algn="ctr"/>
            <a:r>
              <a:rPr lang="nl-NL" sz="3000" dirty="0" smtClean="0"/>
              <a:t>of </a:t>
            </a:r>
            <a:r>
              <a:rPr lang="nl-NL" sz="3000" dirty="0"/>
              <a:t>deze dingen zó zijn.</a:t>
            </a:r>
            <a:endParaRPr lang="nl-NL" sz="3000" dirty="0" smtClean="0"/>
          </a:p>
        </p:txBody>
      </p:sp>
    </p:spTree>
    <p:extLst>
      <p:ext uri="{BB962C8B-B14F-4D97-AF65-F5344CB8AC3E}">
        <p14:creationId xmlns:p14="http://schemas.microsoft.com/office/powerpoint/2010/main" val="56894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15 En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degene, die geestelijk is, beoordeelt kritisch alle dingen,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maar </a:t>
            </a:r>
            <a:r>
              <a:rPr lang="nl-NL" sz="3000" dirty="0">
                <a:solidFill>
                  <a:srgbClr val="002060"/>
                </a:solidFill>
              </a:rPr>
              <a:t>zelf wordt hij door niemand kritisch beoordeeld.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2889432" y="2902870"/>
            <a:ext cx="7608355" cy="16927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600" dirty="0" smtClean="0">
                <a:sym typeface="Wingdings" panose="05000000000000000000" pitchFamily="2" charset="2"/>
              </a:rPr>
              <a:t>Voor de geestelijke mens telt slechts één ding: wat is de waarheid?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600" dirty="0" smtClean="0">
                <a:sym typeface="Wingdings" panose="05000000000000000000" pitchFamily="2" charset="2"/>
              </a:rPr>
              <a:t>Dan maakt het niet uit wat een ander daarvan vindt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600" dirty="0" smtClean="0">
                <a:sym typeface="Wingdings" panose="05000000000000000000" pitchFamily="2" charset="2"/>
              </a:rPr>
              <a:t>Zie Paulus’ opmerking in 4:3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199" y="5478753"/>
            <a:ext cx="8205664" cy="100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32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16 Want </a:t>
            </a:r>
            <a:r>
              <a:rPr lang="nl-NL" sz="3000" dirty="0">
                <a:solidFill>
                  <a:srgbClr val="002060"/>
                </a:solidFill>
              </a:rPr>
              <a:t>wie kende het denken van de Heer, dat </a:t>
            </a:r>
            <a:r>
              <a:rPr lang="nl-NL" sz="3000" dirty="0" smtClean="0">
                <a:solidFill>
                  <a:srgbClr val="002060"/>
                </a:solidFill>
              </a:rPr>
              <a:t>hij Hem </a:t>
            </a:r>
            <a:r>
              <a:rPr lang="nl-NL" sz="3000" dirty="0">
                <a:solidFill>
                  <a:srgbClr val="002060"/>
                </a:solidFill>
              </a:rPr>
              <a:t>zal instrueren?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Maar wij hebben het denken van Christus.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411947" y="3423990"/>
            <a:ext cx="4760503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 smtClean="0">
                <a:sym typeface="Wingdings" panose="05000000000000000000" pitchFamily="2" charset="2"/>
              </a:rPr>
              <a:t>Aangehaald uit Jesaja 40 </a:t>
            </a:r>
            <a:endParaRPr lang="nl-NL" sz="2800" dirty="0">
              <a:sym typeface="Wingdings" panose="05000000000000000000" pitchFamily="2" charset="2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062" y="5536808"/>
            <a:ext cx="993457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30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000" b="1" dirty="0" smtClean="0"/>
              <a:t>Jesaja 40</a:t>
            </a:r>
          </a:p>
          <a:p>
            <a:pPr algn="ctr"/>
            <a:r>
              <a:rPr lang="nl-NL" sz="3000" dirty="0"/>
              <a:t>12 Wie meet </a:t>
            </a:r>
            <a:r>
              <a:rPr lang="nl-NL" sz="3000" dirty="0" smtClean="0"/>
              <a:t>de wateren </a:t>
            </a:r>
            <a:r>
              <a:rPr lang="nl-NL" sz="3000" dirty="0"/>
              <a:t>in de holte van Zijn hand? </a:t>
            </a:r>
            <a:endParaRPr lang="nl-NL" sz="3000" dirty="0" smtClean="0"/>
          </a:p>
          <a:p>
            <a:pPr algn="ctr"/>
            <a:r>
              <a:rPr lang="nl-NL" sz="3000" dirty="0" smtClean="0"/>
              <a:t>En stelt de </a:t>
            </a:r>
            <a:r>
              <a:rPr lang="nl-NL" sz="3000" dirty="0"/>
              <a:t>hemelen </a:t>
            </a:r>
            <a:r>
              <a:rPr lang="nl-NL" sz="3000" dirty="0" smtClean="0"/>
              <a:t>met de span, </a:t>
            </a:r>
          </a:p>
          <a:p>
            <a:pPr algn="ctr"/>
            <a:r>
              <a:rPr lang="nl-NL" sz="3000" dirty="0" smtClean="0"/>
              <a:t>vat </a:t>
            </a:r>
            <a:r>
              <a:rPr lang="nl-NL" sz="3000" dirty="0"/>
              <a:t>de </a:t>
            </a:r>
            <a:r>
              <a:rPr lang="nl-NL" sz="3000" dirty="0" smtClean="0"/>
              <a:t>het stof van de </a:t>
            </a:r>
            <a:r>
              <a:rPr lang="nl-NL" sz="3000" dirty="0"/>
              <a:t>aarde </a:t>
            </a:r>
            <a:r>
              <a:rPr lang="nl-NL" sz="3000" dirty="0" smtClean="0"/>
              <a:t>in </a:t>
            </a:r>
            <a:r>
              <a:rPr lang="nl-NL" sz="3000" dirty="0"/>
              <a:t>een </a:t>
            </a:r>
            <a:r>
              <a:rPr lang="nl-NL" sz="3000" dirty="0" smtClean="0"/>
              <a:t>maatbeker, </a:t>
            </a:r>
          </a:p>
          <a:p>
            <a:pPr algn="ctr"/>
            <a:r>
              <a:rPr lang="nl-NL" sz="3000" dirty="0" smtClean="0"/>
              <a:t>weegt </a:t>
            </a:r>
            <a:r>
              <a:rPr lang="nl-NL" sz="3000" dirty="0"/>
              <a:t>bergen met de balans en heuvels </a:t>
            </a:r>
            <a:r>
              <a:rPr lang="nl-NL" sz="3000" dirty="0" smtClean="0"/>
              <a:t>in een weegschaal?</a:t>
            </a:r>
            <a:endParaRPr lang="nl-NL" sz="3000" dirty="0"/>
          </a:p>
          <a:p>
            <a:pPr algn="ctr"/>
            <a:r>
              <a:rPr lang="nl-NL" sz="3000" u="sng" dirty="0"/>
              <a:t>13 Wie </a:t>
            </a:r>
            <a:r>
              <a:rPr lang="nl-NL" sz="3000" u="sng" dirty="0" smtClean="0"/>
              <a:t>bestuurt de </a:t>
            </a:r>
            <a:r>
              <a:rPr lang="nl-NL" sz="3000" u="sng" dirty="0"/>
              <a:t>geest van JAHWEH en </a:t>
            </a:r>
            <a:endParaRPr lang="nl-NL" sz="3000" u="sng" dirty="0" smtClean="0"/>
          </a:p>
          <a:p>
            <a:pPr algn="ctr"/>
            <a:r>
              <a:rPr lang="nl-NL" sz="3000" u="sng" dirty="0" smtClean="0"/>
              <a:t>wie </a:t>
            </a:r>
            <a:r>
              <a:rPr lang="nl-NL" sz="3000" u="sng" dirty="0"/>
              <a:t>heeft Hem als Zijn raadsman onderwezen</a:t>
            </a:r>
            <a:r>
              <a:rPr lang="nl-NL" sz="3000" u="sng" dirty="0" smtClean="0"/>
              <a:t>?</a:t>
            </a:r>
          </a:p>
          <a:p>
            <a:pPr algn="ctr"/>
            <a:r>
              <a:rPr lang="nl-NL" sz="3000" dirty="0" smtClean="0"/>
              <a:t>14 Met wie beraadslaagt Hij, zodat hij Hem inzicht gaf, </a:t>
            </a:r>
          </a:p>
          <a:p>
            <a:pPr algn="ctr"/>
            <a:r>
              <a:rPr lang="nl-NL" sz="3000" dirty="0"/>
              <a:t>z</a:t>
            </a:r>
            <a:r>
              <a:rPr lang="nl-NL" sz="3000" dirty="0" smtClean="0"/>
              <a:t>odat hij Hem onderwijst op </a:t>
            </a:r>
            <a:r>
              <a:rPr lang="nl-NL" sz="3000" dirty="0"/>
              <a:t>het pad van oordeel </a:t>
            </a:r>
            <a:endParaRPr lang="nl-NL" sz="3000" dirty="0" smtClean="0"/>
          </a:p>
          <a:p>
            <a:pPr algn="ctr"/>
            <a:r>
              <a:rPr lang="nl-NL" sz="3000" dirty="0" smtClean="0"/>
              <a:t>en </a:t>
            </a:r>
            <a:r>
              <a:rPr lang="nl-NL" sz="3000" dirty="0"/>
              <a:t>onderwijst Hem kennis, en wie doet Hem de weg van begrip weten</a:t>
            </a:r>
            <a:r>
              <a:rPr lang="nl-NL" sz="3000" dirty="0" smtClean="0"/>
              <a:t>?</a:t>
            </a:r>
            <a:endParaRPr lang="nl-NL" sz="3000" dirty="0"/>
          </a:p>
        </p:txBody>
      </p:sp>
    </p:spTree>
    <p:extLst>
      <p:ext uri="{BB962C8B-B14F-4D97-AF65-F5344CB8AC3E}">
        <p14:creationId xmlns:p14="http://schemas.microsoft.com/office/powerpoint/2010/main" val="164964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16 Want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wie kende het denken van de Heer, dat </a:t>
            </a:r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hij Hem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zal instrueren? </a:t>
            </a:r>
            <a:r>
              <a:rPr lang="nl-NL" sz="3000" dirty="0">
                <a:solidFill>
                  <a:srgbClr val="002060"/>
                </a:solidFill>
              </a:rPr>
              <a:t>Maar wij hebben het denken van Christus.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5517696"/>
            <a:ext cx="10144125" cy="104775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365319" y="3863377"/>
            <a:ext cx="9567783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 smtClean="0">
                <a:sym typeface="Wingdings" panose="05000000000000000000" pitchFamily="2" charset="2"/>
              </a:rPr>
              <a:t>Christus maakt Zijn gedachten bekend aan ons, via Paulus</a:t>
            </a:r>
            <a:endParaRPr lang="nl-NL" sz="2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3834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</a:t>
            </a:r>
            <a:r>
              <a:rPr lang="nl-NL" sz="3000" b="1" dirty="0">
                <a:solidFill>
                  <a:srgbClr val="002060"/>
                </a:solidFill>
              </a:rPr>
              <a:t>3</a:t>
            </a:r>
            <a:endParaRPr lang="nl-NL" sz="3000" b="1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1 En </a:t>
            </a:r>
            <a:r>
              <a:rPr lang="nl-NL" sz="3000" dirty="0">
                <a:solidFill>
                  <a:srgbClr val="002060"/>
                </a:solidFill>
              </a:rPr>
              <a:t>ik, broeders, kon niet tot jullie spreken als tot geestelijke mensen,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maar als tot vleselijke, als tot </a:t>
            </a:r>
            <a:r>
              <a:rPr lang="nl-NL" sz="3000" dirty="0" err="1">
                <a:solidFill>
                  <a:schemeClr val="bg1">
                    <a:lumMod val="65000"/>
                  </a:schemeClr>
                </a:solidFill>
              </a:rPr>
              <a:t>onmondigen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 in Christus.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5526085"/>
            <a:ext cx="11131593" cy="101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76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</a:t>
            </a:r>
            <a:r>
              <a:rPr lang="nl-NL" sz="3000" b="1" dirty="0">
                <a:solidFill>
                  <a:srgbClr val="002060"/>
                </a:solidFill>
              </a:rPr>
              <a:t>3</a:t>
            </a:r>
            <a:endParaRPr lang="nl-NL" sz="3000" b="1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1 En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ik, broeders, kon niet tot jullie spreken als tot geestelijke mensen, </a:t>
            </a:r>
            <a:r>
              <a:rPr lang="nl-NL" sz="3000" dirty="0">
                <a:solidFill>
                  <a:srgbClr val="002060"/>
                </a:solidFill>
              </a:rPr>
              <a:t>maar als tot </a:t>
            </a:r>
            <a:r>
              <a:rPr lang="nl-NL" sz="3000" dirty="0" err="1" smtClean="0">
                <a:solidFill>
                  <a:srgbClr val="002060"/>
                </a:solidFill>
              </a:rPr>
              <a:t>vleselijken</a:t>
            </a:r>
            <a:r>
              <a:rPr lang="nl-NL" sz="3000" dirty="0" smtClean="0">
                <a:solidFill>
                  <a:srgbClr val="002060"/>
                </a:solidFill>
              </a:rPr>
              <a:t>, </a:t>
            </a:r>
            <a:r>
              <a:rPr lang="nl-NL" sz="3000" dirty="0">
                <a:solidFill>
                  <a:srgbClr val="002060"/>
                </a:solidFill>
              </a:rPr>
              <a:t>als tot </a:t>
            </a:r>
            <a:r>
              <a:rPr lang="nl-NL" sz="3000" dirty="0" err="1">
                <a:solidFill>
                  <a:srgbClr val="002060"/>
                </a:solidFill>
              </a:rPr>
              <a:t>onmondigen</a:t>
            </a:r>
            <a:r>
              <a:rPr lang="nl-NL" sz="3000" dirty="0">
                <a:solidFill>
                  <a:srgbClr val="002060"/>
                </a:solidFill>
              </a:rPr>
              <a:t> in Christus.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5494007"/>
            <a:ext cx="9448800" cy="10001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8322" y="2517952"/>
            <a:ext cx="3515962" cy="258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</a:t>
            </a:r>
            <a:r>
              <a:rPr lang="nl-NL" sz="3000" b="1" dirty="0">
                <a:solidFill>
                  <a:srgbClr val="002060"/>
                </a:solidFill>
              </a:rPr>
              <a:t>3</a:t>
            </a:r>
            <a:endParaRPr lang="nl-NL" sz="3000" b="1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2 Melk </a:t>
            </a:r>
            <a:r>
              <a:rPr lang="nl-NL" sz="3000" dirty="0">
                <a:solidFill>
                  <a:srgbClr val="002060"/>
                </a:solidFill>
              </a:rPr>
              <a:t>geef ik jullie te drinken, geen vaste voeding,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want </a:t>
            </a:r>
            <a:r>
              <a:rPr lang="nl-NL" sz="3000" dirty="0">
                <a:solidFill>
                  <a:srgbClr val="002060"/>
                </a:solidFill>
              </a:rPr>
              <a:t>jullie waren nog niet bij machte.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Neen</a:t>
            </a:r>
            <a:r>
              <a:rPr lang="nl-NL" sz="3000" dirty="0">
                <a:solidFill>
                  <a:srgbClr val="002060"/>
                </a:solidFill>
              </a:rPr>
              <a:t>, zelfs nu nog zijn jullie niet bij machte,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7393" y="1927195"/>
            <a:ext cx="3360262" cy="252019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693" y="4862011"/>
            <a:ext cx="9448800" cy="9239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693" y="5740070"/>
            <a:ext cx="91344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32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6 Toch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spreken wij wijsheid onder de volwassenen,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niet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een wijsheid van deze </a:t>
            </a:r>
            <a:r>
              <a:rPr lang="nl-NL" sz="3000" dirty="0" err="1">
                <a:solidFill>
                  <a:schemeClr val="bg1">
                    <a:lumMod val="65000"/>
                  </a:schemeClr>
                </a:solidFill>
              </a:rPr>
              <a:t>aeon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ook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niet van de oversten van deze </a:t>
            </a:r>
            <a:r>
              <a:rPr lang="nl-NL" sz="3000" dirty="0" err="1">
                <a:solidFill>
                  <a:schemeClr val="bg1">
                    <a:lumMod val="65000"/>
                  </a:schemeClr>
                </a:solidFill>
              </a:rPr>
              <a:t>aeon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nl-NL" sz="3000" dirty="0">
                <a:solidFill>
                  <a:srgbClr val="002060"/>
                </a:solidFill>
              </a:rPr>
              <a:t>die </a:t>
            </a:r>
            <a:r>
              <a:rPr lang="nl-NL" sz="3000" dirty="0" smtClean="0">
                <a:solidFill>
                  <a:srgbClr val="002060"/>
                </a:solidFill>
              </a:rPr>
              <a:t>teniet gedaan wordt,</a:t>
            </a:r>
            <a:endParaRPr lang="nl-NL" sz="3000" dirty="0">
              <a:solidFill>
                <a:srgbClr val="00206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436915" y="3457041"/>
            <a:ext cx="9696648" cy="8925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600" dirty="0" smtClean="0"/>
              <a:t>Die wijsheid verdwijnt, is vergankelijk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NL" sz="2600" dirty="0" smtClean="0">
                <a:sym typeface="Wingdings" panose="05000000000000000000" pitchFamily="2" charset="2"/>
              </a:rPr>
              <a:t>‘de vreze des Heeren is het begin van wijsheid’ (Ps.111:10; Spr.9:10)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30" y="5532647"/>
            <a:ext cx="8187690" cy="105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4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</a:t>
            </a:r>
            <a:r>
              <a:rPr lang="nl-NL" sz="3000" b="1" dirty="0">
                <a:solidFill>
                  <a:srgbClr val="002060"/>
                </a:solidFill>
              </a:rPr>
              <a:t>3</a:t>
            </a:r>
            <a:endParaRPr lang="nl-NL" sz="3000" b="1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3 want </a:t>
            </a:r>
            <a:r>
              <a:rPr lang="nl-NL" sz="3000" dirty="0">
                <a:solidFill>
                  <a:srgbClr val="002060"/>
                </a:solidFill>
              </a:rPr>
              <a:t>jullie zijn nog vleselijk.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Want </a:t>
            </a:r>
            <a:r>
              <a:rPr lang="nl-NL" sz="3000" dirty="0">
                <a:solidFill>
                  <a:srgbClr val="002060"/>
                </a:solidFill>
              </a:rPr>
              <a:t>waar er onder jullie jaloezie en ruzie is,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zijn </a:t>
            </a:r>
            <a:r>
              <a:rPr lang="nl-NL" sz="3000" dirty="0">
                <a:solidFill>
                  <a:srgbClr val="002060"/>
                </a:solidFill>
              </a:rPr>
              <a:t>jullie dan niet vleselijk, en wandelen jullie dan niet naar de mens?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4855152"/>
            <a:ext cx="11477625" cy="9715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020" y="5786363"/>
            <a:ext cx="1143952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9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</a:t>
            </a:r>
            <a:r>
              <a:rPr lang="nl-NL" sz="3000" b="1" dirty="0">
                <a:solidFill>
                  <a:srgbClr val="002060"/>
                </a:solidFill>
              </a:rPr>
              <a:t>3</a:t>
            </a:r>
            <a:endParaRPr lang="nl-NL" sz="3000" b="1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4 Want </a:t>
            </a:r>
            <a:r>
              <a:rPr lang="nl-NL" sz="3000" dirty="0">
                <a:solidFill>
                  <a:srgbClr val="002060"/>
                </a:solidFill>
              </a:rPr>
              <a:t>wanneer iemand zegt: Ik ben van Paulus, en een ander: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Ik </a:t>
            </a:r>
            <a:r>
              <a:rPr lang="nl-NL" sz="3000" dirty="0">
                <a:solidFill>
                  <a:srgbClr val="002060"/>
                </a:solidFill>
              </a:rPr>
              <a:t>van </a:t>
            </a:r>
            <a:r>
              <a:rPr lang="nl-NL" sz="3000" dirty="0" err="1">
                <a:solidFill>
                  <a:srgbClr val="002060"/>
                </a:solidFill>
              </a:rPr>
              <a:t>Apollos</a:t>
            </a:r>
            <a:r>
              <a:rPr lang="nl-NL" sz="3000" dirty="0">
                <a:solidFill>
                  <a:srgbClr val="002060"/>
                </a:solidFill>
              </a:rPr>
              <a:t>, zal hij dan niet vleselijk zijn?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4693661"/>
            <a:ext cx="11401425" cy="9620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971" y="5655686"/>
            <a:ext cx="8542772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10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</a:t>
            </a:r>
            <a:r>
              <a:rPr lang="nl-NL" sz="3000" b="1" dirty="0">
                <a:solidFill>
                  <a:srgbClr val="002060"/>
                </a:solidFill>
              </a:rPr>
              <a:t>3</a:t>
            </a:r>
            <a:endParaRPr lang="nl-NL" sz="3000" b="1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5 Wat </a:t>
            </a:r>
            <a:r>
              <a:rPr lang="nl-NL" sz="3000" dirty="0">
                <a:solidFill>
                  <a:srgbClr val="002060"/>
                </a:solidFill>
              </a:rPr>
              <a:t>dan is </a:t>
            </a:r>
            <a:r>
              <a:rPr lang="nl-NL" sz="3000" dirty="0" err="1">
                <a:solidFill>
                  <a:srgbClr val="002060"/>
                </a:solidFill>
              </a:rPr>
              <a:t>Apollos</a:t>
            </a:r>
            <a:r>
              <a:rPr lang="nl-NL" sz="3000" dirty="0">
                <a:solidFill>
                  <a:srgbClr val="002060"/>
                </a:solidFill>
              </a:rPr>
              <a:t>? En wat is Paulus?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Bedienden </a:t>
            </a:r>
            <a:r>
              <a:rPr lang="nl-NL" sz="3000" dirty="0">
                <a:solidFill>
                  <a:srgbClr val="002060"/>
                </a:solidFill>
              </a:rPr>
              <a:t>zijn zij, door wie jullie geloven,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zoals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de Heer aan een ieder geeft.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4650860"/>
            <a:ext cx="8162925" cy="10001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971" y="5650985"/>
            <a:ext cx="520065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59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</a:t>
            </a:r>
            <a:r>
              <a:rPr lang="nl-NL" sz="3000" b="1" dirty="0">
                <a:solidFill>
                  <a:srgbClr val="002060"/>
                </a:solidFill>
              </a:rPr>
              <a:t>3</a:t>
            </a:r>
            <a:endParaRPr lang="nl-NL" sz="3000" b="1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5 Wat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dan is </a:t>
            </a:r>
            <a:r>
              <a:rPr lang="nl-NL" sz="3000" dirty="0" err="1">
                <a:solidFill>
                  <a:schemeClr val="bg1">
                    <a:lumMod val="65000"/>
                  </a:schemeClr>
                </a:solidFill>
              </a:rPr>
              <a:t>Apollos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? En wat is Paulus?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Bedienden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zijn zij, door wie jullie geloven,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zoals </a:t>
            </a:r>
            <a:r>
              <a:rPr lang="nl-NL" sz="3000" dirty="0">
                <a:solidFill>
                  <a:srgbClr val="002060"/>
                </a:solidFill>
              </a:rPr>
              <a:t>de Heer aan een ieder geeft.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71" y="5448857"/>
            <a:ext cx="6391275" cy="101917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996140" y="3590244"/>
            <a:ext cx="716513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>
                <a:sym typeface="Wingdings" panose="05000000000000000000" pitchFamily="2" charset="2"/>
              </a:rPr>
              <a:t>Wie roemt, laat hij roemen in de </a:t>
            </a:r>
            <a:r>
              <a:rPr lang="nl-NL" sz="2800" dirty="0" smtClean="0">
                <a:sym typeface="Wingdings" panose="05000000000000000000" pitchFamily="2" charset="2"/>
              </a:rPr>
              <a:t>Heer (1:31)!</a:t>
            </a:r>
            <a:endParaRPr lang="nl-NL" sz="2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2524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7 maar </a:t>
            </a:r>
            <a:r>
              <a:rPr lang="nl-NL" sz="3000" dirty="0">
                <a:solidFill>
                  <a:srgbClr val="002060"/>
                </a:solidFill>
              </a:rPr>
              <a:t>wij spreken Gods wijsheid in </a:t>
            </a:r>
            <a:r>
              <a:rPr lang="nl-NL" sz="3000" dirty="0" smtClean="0">
                <a:solidFill>
                  <a:srgbClr val="002060"/>
                </a:solidFill>
              </a:rPr>
              <a:t>geheim</a:t>
            </a:r>
            <a:r>
              <a:rPr lang="nl-NL" sz="3000" dirty="0">
                <a:solidFill>
                  <a:srgbClr val="002060"/>
                </a:solidFill>
              </a:rPr>
              <a:t>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die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verhuld is,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die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God tevoren, vóór de </a:t>
            </a:r>
            <a:r>
              <a:rPr lang="nl-NL" sz="3000" dirty="0" err="1">
                <a:solidFill>
                  <a:schemeClr val="bg1">
                    <a:lumMod val="65000"/>
                  </a:schemeClr>
                </a:solidFill>
              </a:rPr>
              <a:t>aeonen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, bestemt tot onze heerlijkheid,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5454823"/>
            <a:ext cx="8328660" cy="110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02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7 maar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wij spreken Gods wijsheid in </a:t>
            </a:r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geheim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die </a:t>
            </a:r>
            <a:r>
              <a:rPr lang="nl-NL" sz="3000" dirty="0">
                <a:solidFill>
                  <a:srgbClr val="002060"/>
                </a:solidFill>
              </a:rPr>
              <a:t>verhuld is,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die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God tevoren, vóór de </a:t>
            </a:r>
            <a:r>
              <a:rPr lang="nl-NL" sz="3000" dirty="0" err="1">
                <a:solidFill>
                  <a:schemeClr val="bg1">
                    <a:lumMod val="65000"/>
                  </a:schemeClr>
                </a:solidFill>
              </a:rPr>
              <a:t>aeonen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, bestemt tot onze heerlijkheid,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399093" y="3660584"/>
            <a:ext cx="9500235" cy="8925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600" dirty="0" smtClean="0">
                <a:sym typeface="Wingdings" panose="05000000000000000000" pitchFamily="2" charset="2"/>
              </a:rPr>
              <a:t>…het </a:t>
            </a:r>
            <a:r>
              <a:rPr lang="nl-NL" sz="2600" dirty="0">
                <a:sym typeface="Wingdings" panose="05000000000000000000" pitchFamily="2" charset="2"/>
              </a:rPr>
              <a:t>geheim, dat </a:t>
            </a:r>
            <a:r>
              <a:rPr lang="nl-NL" sz="2600" dirty="0" err="1">
                <a:sym typeface="Wingdings" panose="05000000000000000000" pitchFamily="2" charset="2"/>
              </a:rPr>
              <a:t>aeonen</a:t>
            </a:r>
            <a:r>
              <a:rPr lang="nl-NL" sz="2600" dirty="0">
                <a:sym typeface="Wingdings" panose="05000000000000000000" pitchFamily="2" charset="2"/>
              </a:rPr>
              <a:t> en generaties lang verhuld is geweest, maar nu aan zijn heiligen openbaar gemaakt </a:t>
            </a:r>
            <a:r>
              <a:rPr lang="nl-NL" sz="2600" dirty="0" smtClean="0">
                <a:sym typeface="Wingdings" panose="05000000000000000000" pitchFamily="2" charset="2"/>
              </a:rPr>
              <a:t>werd (Kol.1:26)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105" y="5627946"/>
            <a:ext cx="3747135" cy="105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91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7 maar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wij spreken Gods wijsheid in </a:t>
            </a:r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geheim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bg1">
                    <a:lumMod val="65000"/>
                  </a:schemeClr>
                </a:solidFill>
              </a:rPr>
              <a:t>die </a:t>
            </a:r>
            <a:r>
              <a:rPr lang="nl-NL" sz="3000" dirty="0">
                <a:solidFill>
                  <a:schemeClr val="bg1">
                    <a:lumMod val="65000"/>
                  </a:schemeClr>
                </a:solidFill>
              </a:rPr>
              <a:t>verhuld is, </a:t>
            </a:r>
            <a:endParaRPr lang="nl-NL" sz="3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die </a:t>
            </a:r>
            <a:r>
              <a:rPr lang="nl-NL" sz="3000" dirty="0">
                <a:solidFill>
                  <a:srgbClr val="002060"/>
                </a:solidFill>
              </a:rPr>
              <a:t>God tevoren, vóór de </a:t>
            </a:r>
            <a:r>
              <a:rPr lang="nl-NL" sz="3000" dirty="0" err="1">
                <a:solidFill>
                  <a:srgbClr val="002060"/>
                </a:solidFill>
              </a:rPr>
              <a:t>aeonen</a:t>
            </a:r>
            <a:r>
              <a:rPr lang="nl-NL" sz="3000" dirty="0">
                <a:solidFill>
                  <a:srgbClr val="002060"/>
                </a:solidFill>
              </a:rPr>
              <a:t>, bestemt tot onze heerlijkheid,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054708" y="3263352"/>
            <a:ext cx="10642487" cy="13849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 smtClean="0">
                <a:sym typeface="Wingdings" panose="05000000000000000000" pitchFamily="2" charset="2"/>
              </a:rPr>
              <a:t>‘onze heerlijkheid’ = dat wij delen in de positie van Christus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>
                <a:sym typeface="Wingdings" panose="05000000000000000000" pitchFamily="2" charset="2"/>
              </a:rPr>
              <a:t>Nu verborgen, straks geopenbaard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 smtClean="0">
                <a:sym typeface="Wingdings" panose="05000000000000000000" pitchFamily="2" charset="2"/>
              </a:rPr>
              <a:t>Dat had God al voor de </a:t>
            </a:r>
            <a:r>
              <a:rPr lang="nl-NL" sz="2800" dirty="0" err="1" smtClean="0">
                <a:sym typeface="Wingdings" panose="05000000000000000000" pitchFamily="2" charset="2"/>
              </a:rPr>
              <a:t>aeonen</a:t>
            </a:r>
            <a:r>
              <a:rPr lang="nl-NL" sz="2800" dirty="0" smtClean="0">
                <a:sym typeface="Wingdings" panose="05000000000000000000" pitchFamily="2" charset="2"/>
              </a:rPr>
              <a:t> zo bestemd, maar geheim gehouden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10" y="5430277"/>
            <a:ext cx="12192000" cy="93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47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8 die </a:t>
            </a:r>
            <a:r>
              <a:rPr lang="nl-NL" sz="3000" dirty="0">
                <a:solidFill>
                  <a:srgbClr val="002060"/>
                </a:solidFill>
              </a:rPr>
              <a:t>niemand van de oversten van deze </a:t>
            </a:r>
            <a:r>
              <a:rPr lang="nl-NL" sz="3000" dirty="0" err="1">
                <a:solidFill>
                  <a:srgbClr val="002060"/>
                </a:solidFill>
              </a:rPr>
              <a:t>aeon</a:t>
            </a:r>
            <a:r>
              <a:rPr lang="nl-NL" sz="3000" dirty="0">
                <a:solidFill>
                  <a:srgbClr val="002060"/>
                </a:solidFill>
              </a:rPr>
              <a:t> heeft geweten,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want </a:t>
            </a:r>
            <a:r>
              <a:rPr lang="nl-NL" sz="3000" dirty="0">
                <a:solidFill>
                  <a:srgbClr val="002060"/>
                </a:solidFill>
              </a:rPr>
              <a:t>indien zij het geweten hadden,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dan </a:t>
            </a:r>
            <a:r>
              <a:rPr lang="nl-NL" sz="3000" dirty="0">
                <a:solidFill>
                  <a:srgbClr val="002060"/>
                </a:solidFill>
              </a:rPr>
              <a:t>zouden zij de Heer van de heerlijkheid niet gekruisigd hebben.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11" y="4485111"/>
            <a:ext cx="11905241" cy="106818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11" y="5435826"/>
            <a:ext cx="12047220" cy="980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87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39971" y="542431"/>
            <a:ext cx="116184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rgbClr val="002060"/>
                </a:solidFill>
              </a:rPr>
              <a:t>1 Korinthe 2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9 Maar</a:t>
            </a:r>
            <a:r>
              <a:rPr lang="nl-NL" sz="3000" dirty="0">
                <a:solidFill>
                  <a:srgbClr val="002060"/>
                </a:solidFill>
              </a:rPr>
              <a:t>, zoals er geschreven staat: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Wat </a:t>
            </a:r>
            <a:r>
              <a:rPr lang="nl-NL" sz="3000" dirty="0">
                <a:solidFill>
                  <a:srgbClr val="002060"/>
                </a:solidFill>
              </a:rPr>
              <a:t>het oog niet waarnam, en wat het oor niet hoort, </a:t>
            </a:r>
            <a:endParaRPr lang="nl-NL" sz="3000" dirty="0" smtClean="0">
              <a:solidFill>
                <a:srgbClr val="002060"/>
              </a:solidFill>
            </a:endParaRPr>
          </a:p>
          <a:p>
            <a:r>
              <a:rPr lang="nl-NL" sz="3000" dirty="0" smtClean="0">
                <a:solidFill>
                  <a:srgbClr val="002060"/>
                </a:solidFill>
              </a:rPr>
              <a:t>en </a:t>
            </a:r>
            <a:r>
              <a:rPr lang="nl-NL" sz="3000" dirty="0">
                <a:solidFill>
                  <a:srgbClr val="002060"/>
                </a:solidFill>
              </a:rPr>
              <a:t>wat in het hart van de mensen niet </a:t>
            </a:r>
            <a:r>
              <a:rPr lang="nl-NL" sz="3000" dirty="0" smtClean="0">
                <a:solidFill>
                  <a:srgbClr val="002060"/>
                </a:solidFill>
              </a:rPr>
              <a:t>opkwam, </a:t>
            </a:r>
          </a:p>
          <a:p>
            <a:r>
              <a:rPr lang="nl-NL" sz="3000" dirty="0" smtClean="0">
                <a:solidFill>
                  <a:srgbClr val="002060"/>
                </a:solidFill>
              </a:rPr>
              <a:t>dat maakt God gereed voor </a:t>
            </a:r>
            <a:r>
              <a:rPr lang="nl-NL" sz="3000" dirty="0">
                <a:solidFill>
                  <a:srgbClr val="002060"/>
                </a:solidFill>
              </a:rPr>
              <a:t>hen, die Hem liefhebben.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4593407" y="4353859"/>
            <a:ext cx="285286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800" dirty="0" smtClean="0">
                <a:sym typeface="Wingdings" panose="05000000000000000000" pitchFamily="2" charset="2"/>
              </a:rPr>
              <a:t>In Jesaja 64 </a:t>
            </a:r>
          </a:p>
        </p:txBody>
      </p:sp>
    </p:spTree>
    <p:extLst>
      <p:ext uri="{BB962C8B-B14F-4D97-AF65-F5344CB8AC3E}">
        <p14:creationId xmlns:p14="http://schemas.microsoft.com/office/powerpoint/2010/main" val="428302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45941</TotalTime>
  <Words>2023</Words>
  <Application>Microsoft Office PowerPoint</Application>
  <PresentationFormat>Breedbeeld</PresentationFormat>
  <Paragraphs>262</Paragraphs>
  <Slides>43</Slides>
  <Notes>43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Verdana</vt:lpstr>
      <vt:lpstr>Wingdings</vt:lpstr>
      <vt:lpstr>Kantoorthema</vt:lpstr>
      <vt:lpstr>1_Kantoorthema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 Oudijn</dc:creator>
  <cp:lastModifiedBy>Gerard Oudijn</cp:lastModifiedBy>
  <cp:revision>1677</cp:revision>
  <dcterms:created xsi:type="dcterms:W3CDTF">2017-10-24T20:34:00Z</dcterms:created>
  <dcterms:modified xsi:type="dcterms:W3CDTF">2020-10-24T17:16:11Z</dcterms:modified>
</cp:coreProperties>
</file>