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582" r:id="rId3"/>
    <p:sldId id="1181" r:id="rId4"/>
    <p:sldId id="1134" r:id="rId5"/>
    <p:sldId id="1201" r:id="rId6"/>
    <p:sldId id="1240" r:id="rId7"/>
    <p:sldId id="1180" r:id="rId8"/>
    <p:sldId id="1186" r:id="rId9"/>
    <p:sldId id="1183" r:id="rId10"/>
    <p:sldId id="1114" r:id="rId11"/>
    <p:sldId id="1182" r:id="rId12"/>
    <p:sldId id="1187" r:id="rId13"/>
    <p:sldId id="1188" r:id="rId14"/>
    <p:sldId id="1189" r:id="rId15"/>
    <p:sldId id="1184" r:id="rId16"/>
    <p:sldId id="1185" r:id="rId17"/>
    <p:sldId id="1190" r:id="rId18"/>
    <p:sldId id="1191" r:id="rId19"/>
    <p:sldId id="1192" r:id="rId20"/>
    <p:sldId id="1193" r:id="rId21"/>
    <p:sldId id="1194" r:id="rId22"/>
    <p:sldId id="1195" r:id="rId23"/>
    <p:sldId id="1198" r:id="rId24"/>
    <p:sldId id="1197" r:id="rId25"/>
    <p:sldId id="1196" r:id="rId26"/>
    <p:sldId id="1199" r:id="rId27"/>
    <p:sldId id="1200" r:id="rId28"/>
    <p:sldId id="1202" r:id="rId29"/>
    <p:sldId id="1203" r:id="rId30"/>
    <p:sldId id="1204" r:id="rId31"/>
    <p:sldId id="1207" r:id="rId32"/>
    <p:sldId id="1205" r:id="rId33"/>
    <p:sldId id="1206" r:id="rId34"/>
    <p:sldId id="1208" r:id="rId35"/>
    <p:sldId id="1209" r:id="rId36"/>
    <p:sldId id="1210" r:id="rId37"/>
    <p:sldId id="1216" r:id="rId38"/>
    <p:sldId id="1211" r:id="rId39"/>
    <p:sldId id="1212" r:id="rId40"/>
    <p:sldId id="1213" r:id="rId41"/>
    <p:sldId id="1214" r:id="rId42"/>
    <p:sldId id="1215" r:id="rId43"/>
    <p:sldId id="1217" r:id="rId44"/>
    <p:sldId id="1218" r:id="rId45"/>
    <p:sldId id="1219" r:id="rId46"/>
    <p:sldId id="1220" r:id="rId47"/>
    <p:sldId id="1221" r:id="rId48"/>
    <p:sldId id="1224" r:id="rId49"/>
    <p:sldId id="1222" r:id="rId50"/>
    <p:sldId id="1223" r:id="rId51"/>
    <p:sldId id="1225" r:id="rId52"/>
    <p:sldId id="1226" r:id="rId53"/>
    <p:sldId id="1228" r:id="rId54"/>
    <p:sldId id="1227" r:id="rId55"/>
    <p:sldId id="1229" r:id="rId56"/>
    <p:sldId id="1230" r:id="rId57"/>
    <p:sldId id="1231" r:id="rId58"/>
    <p:sldId id="1232" r:id="rId59"/>
    <p:sldId id="1233" r:id="rId60"/>
    <p:sldId id="1236" r:id="rId61"/>
    <p:sldId id="1235" r:id="rId62"/>
    <p:sldId id="1234" r:id="rId63"/>
    <p:sldId id="1237" r:id="rId64"/>
    <p:sldId id="1258" r:id="rId65"/>
    <p:sldId id="1238" r:id="rId6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CCFF"/>
    <a:srgbClr val="CCFFCC"/>
    <a:srgbClr val="0319BD"/>
    <a:srgbClr val="817FB1"/>
    <a:srgbClr val="799FB7"/>
    <a:srgbClr val="CCECFF"/>
    <a:srgbClr val="003300"/>
    <a:srgbClr val="66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016" autoAdjust="0"/>
    <p:restoredTop sz="86401" autoAdjust="0"/>
  </p:normalViewPr>
  <p:slideViewPr>
    <p:cSldViewPr snapToGrid="0">
      <p:cViewPr varScale="1">
        <p:scale>
          <a:sx n="84" d="100"/>
          <a:sy n="84" d="100"/>
        </p:scale>
        <p:origin x="52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A6EF-CB02-48DE-9D12-0F764397CD53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C728-698F-42B6-9C18-F019068154F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312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67A1D-98E9-4560-A03A-F71F64D98B1B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0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785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6022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520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1269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469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2061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950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90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8053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038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1591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396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0408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9133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3210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421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3772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2555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657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880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57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0763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3298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9976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1061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6985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3646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6146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14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6848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8597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980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42630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8740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5342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8464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79268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999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20183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41229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66147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743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569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42156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025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98754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0185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9790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72328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2005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1960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45943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79287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59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208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4780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39191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67533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42801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32305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64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1063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26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109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728-698F-42B6-9C18-F019068154F8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637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707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873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96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7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6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1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2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27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0917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1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66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5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059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66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19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10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231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13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581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6EAC-5D6F-4E98-B6F0-1A43805D3C3D}" type="datetimeFigureOut">
              <a:rPr lang="nl-NL" smtClean="0"/>
              <a:t>1-11-2020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0513-1103-40DF-8D47-98214F913C7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423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6EAC-5D6F-4E98-B6F0-1A43805D3C3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1-11-2020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0513-1103-40DF-8D47-98214F913C7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3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24944" y="6101729"/>
            <a:ext cx="1972486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november 2020</a:t>
            </a:r>
          </a:p>
          <a:p>
            <a:pPr algn="ctr"/>
            <a:r>
              <a:rPr lang="nl-NL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Rhoon</a:t>
            </a:r>
            <a:endParaRPr lang="nl-NL" sz="1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51880" y="451559"/>
            <a:ext cx="1111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sterrenbeelden: </a:t>
            </a:r>
          </a:p>
          <a:p>
            <a:r>
              <a:rPr lang="nl-NL" sz="5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werk van Zijn handen! (2)</a:t>
            </a:r>
            <a:endParaRPr lang="nl-NL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2333747"/>
            <a:ext cx="5864964" cy="42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19754" y="4845135"/>
            <a:ext cx="9947306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Hebreeuws: ‘</a:t>
            </a:r>
            <a:r>
              <a:rPr lang="nl-NL" sz="2800" i="1" dirty="0" err="1" smtClean="0"/>
              <a:t>bethulah</a:t>
            </a:r>
            <a:r>
              <a:rPr lang="nl-NL" sz="2800" i="1" dirty="0" smtClean="0"/>
              <a:t>’, </a:t>
            </a:r>
            <a:r>
              <a:rPr lang="nl-NL" sz="2800" dirty="0" smtClean="0"/>
              <a:t>in het Arabisch betekent dit: </a:t>
            </a:r>
            <a:r>
              <a:rPr lang="nl-NL" sz="2800" i="1" dirty="0" smtClean="0"/>
              <a:t>spruit, tak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Egypte </a:t>
            </a:r>
            <a:r>
              <a:rPr lang="nl-NL" sz="2800" dirty="0" smtClean="0">
                <a:sym typeface="Wingdings" panose="05000000000000000000" pitchFamily="2" charset="2"/>
              </a:rPr>
              <a:t> maagdelijke godin Isis (baarde Horus)</a:t>
            </a:r>
            <a:endParaRPr lang="nl-NL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Latijn: </a:t>
            </a:r>
            <a:r>
              <a:rPr lang="nl-NL" sz="2800" i="1" dirty="0" smtClean="0"/>
              <a:t>virgo</a:t>
            </a:r>
            <a:r>
              <a:rPr lang="nl-NL" sz="2800" dirty="0" smtClean="0"/>
              <a:t> = maagd, </a:t>
            </a:r>
            <a:r>
              <a:rPr lang="nl-NL" sz="2800" i="1" dirty="0" smtClean="0"/>
              <a:t>virga</a:t>
            </a:r>
            <a:r>
              <a:rPr lang="nl-NL" sz="2800" dirty="0" smtClean="0"/>
              <a:t> = tak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2" y="92826"/>
            <a:ext cx="730789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8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0" y="3690771"/>
            <a:ext cx="11618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Jesaja 11 (Vulgaat)</a:t>
            </a:r>
          </a:p>
          <a:p>
            <a:r>
              <a:rPr lang="nl-NL" sz="2800" dirty="0" smtClean="0"/>
              <a:t>1 </a:t>
            </a:r>
            <a:r>
              <a:rPr lang="nl-NL" sz="2800" dirty="0"/>
              <a:t>et </a:t>
            </a:r>
            <a:r>
              <a:rPr lang="nl-NL" sz="2800" dirty="0" err="1"/>
              <a:t>egredietur</a:t>
            </a:r>
            <a:r>
              <a:rPr lang="nl-NL" sz="2800" dirty="0"/>
              <a:t> </a:t>
            </a:r>
            <a:r>
              <a:rPr lang="nl-NL" sz="2800" b="1" dirty="0"/>
              <a:t>virga</a:t>
            </a:r>
            <a:r>
              <a:rPr lang="nl-NL" sz="2800" dirty="0"/>
              <a:t> de </a:t>
            </a:r>
            <a:r>
              <a:rPr lang="nl-NL" sz="2800" dirty="0" err="1"/>
              <a:t>radice</a:t>
            </a:r>
            <a:r>
              <a:rPr lang="nl-NL" sz="2800" dirty="0"/>
              <a:t> </a:t>
            </a:r>
            <a:r>
              <a:rPr lang="nl-NL" sz="2800" dirty="0" err="1"/>
              <a:t>Iesse</a:t>
            </a:r>
            <a:r>
              <a:rPr lang="nl-NL" sz="2800" dirty="0"/>
              <a:t> et flos de </a:t>
            </a:r>
            <a:r>
              <a:rPr lang="nl-NL" sz="2800" dirty="0" err="1"/>
              <a:t>radice</a:t>
            </a:r>
            <a:r>
              <a:rPr lang="nl-NL" sz="2800" dirty="0"/>
              <a:t> </a:t>
            </a:r>
            <a:r>
              <a:rPr lang="nl-NL" sz="2800" dirty="0" err="1"/>
              <a:t>eius</a:t>
            </a:r>
            <a:r>
              <a:rPr lang="nl-NL" sz="2800" dirty="0"/>
              <a:t> </a:t>
            </a:r>
            <a:r>
              <a:rPr lang="nl-NL" sz="2800" dirty="0" err="1" smtClean="0"/>
              <a:t>ascendet</a:t>
            </a:r>
            <a:r>
              <a:rPr lang="nl-NL" sz="2800" dirty="0" smtClean="0"/>
              <a:t>. </a:t>
            </a:r>
            <a:endParaRPr lang="nl-NL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431411" y="63768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Jesaja 11</a:t>
            </a:r>
          </a:p>
          <a:p>
            <a:r>
              <a:rPr lang="nl-NL" sz="2800" dirty="0" smtClean="0"/>
              <a:t>1 En </a:t>
            </a:r>
            <a:r>
              <a:rPr lang="nl-NL" sz="2800" dirty="0"/>
              <a:t>er zal een </a:t>
            </a:r>
            <a:r>
              <a:rPr lang="nl-NL" sz="2800"/>
              <a:t>Twijg </a:t>
            </a:r>
            <a:r>
              <a:rPr lang="nl-NL" sz="2800" smtClean="0"/>
              <a:t>(&gt; </a:t>
            </a:r>
            <a:r>
              <a:rPr lang="nl-NL" sz="2800" i="1" smtClean="0"/>
              <a:t>SV/NBG: ‘rijsje’) </a:t>
            </a:r>
            <a:r>
              <a:rPr lang="nl-NL" sz="2800" smtClean="0"/>
              <a:t>uitgaan </a:t>
            </a:r>
            <a:r>
              <a:rPr lang="nl-NL" sz="2800" dirty="0"/>
              <a:t>uit de tronk van </a:t>
            </a:r>
            <a:r>
              <a:rPr lang="nl-NL" sz="2800" smtClean="0"/>
              <a:t>Isaï, </a:t>
            </a:r>
          </a:p>
          <a:p>
            <a:r>
              <a:rPr lang="nl-NL" sz="2800" smtClean="0"/>
              <a:t>en </a:t>
            </a:r>
            <a:r>
              <a:rPr lang="nl-NL" sz="2800" dirty="0"/>
              <a:t>een Loot uit zijn wortels zal vruchtbaar zijn.</a:t>
            </a:r>
          </a:p>
        </p:txBody>
      </p:sp>
    </p:spTree>
    <p:extLst>
      <p:ext uri="{BB962C8B-B14F-4D97-AF65-F5344CB8AC3E}">
        <p14:creationId xmlns:p14="http://schemas.microsoft.com/office/powerpoint/2010/main" val="3022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31184" y="5028015"/>
            <a:ext cx="994730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heldere ster ‘</a:t>
            </a:r>
            <a:r>
              <a:rPr lang="nl-NL" sz="2800" i="1" dirty="0" err="1" smtClean="0"/>
              <a:t>Spica</a:t>
            </a:r>
            <a:r>
              <a:rPr lang="nl-NL" sz="2800" dirty="0" smtClean="0"/>
              <a:t>’ (=korenaar) heet in het Arabisch ‘</a:t>
            </a:r>
            <a:r>
              <a:rPr lang="nl-NL" sz="2800" i="1" dirty="0" smtClean="0"/>
              <a:t>Al </a:t>
            </a:r>
            <a:r>
              <a:rPr lang="nl-NL" sz="2800" i="1" dirty="0" err="1" smtClean="0"/>
              <a:t>Zimach</a:t>
            </a:r>
            <a:r>
              <a:rPr lang="nl-NL" sz="2800" dirty="0" smtClean="0"/>
              <a:t>’ of </a:t>
            </a:r>
            <a:r>
              <a:rPr lang="nl-NL" sz="2800" i="1" dirty="0" err="1" smtClean="0"/>
              <a:t>Tsèmèch</a:t>
            </a:r>
            <a:r>
              <a:rPr lang="nl-NL" sz="2800" dirty="0" smtClean="0"/>
              <a:t> </a:t>
            </a:r>
            <a:r>
              <a:rPr lang="nl-NL" sz="2800" dirty="0" smtClean="0">
                <a:sym typeface="Wingdings" panose="05000000000000000000" pitchFamily="2" charset="2"/>
              </a:rPr>
              <a:t> </a:t>
            </a:r>
            <a:r>
              <a:rPr lang="nl-NL" sz="2800" i="1" dirty="0" err="1" smtClean="0">
                <a:sym typeface="Wingdings" panose="05000000000000000000" pitchFamily="2" charset="2"/>
              </a:rPr>
              <a:t>Tsèmèch</a:t>
            </a:r>
            <a:r>
              <a:rPr lang="nl-NL" sz="2800" dirty="0" smtClean="0">
                <a:sym typeface="Wingdings" panose="05000000000000000000" pitchFamily="2" charset="2"/>
              </a:rPr>
              <a:t> is Hebreeuws voor ‘</a:t>
            </a:r>
            <a:r>
              <a:rPr lang="nl-NL" sz="2800" i="1" dirty="0" smtClean="0">
                <a:sym typeface="Wingdings" panose="05000000000000000000" pitchFamily="2" charset="2"/>
              </a:rPr>
              <a:t>spruit</a:t>
            </a:r>
            <a:r>
              <a:rPr lang="nl-NL" sz="2800" dirty="0" smtClean="0">
                <a:sym typeface="Wingdings" panose="05000000000000000000" pitchFamily="2" charset="2"/>
              </a:rPr>
              <a:t>’</a:t>
            </a:r>
            <a:endParaRPr lang="nl-NL" sz="2800" dirty="0" smtClean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2" y="92826"/>
            <a:ext cx="730789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31411" y="63768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Jeremia 23</a:t>
            </a:r>
          </a:p>
          <a:p>
            <a:r>
              <a:rPr lang="nl-NL" sz="2800" dirty="0" smtClean="0"/>
              <a:t>5 Zie</a:t>
            </a:r>
            <a:r>
              <a:rPr lang="nl-NL" sz="2800" dirty="0"/>
              <a:t>, de dagen komen, luidt het woord des Heren, </a:t>
            </a:r>
            <a:endParaRPr lang="nl-NL" sz="2800" dirty="0" smtClean="0"/>
          </a:p>
          <a:p>
            <a:r>
              <a:rPr lang="nl-NL" sz="2800" dirty="0" smtClean="0"/>
              <a:t>dat </a:t>
            </a:r>
            <a:r>
              <a:rPr lang="nl-NL" sz="2800" dirty="0"/>
              <a:t>Ik aan David een </a:t>
            </a:r>
            <a:r>
              <a:rPr lang="nl-NL" sz="2800" u="sng" dirty="0"/>
              <a:t>rechtvaardige Spruit</a:t>
            </a:r>
            <a:r>
              <a:rPr lang="nl-NL" sz="2800" dirty="0"/>
              <a:t> zal verwekken; </a:t>
            </a:r>
            <a:endParaRPr lang="nl-NL" sz="2800" dirty="0" smtClean="0"/>
          </a:p>
          <a:p>
            <a:r>
              <a:rPr lang="nl-NL" sz="2800" dirty="0" smtClean="0"/>
              <a:t>die </a:t>
            </a:r>
            <a:r>
              <a:rPr lang="nl-NL" sz="2800" dirty="0"/>
              <a:t>zal als koning regeren en verstandig handelen, </a:t>
            </a:r>
            <a:endParaRPr lang="nl-NL" sz="2800" dirty="0" smtClean="0"/>
          </a:p>
          <a:p>
            <a:r>
              <a:rPr lang="nl-NL" sz="2800" dirty="0" smtClean="0"/>
              <a:t>die </a:t>
            </a:r>
            <a:r>
              <a:rPr lang="nl-NL" sz="2800" dirty="0"/>
              <a:t>zal recht en gerechtigheid doen in het land.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1" y="5337604"/>
            <a:ext cx="7386709" cy="10212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488534" y="3849417"/>
            <a:ext cx="7150364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Vergelijk: Jes.4:2;  Jer.33:15; Zach.3:8, 6:12</a:t>
            </a:r>
          </a:p>
        </p:txBody>
      </p:sp>
    </p:spTree>
    <p:extLst>
      <p:ext uri="{BB962C8B-B14F-4D97-AF65-F5344CB8AC3E}">
        <p14:creationId xmlns:p14="http://schemas.microsoft.com/office/powerpoint/2010/main" val="34646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62604" y="5165175"/>
            <a:ext cx="7150364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In haar rechterhand heeft ze een palmtak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2" y="92826"/>
            <a:ext cx="730789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Openbaring 19</a:t>
            </a:r>
          </a:p>
          <a:p>
            <a:r>
              <a:rPr lang="nl-NL" sz="2800" dirty="0" smtClean="0"/>
              <a:t>16 En </a:t>
            </a:r>
            <a:r>
              <a:rPr lang="nl-NL" sz="2800" dirty="0"/>
              <a:t>Hij heeft op de bovenkleding en op zijn dij een naam, die geschreven is: Koning </a:t>
            </a:r>
            <a:r>
              <a:rPr lang="nl-NL" sz="2800" dirty="0" smtClean="0"/>
              <a:t>van koningen </a:t>
            </a:r>
            <a:r>
              <a:rPr lang="nl-NL" sz="2800" dirty="0"/>
              <a:t>en </a:t>
            </a:r>
            <a:r>
              <a:rPr lang="nl-NL" sz="2800"/>
              <a:t>Heer </a:t>
            </a:r>
            <a:r>
              <a:rPr lang="nl-NL" sz="2800" smtClean="0"/>
              <a:t>van heren</a:t>
            </a:r>
            <a:r>
              <a:rPr lang="nl-NL" sz="2800" dirty="0"/>
              <a:t>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2837765"/>
            <a:ext cx="4230769" cy="31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68294" y="4250775"/>
            <a:ext cx="11136026" cy="224676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Samengevat: </a:t>
            </a:r>
            <a:endParaRPr lang="nl-NL" sz="2800" dirty="0" smtClean="0"/>
          </a:p>
          <a:p>
            <a:r>
              <a:rPr lang="nl-NL" sz="2800" dirty="0" smtClean="0"/>
              <a:t>Uit een maagd zou een verlosser geboren worden. Hij zou sterven (in de aarde vallen), maar daaruit zou een spruit voortkomen (Zijn opstanding).</a:t>
            </a:r>
          </a:p>
          <a:p>
            <a:r>
              <a:rPr lang="nl-NL" sz="2800" dirty="0" smtClean="0"/>
              <a:t>Deze vernederde (links) zou verhoogd worden (rechts) en zal als Koning heersen.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2827"/>
            <a:ext cx="6388417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6844" y="378470"/>
            <a:ext cx="6498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1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decaan: Coma (de Verlangde/Begeerde)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6844" y="5166359"/>
            <a:ext cx="7002947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Vrouw/maagd met een jongetje op schoot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360" y="378470"/>
            <a:ext cx="4784244" cy="38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10495" y="2948939"/>
            <a:ext cx="6384538" cy="35394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/>
              <a:t>Op moderne kaarten: de pruik van een vrouw </a:t>
            </a:r>
            <a:r>
              <a:rPr lang="nl-NL" sz="2800" dirty="0">
                <a:sym typeface="Wingdings" panose="05000000000000000000" pitchFamily="2" charset="2"/>
              </a:rPr>
              <a:t> </a:t>
            </a:r>
            <a:r>
              <a:rPr lang="nl-NL" sz="2800" i="1" dirty="0">
                <a:sym typeface="Wingdings" panose="05000000000000000000" pitchFamily="2" charset="2"/>
              </a:rPr>
              <a:t>(</a:t>
            </a:r>
            <a:r>
              <a:rPr lang="nl-NL" sz="2800" i="1" dirty="0" err="1">
                <a:sym typeface="Wingdings" panose="05000000000000000000" pitchFamily="2" charset="2"/>
              </a:rPr>
              <a:t>come</a:t>
            </a:r>
            <a:r>
              <a:rPr lang="nl-NL" sz="2800" i="1" dirty="0">
                <a:sym typeface="Wingdings" panose="05000000000000000000" pitchFamily="2" charset="2"/>
              </a:rPr>
              <a:t>) </a:t>
            </a:r>
            <a:r>
              <a:rPr lang="nl-NL" sz="2800" i="1" dirty="0" err="1" smtClean="0">
                <a:sym typeface="Wingdings" panose="05000000000000000000" pitchFamily="2" charset="2"/>
              </a:rPr>
              <a:t>Berenice</a:t>
            </a:r>
            <a:r>
              <a:rPr lang="nl-NL" sz="2800" i="1" dirty="0" smtClean="0">
                <a:sym typeface="Wingdings" panose="05000000000000000000" pitchFamily="2" charset="2"/>
              </a:rPr>
              <a:t> </a:t>
            </a:r>
            <a:r>
              <a:rPr lang="nl-NL" sz="2800" dirty="0" smtClean="0">
                <a:sym typeface="Wingdings" panose="05000000000000000000" pitchFamily="2" charset="2"/>
              </a:rPr>
              <a:t>(vrouw van </a:t>
            </a:r>
            <a:r>
              <a:rPr lang="nl-NL" sz="2800" dirty="0" err="1" smtClean="0">
                <a:sym typeface="Wingdings" panose="05000000000000000000" pitchFamily="2" charset="2"/>
              </a:rPr>
              <a:t>Ptolemeaus</a:t>
            </a:r>
            <a:r>
              <a:rPr lang="nl-NL" sz="2800" dirty="0" smtClean="0">
                <a:sym typeface="Wingdings" panose="05000000000000000000" pitchFamily="2" charset="2"/>
              </a:rPr>
              <a:t> III, koning van Egypte)</a:t>
            </a:r>
            <a:endParaRPr lang="nl-NL" sz="2800" i="1" dirty="0" smtClean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/>
              <a:t>Egyptisch: </a:t>
            </a:r>
            <a:r>
              <a:rPr lang="nl-NL" sz="2800" i="1" dirty="0" err="1"/>
              <a:t>shes</a:t>
            </a:r>
            <a:r>
              <a:rPr lang="nl-NL" sz="2800" i="1" dirty="0"/>
              <a:t>-nu</a:t>
            </a:r>
            <a:r>
              <a:rPr lang="nl-NL" sz="2800" dirty="0"/>
              <a:t> = de verlangde zoon (Jezus), vergelijk de naam Mozes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Van het Hebreeuwse: </a:t>
            </a:r>
            <a:r>
              <a:rPr lang="nl-NL" sz="2800" i="1" dirty="0" err="1" smtClean="0"/>
              <a:t>kama</a:t>
            </a:r>
            <a:r>
              <a:rPr lang="nl-NL" sz="2800" i="1" dirty="0" smtClean="0"/>
              <a:t> </a:t>
            </a:r>
            <a:r>
              <a:rPr lang="nl-NL" sz="2800" dirty="0" smtClean="0"/>
              <a:t>(H3642) = verlangen, </a:t>
            </a:r>
            <a:r>
              <a:rPr lang="nl-NL" sz="2800" i="1" dirty="0" err="1" smtClean="0"/>
              <a:t>chamad</a:t>
            </a:r>
            <a:r>
              <a:rPr lang="nl-NL" sz="2800" i="1" dirty="0" smtClean="0"/>
              <a:t> </a:t>
            </a:r>
            <a:r>
              <a:rPr lang="nl-NL" sz="2800" dirty="0" smtClean="0"/>
              <a:t>(H2530) = begeerd worden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6498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1</a:t>
            </a:r>
            <a:r>
              <a:rPr lang="nl-NL" sz="2800" b="1" baseline="30000" dirty="0">
                <a:solidFill>
                  <a:prstClr val="black"/>
                </a:solidFill>
              </a:rPr>
              <a:t>e</a:t>
            </a:r>
            <a:r>
              <a:rPr lang="nl-NL" sz="2800" b="1" dirty="0">
                <a:solidFill>
                  <a:prstClr val="black"/>
                </a:solidFill>
              </a:rPr>
              <a:t> decaan: Coma (de </a:t>
            </a:r>
            <a:r>
              <a:rPr lang="nl-NL" sz="2800" b="1" dirty="0" smtClean="0">
                <a:solidFill>
                  <a:prstClr val="black"/>
                </a:solidFill>
              </a:rPr>
              <a:t>Verlangde/Begeerde)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542" y="378470"/>
            <a:ext cx="4476712" cy="3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/>
              <a:t>Haggaï</a:t>
            </a:r>
            <a:r>
              <a:rPr lang="nl-NL" sz="2800" b="1" dirty="0" smtClean="0"/>
              <a:t> 2</a:t>
            </a:r>
          </a:p>
          <a:p>
            <a:r>
              <a:rPr lang="nl-NL" sz="2800" dirty="0" smtClean="0"/>
              <a:t>8 Ik </a:t>
            </a:r>
            <a:r>
              <a:rPr lang="nl-NL" sz="2800" dirty="0"/>
              <a:t>zal alle </a:t>
            </a:r>
            <a:r>
              <a:rPr lang="nl-NL" sz="2800" dirty="0" smtClean="0"/>
              <a:t>natiën doen </a:t>
            </a:r>
            <a:r>
              <a:rPr lang="nl-NL" sz="2800" dirty="0"/>
              <a:t>beven.</a:t>
            </a:r>
          </a:p>
          <a:p>
            <a:r>
              <a:rPr lang="nl-NL" sz="2800" dirty="0" smtClean="0"/>
              <a:t>Zij </a:t>
            </a:r>
            <a:r>
              <a:rPr lang="nl-NL" sz="2800" dirty="0"/>
              <a:t>zullen komen naar </a:t>
            </a:r>
            <a:r>
              <a:rPr lang="nl-NL" sz="2800" u="sng" dirty="0"/>
              <a:t>het verlangen</a:t>
            </a:r>
            <a:r>
              <a:rPr lang="nl-NL" sz="2800" dirty="0"/>
              <a:t> van alle </a:t>
            </a:r>
            <a:r>
              <a:rPr lang="nl-NL" sz="2800" dirty="0" smtClean="0"/>
              <a:t>natiën</a:t>
            </a:r>
            <a:endParaRPr lang="nl-NL" sz="2800" dirty="0"/>
          </a:p>
          <a:p>
            <a:r>
              <a:rPr lang="nl-NL" sz="2800" dirty="0" smtClean="0"/>
              <a:t>en </a:t>
            </a:r>
            <a:r>
              <a:rPr lang="nl-NL" sz="2800" dirty="0"/>
              <a:t>Ik zal dit huis vullen met heerlijkheid,</a:t>
            </a:r>
          </a:p>
          <a:p>
            <a:r>
              <a:rPr lang="nl-NL" sz="2800" dirty="0" smtClean="0"/>
              <a:t>zegt JAHWEH van </a:t>
            </a:r>
            <a:r>
              <a:rPr lang="nl-NL" sz="2800" dirty="0"/>
              <a:t>de legermachten.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1" y="5414495"/>
            <a:ext cx="6630749" cy="101869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547283" y="3840237"/>
            <a:ext cx="5203856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Of: de Verlangde/de Begeerde</a:t>
            </a:r>
          </a:p>
        </p:txBody>
      </p:sp>
    </p:spTree>
    <p:extLst>
      <p:ext uri="{BB962C8B-B14F-4D97-AF65-F5344CB8AC3E}">
        <p14:creationId xmlns:p14="http://schemas.microsoft.com/office/powerpoint/2010/main" val="31994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27372" y="1061472"/>
            <a:ext cx="102282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600" dirty="0" smtClean="0"/>
              <a:t>De Schriftplaatsen waar over sterrenbeelden wordt gesproken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600" dirty="0"/>
              <a:t>De sterrenbeelden zijn een uitbeelding van Gods verlossingsplan: van de Maagd tot de Leeuw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600" dirty="0" smtClean="0"/>
              <a:t>12 sterrenbeelden = tekens van de dierenriem (zodiac)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smtClean="0"/>
              <a:t>Met ieder 3 decanen</a:t>
            </a:r>
            <a:endParaRPr lang="nl-NL" sz="26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600" dirty="0" smtClean="0"/>
              <a:t>Maar ook: onderverdeeld in 3 ‘boeken’: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/>
              <a:t>1e boek: eerste komst van Christus in vernedering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/>
              <a:t>2e boek: de tussentijd/onderbreking (verborgenheid)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/>
              <a:t>3e boek: tweede komst van Christus in verheerlijking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600" dirty="0" smtClean="0"/>
              <a:t>Sterrenbeelden zijn niet bedoeld om de hemel logisch en overzichtelijk in te delen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smtClean="0"/>
              <a:t>Coördinaten zouden wat dat betreft veel makkelijker zijn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smtClean="0"/>
              <a:t>… en niet alle sterren liggen opgesloten in sterrenbeelden</a:t>
            </a:r>
            <a:endParaRPr lang="nl-NL" sz="2600" dirty="0"/>
          </a:p>
        </p:txBody>
      </p:sp>
      <p:sp>
        <p:nvSpPr>
          <p:cNvPr id="3" name="Rechthoek 2"/>
          <p:cNvSpPr/>
          <p:nvPr/>
        </p:nvSpPr>
        <p:spPr>
          <a:xfrm>
            <a:off x="396844" y="378470"/>
            <a:ext cx="1970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Vorige keer:</a:t>
            </a:r>
            <a:endParaRPr lang="nl-NL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4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4185308"/>
            <a:ext cx="7333228" cy="224676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ster van Bethlehem zou in dit sterrenbeeld verschenen zijn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‘wijzen’ waren magiërs (Grieks: </a:t>
            </a:r>
            <a:r>
              <a:rPr lang="nl-NL" sz="2800" i="1" dirty="0" err="1"/>
              <a:t>m</a:t>
            </a:r>
            <a:r>
              <a:rPr lang="nl-NL" sz="2800" i="1" dirty="0" err="1" smtClean="0"/>
              <a:t>agoi</a:t>
            </a:r>
            <a:r>
              <a:rPr lang="nl-NL" sz="2800" dirty="0" smtClean="0"/>
              <a:t>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Zij hadden in het oosten de ster van ‘de voortgebrachte Koning van de Joden’ gezien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6498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1</a:t>
            </a:r>
            <a:r>
              <a:rPr lang="nl-NL" sz="2800" b="1" baseline="30000" dirty="0">
                <a:solidFill>
                  <a:prstClr val="black"/>
                </a:solidFill>
              </a:rPr>
              <a:t>e</a:t>
            </a:r>
            <a:r>
              <a:rPr lang="nl-NL" sz="2800" b="1" dirty="0">
                <a:solidFill>
                  <a:prstClr val="black"/>
                </a:solidFill>
              </a:rPr>
              <a:t> decaan: Coma (de </a:t>
            </a:r>
            <a:r>
              <a:rPr lang="nl-NL" sz="2800" b="1" dirty="0" smtClean="0">
                <a:solidFill>
                  <a:prstClr val="black"/>
                </a:solidFill>
              </a:rPr>
              <a:t>Verlangde/Begeerde)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10" y="173662"/>
            <a:ext cx="4351044" cy="35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87590" y="4808911"/>
            <a:ext cx="8627661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Mens = Zoon van de mens/Zoon van Adam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Paard = verhoging/koningschap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Arabisch: </a:t>
            </a:r>
            <a:r>
              <a:rPr lang="nl-NL" sz="2800" i="1" dirty="0" smtClean="0"/>
              <a:t>Al </a:t>
            </a:r>
            <a:r>
              <a:rPr lang="nl-NL" sz="2800" i="1" dirty="0" err="1" smtClean="0"/>
              <a:t>Beze</a:t>
            </a:r>
            <a:r>
              <a:rPr lang="nl-NL" sz="2800" dirty="0" smtClean="0"/>
              <a:t> = de Verachte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Grieks: </a:t>
            </a:r>
            <a:r>
              <a:rPr lang="nl-NL" sz="2800" i="1" dirty="0" err="1" smtClean="0"/>
              <a:t>Cheiron</a:t>
            </a:r>
            <a:r>
              <a:rPr lang="nl-NL" sz="2800" dirty="0" smtClean="0"/>
              <a:t> = de </a:t>
            </a:r>
            <a:r>
              <a:rPr lang="nl-NL" sz="2800" dirty="0" err="1" smtClean="0"/>
              <a:t>Doorstokene</a:t>
            </a:r>
            <a:r>
              <a:rPr lang="nl-NL" sz="2800" dirty="0" smtClean="0"/>
              <a:t> (Zach.12:10; Opb.1:7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306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Centaurus (Paardmens)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114299"/>
            <a:ext cx="5037296" cy="419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Openbaring 19</a:t>
            </a:r>
          </a:p>
          <a:p>
            <a:r>
              <a:rPr lang="nl-NL" sz="2800" dirty="0" smtClean="0"/>
              <a:t>11 En </a:t>
            </a:r>
            <a:r>
              <a:rPr lang="nl-NL" sz="2800" dirty="0"/>
              <a:t>ik nam de hemel waar, die geopend is, en neem waar: </a:t>
            </a:r>
            <a:endParaRPr lang="nl-NL" sz="2800" dirty="0" smtClean="0"/>
          </a:p>
          <a:p>
            <a:r>
              <a:rPr lang="nl-NL" sz="2800" dirty="0" smtClean="0"/>
              <a:t>een </a:t>
            </a:r>
            <a:r>
              <a:rPr lang="nl-NL" sz="2800" dirty="0"/>
              <a:t>wit paard, en Hij, die daarop zit, </a:t>
            </a:r>
            <a:endParaRPr lang="nl-NL" sz="2800" dirty="0" smtClean="0"/>
          </a:p>
          <a:p>
            <a:r>
              <a:rPr lang="nl-NL" sz="2800" dirty="0" smtClean="0"/>
              <a:t>wordt </a:t>
            </a:r>
            <a:r>
              <a:rPr lang="nl-NL" sz="2800" dirty="0"/>
              <a:t>genoemd Trouw en Waarheidsgetrouw,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Hij oordeelt en voert oorlog in rechtvaardigheid.</a:t>
            </a:r>
          </a:p>
        </p:txBody>
      </p:sp>
    </p:spTree>
    <p:extLst>
      <p:ext uri="{BB962C8B-B14F-4D97-AF65-F5344CB8AC3E}">
        <p14:creationId xmlns:p14="http://schemas.microsoft.com/office/powerpoint/2010/main" val="9622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5052059"/>
            <a:ext cx="10907426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Tussen de benen van het paard, is een kruis afgebeeld: het Zuiderkruis (hoort bij sterrenbeeld Weegschaal)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weg van vernedering naar verhoging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306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Centaurus (Paardmens)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114299"/>
            <a:ext cx="5037296" cy="419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22574" y="4491989"/>
            <a:ext cx="7238396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centaurus doodt ‘Lupus’ of ‘</a:t>
            </a:r>
            <a:r>
              <a:rPr lang="nl-NL" sz="2800" dirty="0" err="1" smtClean="0"/>
              <a:t>Victima</a:t>
            </a:r>
            <a:r>
              <a:rPr lang="nl-NL" sz="2800" dirty="0" smtClean="0"/>
              <a:t>’ die zich bevindt in het sterrenbeeld Weegschaal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Lupus = wolf, </a:t>
            </a:r>
            <a:r>
              <a:rPr lang="nl-NL" sz="2800" dirty="0" err="1" smtClean="0"/>
              <a:t>Victima</a:t>
            </a:r>
            <a:r>
              <a:rPr lang="nl-NL" sz="2800" dirty="0" smtClean="0"/>
              <a:t> = slachtoffer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306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Centaurus (Paardmens)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52631">
            <a:off x="6803122" y="287170"/>
            <a:ext cx="400876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1736914"/>
            <a:ext cx="5707073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Een zich voortsnellende man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Een speer in zijn rechterhand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Een sikkel in zijn linkerhand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035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err="1" smtClean="0">
                <a:solidFill>
                  <a:prstClr val="black"/>
                </a:solidFill>
              </a:rPr>
              <a:t>Boötes</a:t>
            </a:r>
            <a:r>
              <a:rPr lang="nl-NL" sz="2800" b="1" dirty="0" smtClean="0">
                <a:solidFill>
                  <a:prstClr val="black"/>
                </a:solidFill>
              </a:rPr>
              <a:t> (de Komende)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030" y="114300"/>
            <a:ext cx="3950970" cy="65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Psalm 96</a:t>
            </a:r>
          </a:p>
          <a:p>
            <a:r>
              <a:rPr lang="nl-NL" sz="2800" dirty="0" smtClean="0"/>
              <a:t>10 Zegt </a:t>
            </a:r>
            <a:r>
              <a:rPr lang="nl-NL" sz="2800" dirty="0"/>
              <a:t>onder de naties: </a:t>
            </a:r>
            <a:r>
              <a:rPr lang="nl-NL" sz="2800" dirty="0" smtClean="0"/>
              <a:t>JAHWEH regeert</a:t>
            </a:r>
            <a:r>
              <a:rPr lang="nl-NL" sz="2800" dirty="0"/>
              <a:t>! </a:t>
            </a:r>
            <a:endParaRPr lang="nl-NL" sz="2800" dirty="0" smtClean="0"/>
          </a:p>
          <a:p>
            <a:r>
              <a:rPr lang="nl-NL" sz="2800" dirty="0" smtClean="0"/>
              <a:t>Inderdaad</a:t>
            </a:r>
            <a:r>
              <a:rPr lang="nl-NL" sz="2800" dirty="0"/>
              <a:t>, de wereld is gevestigd, zodat zij nooit zal wegglijden; </a:t>
            </a:r>
            <a:endParaRPr lang="nl-NL" sz="2800" dirty="0" smtClean="0"/>
          </a:p>
          <a:p>
            <a:r>
              <a:rPr lang="nl-NL" sz="2800" dirty="0" smtClean="0"/>
              <a:t>Hij </a:t>
            </a:r>
            <a:r>
              <a:rPr lang="nl-NL" sz="2800" dirty="0"/>
              <a:t>zal de volken in rechtheid berechten</a:t>
            </a:r>
            <a:r>
              <a:rPr lang="nl-NL" sz="2800" dirty="0" smtClean="0"/>
              <a:t>.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681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Psalm 96</a:t>
            </a:r>
          </a:p>
          <a:p>
            <a:r>
              <a:rPr lang="nl-NL" sz="2800" dirty="0" smtClean="0"/>
              <a:t>(…)</a:t>
            </a:r>
            <a:endParaRPr lang="nl-NL" sz="2800" dirty="0"/>
          </a:p>
          <a:p>
            <a:r>
              <a:rPr lang="nl-NL" sz="2800" dirty="0" smtClean="0"/>
              <a:t>13 ……want </a:t>
            </a:r>
            <a:r>
              <a:rPr lang="nl-NL" sz="2800" u="sng" dirty="0"/>
              <a:t>Hij komt</a:t>
            </a:r>
            <a:r>
              <a:rPr lang="nl-NL" sz="2800" dirty="0"/>
              <a:t>; want </a:t>
            </a:r>
            <a:r>
              <a:rPr lang="nl-NL" sz="2800" u="sng" dirty="0"/>
              <a:t>Hij komt </a:t>
            </a:r>
            <a:r>
              <a:rPr lang="nl-NL" sz="2800" dirty="0"/>
              <a:t>om de aarde te beoordelen; </a:t>
            </a:r>
            <a:endParaRPr lang="nl-NL" sz="2800" dirty="0" smtClean="0"/>
          </a:p>
          <a:p>
            <a:r>
              <a:rPr lang="nl-NL" sz="2800" dirty="0" smtClean="0"/>
              <a:t>Hij </a:t>
            </a:r>
            <a:r>
              <a:rPr lang="nl-NL" sz="2800" dirty="0"/>
              <a:t>zal de wereld beoordelen in rechtvaardigheid,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de volken met zijn waarheid.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37313" y="4041321"/>
            <a:ext cx="7535339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Van het Hebreeuwse werkwoord: ‘</a:t>
            </a:r>
            <a:r>
              <a:rPr lang="nl-NL" sz="2800" i="1" dirty="0" smtClean="0"/>
              <a:t>bo</a:t>
            </a:r>
            <a:r>
              <a:rPr lang="nl-NL" sz="2800" dirty="0" smtClean="0"/>
              <a:t>’ = komen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1" y="5532817"/>
            <a:ext cx="85629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6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Mattheüs 23</a:t>
            </a:r>
          </a:p>
          <a:p>
            <a:r>
              <a:rPr lang="nl-NL" sz="2800" dirty="0" smtClean="0"/>
              <a:t>39 Want </a:t>
            </a:r>
            <a:r>
              <a:rPr lang="nl-NL" sz="2800" dirty="0"/>
              <a:t>Ik zeg tegen jullie, jullie zullen Mij, vanaf dit moment, </a:t>
            </a:r>
            <a:r>
              <a:rPr lang="nl-NL" sz="2800" dirty="0" smtClean="0"/>
              <a:t>niet meer zien, </a:t>
            </a:r>
            <a:r>
              <a:rPr lang="nl-NL" sz="2800" dirty="0"/>
              <a:t>totdat jullie zeggen: Gezegend </a:t>
            </a:r>
            <a:r>
              <a:rPr lang="nl-NL" sz="2800" dirty="0" smtClean="0"/>
              <a:t>de Komende in </a:t>
            </a:r>
            <a:r>
              <a:rPr lang="nl-NL" sz="2800" dirty="0"/>
              <a:t>de naam van de Heer!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517570" y="3429425"/>
            <a:ext cx="6020789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Citaat uit Psalm 119:26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Daar staat ook het Hebreeuwse: ‘</a:t>
            </a:r>
            <a:r>
              <a:rPr lang="nl-NL" sz="2800" i="1" dirty="0" smtClean="0"/>
              <a:t>bo</a:t>
            </a:r>
            <a:r>
              <a:rPr lang="nl-NL" sz="2800" dirty="0" smtClean="0"/>
              <a:t>’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1" y="5522521"/>
            <a:ext cx="9439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491846" y="2211927"/>
            <a:ext cx="7406283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Een speer in zijn rechterhand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Hij gebruikt het als een staf (opstanding)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Uitbeelding van strijd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In het NT komt slechts 2x een speer voor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 smtClean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035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err="1" smtClean="0">
                <a:solidFill>
                  <a:prstClr val="black"/>
                </a:solidFill>
              </a:rPr>
              <a:t>Boötes</a:t>
            </a:r>
            <a:r>
              <a:rPr lang="nl-NL" sz="2800" b="1" dirty="0" smtClean="0">
                <a:solidFill>
                  <a:prstClr val="black"/>
                </a:solidFill>
              </a:rPr>
              <a:t> (de Komende)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030" y="114300"/>
            <a:ext cx="3950970" cy="65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62" y="-103687"/>
            <a:ext cx="6827538" cy="70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Johannes 19</a:t>
            </a:r>
          </a:p>
          <a:p>
            <a:r>
              <a:rPr lang="nl-NL" sz="2800" dirty="0" smtClean="0"/>
              <a:t>34 maar </a:t>
            </a:r>
            <a:r>
              <a:rPr lang="nl-NL" sz="2800" dirty="0"/>
              <a:t>één van de soldaten </a:t>
            </a:r>
            <a:r>
              <a:rPr lang="nl-NL" sz="2800" dirty="0" smtClean="0"/>
              <a:t>steekt met </a:t>
            </a:r>
            <a:r>
              <a:rPr lang="nl-NL" sz="2800" dirty="0"/>
              <a:t>een </a:t>
            </a:r>
            <a:r>
              <a:rPr lang="nl-NL" sz="2800" dirty="0" smtClean="0"/>
              <a:t>speer in </a:t>
            </a:r>
            <a:r>
              <a:rPr lang="nl-NL" sz="2800" dirty="0"/>
              <a:t>zijn zijde,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meteen kwam er bloed en water uit.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995056" y="3951939"/>
            <a:ext cx="763583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Vergelijk Matth.27:49 (</a:t>
            </a:r>
            <a:r>
              <a:rPr lang="nl-NL" sz="2800" dirty="0" err="1" smtClean="0"/>
              <a:t>Sinaïticus</a:t>
            </a:r>
            <a:r>
              <a:rPr lang="nl-NL" sz="2800" dirty="0" smtClean="0"/>
              <a:t> en </a:t>
            </a:r>
            <a:r>
              <a:rPr lang="nl-NL" sz="2800" dirty="0" err="1" smtClean="0"/>
              <a:t>Vaticanus</a:t>
            </a:r>
            <a:r>
              <a:rPr lang="nl-NL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60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53103" y="2176301"/>
            <a:ext cx="5683322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Sikkel in zijn linkerhand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Spreekt van Degene die oogst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 smtClean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5035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err="1" smtClean="0">
                <a:solidFill>
                  <a:prstClr val="black"/>
                </a:solidFill>
              </a:rPr>
              <a:t>Boötes</a:t>
            </a:r>
            <a:r>
              <a:rPr lang="nl-NL" sz="2800" b="1" dirty="0" smtClean="0">
                <a:solidFill>
                  <a:prstClr val="black"/>
                </a:solidFill>
              </a:rPr>
              <a:t> (de Komende)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030" y="114300"/>
            <a:ext cx="3950970" cy="65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Openbaring 14</a:t>
            </a:r>
          </a:p>
          <a:p>
            <a:r>
              <a:rPr lang="nl-NL" sz="2800" dirty="0" smtClean="0"/>
              <a:t>14 En </a:t>
            </a:r>
            <a:r>
              <a:rPr lang="nl-NL" sz="2800" dirty="0"/>
              <a:t>ik nam waar, en neem waar: een witte wolk,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op de wolk zit iemand, die lijkt op een zoon van een mens, </a:t>
            </a:r>
            <a:endParaRPr lang="nl-NL" sz="2800" dirty="0" smtClean="0"/>
          </a:p>
          <a:p>
            <a:r>
              <a:rPr lang="nl-NL" sz="2800" dirty="0" smtClean="0"/>
              <a:t>die </a:t>
            </a:r>
            <a:r>
              <a:rPr lang="nl-NL" sz="2800" dirty="0"/>
              <a:t>een gouden lauwerkrans op zijn hoofd heeft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een scherpe sikkel in zijn hand.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1" y="5494007"/>
            <a:ext cx="68675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Openbaring 14</a:t>
            </a:r>
          </a:p>
          <a:p>
            <a:r>
              <a:rPr lang="nl-NL" sz="2800" dirty="0" smtClean="0"/>
              <a:t>(…)</a:t>
            </a:r>
          </a:p>
          <a:p>
            <a:r>
              <a:rPr lang="nl-NL" sz="2800" dirty="0" smtClean="0"/>
              <a:t>16 En </a:t>
            </a:r>
            <a:r>
              <a:rPr lang="nl-NL" sz="2800" dirty="0"/>
              <a:t>hij, die op de wolk zit, werpt zijn sikkel op de aarde,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de aarde wordt geoogst.</a:t>
            </a:r>
          </a:p>
          <a:p>
            <a:endParaRPr lang="nl-NL" sz="2800" dirty="0"/>
          </a:p>
        </p:txBody>
      </p:sp>
      <p:sp>
        <p:nvSpPr>
          <p:cNvPr id="5" name="Tekstvak 4"/>
          <p:cNvSpPr txBox="1"/>
          <p:nvPr/>
        </p:nvSpPr>
        <p:spPr>
          <a:xfrm>
            <a:off x="1995056" y="3951939"/>
            <a:ext cx="8360524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oogst is ‘de voleinding van de </a:t>
            </a:r>
            <a:r>
              <a:rPr lang="nl-NL" sz="2800" dirty="0" err="1" smtClean="0"/>
              <a:t>aeon</a:t>
            </a:r>
            <a:r>
              <a:rPr lang="nl-NL" sz="2800" dirty="0" smtClean="0"/>
              <a:t>’ (Matth.13:39)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Het woord ‘sikkel’ komt 7x voor in Opb.14:14-20</a:t>
            </a:r>
          </a:p>
        </p:txBody>
      </p:sp>
    </p:spTree>
    <p:extLst>
      <p:ext uri="{BB962C8B-B14F-4D97-AF65-F5344CB8AC3E}">
        <p14:creationId xmlns:p14="http://schemas.microsoft.com/office/powerpoint/2010/main" val="25221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6844" y="378470"/>
            <a:ext cx="2996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Weegschaal (Libra)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0"/>
            <a:ext cx="4580298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73092" y="2707392"/>
            <a:ext cx="6410638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3 decanen: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Crux (Kruis)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Lupus (Wolf) of </a:t>
            </a:r>
            <a:r>
              <a:rPr lang="nl-NL" sz="2800" dirty="0" err="1" smtClean="0"/>
              <a:t>Victima</a:t>
            </a:r>
            <a:r>
              <a:rPr lang="nl-NL" sz="2800" dirty="0" smtClean="0"/>
              <a:t> (Slachtoffer)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Corona (Kroon)</a:t>
            </a:r>
          </a:p>
        </p:txBody>
      </p:sp>
    </p:spTree>
    <p:extLst>
      <p:ext uri="{BB962C8B-B14F-4D97-AF65-F5344CB8AC3E}">
        <p14:creationId xmlns:p14="http://schemas.microsoft.com/office/powerpoint/2010/main" val="38419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1685111"/>
            <a:ext cx="6158335" cy="48320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Latijn: Libra = wegen</a:t>
            </a:r>
            <a:endParaRPr lang="nl-NL" sz="2800" i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Twee schalen die in evenwicht zijn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Hebreeuws: </a:t>
            </a:r>
            <a:r>
              <a:rPr lang="nl-NL" sz="2800" i="1" dirty="0" err="1" smtClean="0"/>
              <a:t>Mozanaïm</a:t>
            </a:r>
            <a:r>
              <a:rPr lang="nl-NL" sz="2800" dirty="0" smtClean="0"/>
              <a:t> (tweevoud)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Spreekt van de losprijs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Weegschaal/wegen spreekt ook van oordeel: </a:t>
            </a:r>
            <a:r>
              <a:rPr lang="nl-NL" sz="2800" dirty="0" err="1" smtClean="0"/>
              <a:t>mene</a:t>
            </a:r>
            <a:r>
              <a:rPr lang="nl-NL" sz="2800" dirty="0" smtClean="0"/>
              <a:t>, </a:t>
            </a:r>
            <a:r>
              <a:rPr lang="nl-NL" sz="2800" dirty="0" err="1" smtClean="0"/>
              <a:t>mene</a:t>
            </a:r>
            <a:r>
              <a:rPr lang="nl-NL" sz="2800" dirty="0" smtClean="0"/>
              <a:t>, </a:t>
            </a:r>
            <a:r>
              <a:rPr lang="nl-NL" sz="2800" dirty="0" err="1" smtClean="0"/>
              <a:t>tekel</a:t>
            </a:r>
            <a:r>
              <a:rPr lang="nl-NL" sz="2800" dirty="0" smtClean="0"/>
              <a:t>, </a:t>
            </a:r>
            <a:r>
              <a:rPr lang="nl-NL" sz="2800" dirty="0" err="1" smtClean="0"/>
              <a:t>upharsin</a:t>
            </a:r>
            <a:r>
              <a:rPr lang="nl-NL" sz="2800" dirty="0" smtClean="0"/>
              <a:t> (Dan.5:29)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Ster ‘</a:t>
            </a:r>
            <a:r>
              <a:rPr lang="nl-NL" sz="2800" i="1" dirty="0" err="1" smtClean="0"/>
              <a:t>Zuben</a:t>
            </a:r>
            <a:r>
              <a:rPr lang="nl-NL" sz="2800" i="1" dirty="0" smtClean="0"/>
              <a:t> al </a:t>
            </a:r>
            <a:r>
              <a:rPr lang="nl-NL" sz="2800" i="1" dirty="0" err="1" smtClean="0"/>
              <a:t>Genubi</a:t>
            </a:r>
            <a:r>
              <a:rPr lang="nl-NL" sz="2800" dirty="0" smtClean="0"/>
              <a:t>’ =de prijs die onvolkomen is (de mens)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Ster: ‘</a:t>
            </a:r>
            <a:r>
              <a:rPr lang="nl-NL" sz="2800" i="1" dirty="0" err="1" smtClean="0"/>
              <a:t>Zuben</a:t>
            </a:r>
            <a:r>
              <a:rPr lang="nl-NL" sz="2800" i="1" dirty="0" smtClean="0"/>
              <a:t> al </a:t>
            </a:r>
            <a:r>
              <a:rPr lang="nl-NL" sz="2800" i="1" dirty="0" err="1" smtClean="0"/>
              <a:t>Chemali</a:t>
            </a:r>
            <a:r>
              <a:rPr lang="nl-NL" sz="2800" dirty="0" smtClean="0"/>
              <a:t>’ = de prijs die voldoet (Christus)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996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Weegschaal (Libra)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9" y="193040"/>
            <a:ext cx="5234305" cy="42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5" y="2764995"/>
            <a:ext cx="5355771" cy="404040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96844" y="1352602"/>
            <a:ext cx="6657099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err="1" smtClean="0"/>
              <a:t>Akkadisch</a:t>
            </a:r>
            <a:r>
              <a:rPr lang="nl-NL" sz="2800" dirty="0" smtClean="0"/>
              <a:t>: </a:t>
            </a:r>
            <a:r>
              <a:rPr lang="nl-NL" sz="2800" i="1" dirty="0" err="1" smtClean="0"/>
              <a:t>Tulku</a:t>
            </a:r>
            <a:r>
              <a:rPr lang="nl-NL" sz="2800" dirty="0" smtClean="0"/>
              <a:t> = heilige heuvel/altaar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Oorspronkelijk zou het dan een rond altaar geweest zijn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996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Weegschaal (Libra)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78" y="193041"/>
            <a:ext cx="4578786" cy="37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Spreuken 16</a:t>
            </a:r>
          </a:p>
          <a:p>
            <a:r>
              <a:rPr lang="nl-NL" sz="2800" dirty="0" smtClean="0"/>
              <a:t>11 Een rechte balans en weegschaal behoren tot JAHWEH (…)</a:t>
            </a:r>
            <a:endParaRPr lang="nl-NL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1" y="5707380"/>
            <a:ext cx="6972300" cy="952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00" y="2431704"/>
            <a:ext cx="3343752" cy="27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1 Timotheüs 2</a:t>
            </a:r>
          </a:p>
          <a:p>
            <a:r>
              <a:rPr lang="nl-NL" sz="2800" dirty="0" smtClean="0"/>
              <a:t>5 Want </a:t>
            </a:r>
            <a:r>
              <a:rPr lang="nl-NL" sz="2800" dirty="0"/>
              <a:t>er is één God en één bemiddelaar tussen God en mensen, </a:t>
            </a:r>
            <a:endParaRPr lang="nl-NL" sz="2800" dirty="0" smtClean="0"/>
          </a:p>
          <a:p>
            <a:r>
              <a:rPr lang="nl-NL" sz="2800" dirty="0" smtClean="0"/>
              <a:t>de </a:t>
            </a:r>
            <a:r>
              <a:rPr lang="nl-NL" sz="2800" dirty="0"/>
              <a:t>mens Christus Jezus,</a:t>
            </a:r>
          </a:p>
          <a:p>
            <a:r>
              <a:rPr lang="nl-NL" sz="2800" dirty="0" smtClean="0"/>
              <a:t>6 die </a:t>
            </a:r>
            <a:r>
              <a:rPr lang="nl-NL" sz="2800" dirty="0"/>
              <a:t>zichzelf geeft tot een overeengekomen loskoopsom voor allen; </a:t>
            </a:r>
            <a:endParaRPr lang="nl-NL" sz="2800" dirty="0" smtClean="0"/>
          </a:p>
          <a:p>
            <a:r>
              <a:rPr lang="nl-NL" sz="2800" dirty="0" smtClean="0"/>
              <a:t>het </a:t>
            </a:r>
            <a:r>
              <a:rPr lang="nl-NL" sz="2800" dirty="0"/>
              <a:t>getuigenis in de eigen bestemde tijden.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94441"/>
            <a:ext cx="12134850" cy="1047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06" y="2495784"/>
            <a:ext cx="3106246" cy="25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4090306"/>
            <a:ext cx="7333228" cy="267765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Kruis = Zuiderkruis (vernedering)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Vergelijk Hebreeuwse letter </a:t>
            </a:r>
            <a:r>
              <a:rPr lang="nl-NL" sz="2800" i="1" dirty="0" err="1" smtClean="0"/>
              <a:t>Thaf</a:t>
            </a:r>
            <a:r>
              <a:rPr lang="nl-NL" sz="2800" dirty="0" smtClean="0"/>
              <a:t> = kruis (vergelijkbaar met onze letter T)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5 sterren in dit sterrenbeeld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Hebreeuwse naam: </a:t>
            </a:r>
            <a:r>
              <a:rPr lang="nl-NL" sz="2800" i="1" dirty="0" err="1" smtClean="0"/>
              <a:t>Adom</a:t>
            </a:r>
            <a:r>
              <a:rPr lang="nl-NL" sz="2800" dirty="0" smtClean="0"/>
              <a:t> = afsnijden, afsluiten (vgl. Dan.9:26)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3548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1</a:t>
            </a:r>
            <a:r>
              <a:rPr lang="nl-NL" sz="2800" b="1" baseline="30000" dirty="0">
                <a:solidFill>
                  <a:prstClr val="black"/>
                </a:solidFill>
              </a:rPr>
              <a:t>e</a:t>
            </a:r>
            <a:r>
              <a:rPr lang="nl-NL" sz="2800" b="1" dirty="0">
                <a:solidFill>
                  <a:prstClr val="black"/>
                </a:solidFill>
              </a:rPr>
              <a:t> decaan: </a:t>
            </a:r>
            <a:r>
              <a:rPr lang="nl-NL" sz="2800" b="1" dirty="0" smtClean="0">
                <a:solidFill>
                  <a:prstClr val="black"/>
                </a:solidFill>
              </a:rPr>
              <a:t>Crux (Kruis)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325" y="149911"/>
            <a:ext cx="4726214" cy="38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96844" y="378470"/>
            <a:ext cx="110560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b="1" dirty="0" smtClean="0">
                <a:solidFill>
                  <a:prstClr val="black"/>
                </a:solidFill>
              </a:rPr>
              <a:t>Eerste boek:</a:t>
            </a:r>
          </a:p>
          <a:p>
            <a:pPr lvl="0"/>
            <a:endParaRPr lang="nl-NL" sz="2800" b="1" dirty="0">
              <a:solidFill>
                <a:prstClr val="black"/>
              </a:solidFill>
            </a:endParaRPr>
          </a:p>
          <a:p>
            <a:pPr lvl="0"/>
            <a:r>
              <a:rPr lang="nl-NL" sz="2800" dirty="0" smtClean="0">
                <a:solidFill>
                  <a:prstClr val="black"/>
                </a:solidFill>
              </a:rPr>
              <a:t>Spreekt van de vernedering van Christus, van het lijden dat over Hem zou</a:t>
            </a:r>
          </a:p>
          <a:p>
            <a:pPr lvl="0"/>
            <a:r>
              <a:rPr lang="nl-NL" sz="2800" dirty="0" smtClean="0">
                <a:solidFill>
                  <a:prstClr val="black"/>
                </a:solidFill>
              </a:rPr>
              <a:t>komen, maar ook over de heerlijkheid daarna volgend.</a:t>
            </a:r>
            <a:endParaRPr lang="nl-NL" sz="2800" b="1" dirty="0">
              <a:solidFill>
                <a:prstClr val="black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13410" y="246813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l-NL" sz="2600" b="1" dirty="0" smtClean="0">
                <a:solidFill>
                  <a:prstClr val="black"/>
                </a:solidFill>
              </a:rPr>
              <a:t>Maagd </a:t>
            </a:r>
            <a:r>
              <a:rPr lang="nl-NL" sz="2600" b="1" dirty="0">
                <a:solidFill>
                  <a:prstClr val="black"/>
                </a:solidFill>
              </a:rPr>
              <a:t>(Virgo)				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>
                <a:solidFill>
                  <a:prstClr val="black"/>
                </a:solidFill>
              </a:rPr>
              <a:t>Coma (de Begeerde)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>
                <a:solidFill>
                  <a:prstClr val="black"/>
                </a:solidFill>
              </a:rPr>
              <a:t>Centaurus (Paardmens)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err="1">
                <a:solidFill>
                  <a:prstClr val="black"/>
                </a:solidFill>
              </a:rPr>
              <a:t>Boötes</a:t>
            </a:r>
            <a:r>
              <a:rPr lang="nl-NL" sz="2600" dirty="0">
                <a:solidFill>
                  <a:prstClr val="black"/>
                </a:solidFill>
              </a:rPr>
              <a:t> (de Komende)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nl-NL" sz="26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pt-BR" sz="2600" b="1" dirty="0">
                <a:solidFill>
                  <a:prstClr val="black"/>
                </a:solidFill>
              </a:rPr>
              <a:t>Weegschaal (Libra)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Crux </a:t>
            </a:r>
            <a:r>
              <a:rPr lang="pt-BR" sz="2600" dirty="0" smtClean="0">
                <a:solidFill>
                  <a:prstClr val="black"/>
                </a:solidFill>
              </a:rPr>
              <a:t>(Kruis</a:t>
            </a:r>
            <a:r>
              <a:rPr lang="pt-BR" sz="2600" dirty="0">
                <a:solidFill>
                  <a:prstClr val="black"/>
                </a:solidFill>
              </a:rPr>
              <a:t>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Lupus/Victima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Corona </a:t>
            </a:r>
            <a:r>
              <a:rPr lang="pt-BR" sz="2600" dirty="0" smtClean="0">
                <a:solidFill>
                  <a:prstClr val="black"/>
                </a:solidFill>
              </a:rPr>
              <a:t>(Kroon</a:t>
            </a:r>
            <a:r>
              <a:rPr lang="pt-BR" sz="2600" dirty="0">
                <a:solidFill>
                  <a:prstClr val="black"/>
                </a:solidFill>
              </a:rPr>
              <a:t>)</a:t>
            </a:r>
            <a:endParaRPr lang="nl-NL" sz="2600" dirty="0">
              <a:solidFill>
                <a:prstClr val="black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924852" y="246813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2600" b="1" dirty="0" smtClean="0">
                <a:solidFill>
                  <a:prstClr val="black"/>
                </a:solidFill>
              </a:rPr>
              <a:t>3.   Schorpioen (Scorpio)</a:t>
            </a:r>
            <a:r>
              <a:rPr lang="nl-NL" sz="2600" b="1" dirty="0">
                <a:solidFill>
                  <a:prstClr val="black"/>
                </a:solidFill>
              </a:rPr>
              <a:t>			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err="1">
                <a:solidFill>
                  <a:prstClr val="black"/>
                </a:solidFill>
              </a:rPr>
              <a:t>Serpens</a:t>
            </a:r>
            <a:r>
              <a:rPr lang="nl-NL" sz="2600" dirty="0">
                <a:solidFill>
                  <a:prstClr val="black"/>
                </a:solidFill>
              </a:rPr>
              <a:t> </a:t>
            </a:r>
            <a:r>
              <a:rPr lang="nl-NL" sz="2600" dirty="0" smtClean="0">
                <a:solidFill>
                  <a:prstClr val="black"/>
                </a:solidFill>
              </a:rPr>
              <a:t>(Slang</a:t>
            </a:r>
            <a:r>
              <a:rPr lang="nl-NL" sz="2600" dirty="0">
                <a:solidFill>
                  <a:prstClr val="black"/>
                </a:solidFill>
              </a:rPr>
              <a:t>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err="1">
                <a:solidFill>
                  <a:prstClr val="black"/>
                </a:solidFill>
              </a:rPr>
              <a:t>Ophiuchus</a:t>
            </a:r>
            <a:r>
              <a:rPr lang="nl-NL" sz="2600" dirty="0">
                <a:solidFill>
                  <a:prstClr val="black"/>
                </a:solidFill>
              </a:rPr>
              <a:t> (</a:t>
            </a:r>
            <a:r>
              <a:rPr lang="nl-NL" sz="2600" dirty="0" smtClean="0">
                <a:solidFill>
                  <a:prstClr val="black"/>
                </a:solidFill>
              </a:rPr>
              <a:t>Serpentarius)</a:t>
            </a:r>
            <a:endParaRPr lang="nl-NL" sz="2600" dirty="0">
              <a:solidFill>
                <a:prstClr val="black"/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nl-NL" sz="2600" dirty="0" smtClean="0">
                <a:solidFill>
                  <a:prstClr val="black"/>
                </a:solidFill>
              </a:rPr>
              <a:t>Hercules (de Held/Sterke Man)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nl-NL" sz="2600" dirty="0" smtClean="0">
              <a:solidFill>
                <a:prstClr val="black"/>
              </a:solidFill>
            </a:endParaRPr>
          </a:p>
          <a:p>
            <a:r>
              <a:rPr lang="nl-NL" sz="2600" b="1" dirty="0" smtClean="0">
                <a:solidFill>
                  <a:prstClr val="black"/>
                </a:solidFill>
              </a:rPr>
              <a:t>4.   </a:t>
            </a:r>
            <a:r>
              <a:rPr lang="pt-BR" sz="2600" b="1" dirty="0" smtClean="0">
                <a:solidFill>
                  <a:prstClr val="black"/>
                </a:solidFill>
              </a:rPr>
              <a:t>Boogschutter (Sagitarius)</a:t>
            </a:r>
            <a:endParaRPr lang="pt-BR" sz="2600" b="1" dirty="0">
              <a:solidFill>
                <a:prstClr val="black"/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Lyra </a:t>
            </a:r>
            <a:r>
              <a:rPr lang="pt-BR" sz="2600" dirty="0" smtClean="0">
                <a:solidFill>
                  <a:prstClr val="black"/>
                </a:solidFill>
              </a:rPr>
              <a:t>(Harp</a:t>
            </a:r>
            <a:r>
              <a:rPr lang="pt-BR" sz="2600" dirty="0">
                <a:solidFill>
                  <a:prstClr val="black"/>
                </a:solidFill>
              </a:rPr>
              <a:t>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Ara </a:t>
            </a:r>
            <a:r>
              <a:rPr lang="pt-BR" sz="2600" dirty="0" smtClean="0">
                <a:solidFill>
                  <a:prstClr val="black"/>
                </a:solidFill>
              </a:rPr>
              <a:t>(Altaar</a:t>
            </a:r>
            <a:r>
              <a:rPr lang="pt-BR" sz="2600" dirty="0">
                <a:solidFill>
                  <a:prstClr val="black"/>
                </a:solidFill>
              </a:rPr>
              <a:t>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prstClr val="black"/>
                </a:solidFill>
              </a:rPr>
              <a:t>Draco </a:t>
            </a:r>
            <a:r>
              <a:rPr lang="pt-BR" sz="2600" dirty="0" smtClean="0">
                <a:solidFill>
                  <a:prstClr val="black"/>
                </a:solidFill>
              </a:rPr>
              <a:t>(Draak</a:t>
            </a:r>
            <a:r>
              <a:rPr lang="pt-BR" sz="2600" dirty="0">
                <a:solidFill>
                  <a:prstClr val="black"/>
                </a:solidFill>
              </a:rPr>
              <a:t>)</a:t>
            </a:r>
            <a:endParaRPr lang="nl-NL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Filippenzen 2</a:t>
            </a:r>
          </a:p>
          <a:p>
            <a:r>
              <a:rPr lang="nl-NL" sz="2800" dirty="0" smtClean="0"/>
              <a:t>8 en </a:t>
            </a:r>
            <a:r>
              <a:rPr lang="nl-NL" sz="2800" dirty="0"/>
              <a:t>in </a:t>
            </a:r>
            <a:r>
              <a:rPr lang="nl-NL" sz="2800" dirty="0" smtClean="0"/>
              <a:t>gedaante </a:t>
            </a:r>
            <a:r>
              <a:rPr lang="nl-NL" sz="2800" dirty="0"/>
              <a:t>bevonden wordt als een mens, zichzelf vernedert, gehoorzaam wordt tot aan de dood - de dood van het kruis.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581" y="2363189"/>
            <a:ext cx="3382871" cy="273248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7124"/>
            <a:ext cx="11958452" cy="10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4814702"/>
            <a:ext cx="10564526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Wolf is waarschijnlijk een verbastering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Hoewel de wolf in de Schrift wel een beeld is van de tegenstander(s)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Zie Matth.7:15, 10:16; Luk.10:3; Joh.10:12; Hand.20:29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1796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Lupus (Wolf) of </a:t>
            </a:r>
          </a:p>
          <a:p>
            <a:pPr lvl="0"/>
            <a:r>
              <a:rPr lang="nl-NL" sz="2800" b="1" dirty="0" err="1" smtClean="0">
                <a:solidFill>
                  <a:prstClr val="black"/>
                </a:solidFill>
              </a:rPr>
              <a:t>Victima</a:t>
            </a:r>
            <a:r>
              <a:rPr lang="nl-NL" sz="2800" b="1" dirty="0" smtClean="0">
                <a:solidFill>
                  <a:prstClr val="black"/>
                </a:solidFill>
              </a:rPr>
              <a:t> (Slachtoffer)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71556"/>
            <a:ext cx="5120088" cy="41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79674" y="3591692"/>
            <a:ext cx="6724046" cy="267765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Het Slachtoffer is logischer en wordt door andere dingen bevestigd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Hebreeuws: </a:t>
            </a:r>
            <a:r>
              <a:rPr lang="nl-NL" sz="2800" i="1" dirty="0" err="1" smtClean="0"/>
              <a:t>Asedah</a:t>
            </a:r>
            <a:r>
              <a:rPr lang="nl-NL" sz="2800" dirty="0" smtClean="0"/>
              <a:t> = geslagene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Arabisch: </a:t>
            </a:r>
            <a:r>
              <a:rPr lang="nl-NL" sz="2800" i="1" dirty="0" err="1" smtClean="0"/>
              <a:t>Asedaton</a:t>
            </a:r>
            <a:r>
              <a:rPr lang="nl-NL" sz="2800" dirty="0" smtClean="0"/>
              <a:t> = geslacht worden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/>
              <a:t>Het Slachtoffer wordt geslacht door de speer (!) van </a:t>
            </a:r>
            <a:r>
              <a:rPr lang="nl-NL" sz="2800" dirty="0" smtClean="0"/>
              <a:t>Centaurus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1796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Lupus (Wolf) of </a:t>
            </a:r>
          </a:p>
          <a:p>
            <a:pPr lvl="0"/>
            <a:r>
              <a:rPr lang="nl-NL" sz="2800" b="1" dirty="0" err="1" smtClean="0">
                <a:solidFill>
                  <a:prstClr val="black"/>
                </a:solidFill>
              </a:rPr>
              <a:t>Victima</a:t>
            </a:r>
            <a:r>
              <a:rPr lang="nl-NL" sz="2800" b="1" dirty="0" smtClean="0">
                <a:solidFill>
                  <a:prstClr val="black"/>
                </a:solidFill>
              </a:rPr>
              <a:t> (Slachtoffer)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98" y="171557"/>
            <a:ext cx="4974729" cy="40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Johannes 10</a:t>
            </a:r>
          </a:p>
          <a:p>
            <a:r>
              <a:rPr lang="nl-NL" sz="2800" dirty="0" smtClean="0"/>
              <a:t>14 Ik </a:t>
            </a:r>
            <a:r>
              <a:rPr lang="nl-NL" sz="2800" dirty="0"/>
              <a:t>ben de </a:t>
            </a:r>
            <a:r>
              <a:rPr lang="nl-NL" sz="2800" dirty="0" smtClean="0"/>
              <a:t>goede herder (…) </a:t>
            </a:r>
          </a:p>
          <a:p>
            <a:r>
              <a:rPr lang="nl-NL" sz="2800" dirty="0" smtClean="0"/>
              <a:t>15 …En </a:t>
            </a:r>
            <a:r>
              <a:rPr lang="nl-NL" sz="2800" dirty="0"/>
              <a:t>Ik plaats mijn ziel ten behoeve van de schapen.</a:t>
            </a:r>
          </a:p>
          <a:p>
            <a:r>
              <a:rPr lang="nl-NL" sz="2800" dirty="0" smtClean="0"/>
              <a:t>(…)</a:t>
            </a:r>
          </a:p>
          <a:p>
            <a:r>
              <a:rPr lang="nl-NL" sz="2800" dirty="0" smtClean="0"/>
              <a:t>17 Daarom </a:t>
            </a:r>
            <a:r>
              <a:rPr lang="nl-NL" sz="2800" dirty="0"/>
              <a:t>heeft de Vader Mij lief, omdat Ik mijn ziel plaats, </a:t>
            </a:r>
            <a:endParaRPr lang="nl-NL" sz="2800" dirty="0" smtClean="0"/>
          </a:p>
          <a:p>
            <a:r>
              <a:rPr lang="nl-NL" sz="2800" dirty="0" smtClean="0"/>
              <a:t>om </a:t>
            </a:r>
            <a:r>
              <a:rPr lang="nl-NL" sz="2800" dirty="0"/>
              <a:t>haar weer in ontvangst te nemen</a:t>
            </a:r>
            <a:r>
              <a:rPr lang="nl-NL" sz="2800" dirty="0" smtClean="0"/>
              <a:t>.</a:t>
            </a:r>
          </a:p>
          <a:p>
            <a:r>
              <a:rPr lang="nl-NL" sz="2800" dirty="0" smtClean="0"/>
              <a:t>18 Niemand </a:t>
            </a:r>
            <a:r>
              <a:rPr lang="nl-NL" sz="2800" dirty="0"/>
              <a:t>neemt haar van Mij weg, maar Ik plaats haar uit mijzelf. </a:t>
            </a:r>
            <a:endParaRPr lang="nl-NL" sz="2800" dirty="0" smtClean="0"/>
          </a:p>
          <a:p>
            <a:r>
              <a:rPr lang="nl-NL" sz="2800" dirty="0" smtClean="0"/>
              <a:t>Ik </a:t>
            </a:r>
            <a:r>
              <a:rPr lang="nl-NL" sz="2800" dirty="0"/>
              <a:t>heb autoriteit haar te plaatsen,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Ik heb autoriteit haar weer in ontvangst te nemen. </a:t>
            </a:r>
            <a:endParaRPr lang="nl-NL" sz="2800" dirty="0" smtClean="0"/>
          </a:p>
          <a:p>
            <a:r>
              <a:rPr lang="nl-NL" sz="2800" dirty="0" smtClean="0"/>
              <a:t>(…)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8864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53857" y="4126082"/>
            <a:ext cx="6724046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In de Zodiac van </a:t>
            </a:r>
            <a:r>
              <a:rPr lang="nl-NL" sz="2800" dirty="0" err="1" smtClean="0"/>
              <a:t>Dendera</a:t>
            </a:r>
            <a:r>
              <a:rPr lang="nl-NL" sz="2800" dirty="0" smtClean="0"/>
              <a:t> wordt hij afgebeeld als een lammetje met een kind dat de vinger op de lippen heeft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Daar heet hij: </a:t>
            </a:r>
            <a:r>
              <a:rPr lang="nl-NL" sz="2800" i="1" dirty="0" err="1" smtClean="0"/>
              <a:t>Sura</a:t>
            </a:r>
            <a:r>
              <a:rPr lang="nl-NL" sz="2800" dirty="0" smtClean="0"/>
              <a:t> (=Lam)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1796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2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Lupus (Wolf) of </a:t>
            </a:r>
          </a:p>
          <a:p>
            <a:pPr lvl="0"/>
            <a:r>
              <a:rPr lang="nl-NL" sz="2800" b="1" dirty="0" err="1" smtClean="0">
                <a:solidFill>
                  <a:prstClr val="black"/>
                </a:solidFill>
              </a:rPr>
              <a:t>Victima</a:t>
            </a:r>
            <a:r>
              <a:rPr lang="nl-NL" sz="2800" b="1" dirty="0" smtClean="0">
                <a:solidFill>
                  <a:prstClr val="black"/>
                </a:solidFill>
              </a:rPr>
              <a:t> (Slachtoffer)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83" y="147632"/>
            <a:ext cx="4598057" cy="329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Jesaja 53</a:t>
            </a:r>
          </a:p>
          <a:p>
            <a:r>
              <a:rPr lang="nl-NL" sz="2800" dirty="0" smtClean="0"/>
              <a:t>7 Hij </a:t>
            </a:r>
            <a:r>
              <a:rPr lang="nl-NL" sz="2800" dirty="0"/>
              <a:t>werd mishandeld, </a:t>
            </a:r>
            <a:endParaRPr lang="nl-NL" sz="2800" dirty="0" smtClean="0"/>
          </a:p>
          <a:p>
            <a:r>
              <a:rPr lang="nl-NL" sz="2800" dirty="0" smtClean="0"/>
              <a:t>maar </a:t>
            </a:r>
            <a:r>
              <a:rPr lang="nl-NL" sz="2800" dirty="0"/>
              <a:t>hij liet zich verdrukken en deed zijn mond niet open; </a:t>
            </a:r>
            <a:endParaRPr lang="nl-NL" sz="2800" dirty="0" smtClean="0"/>
          </a:p>
          <a:p>
            <a:r>
              <a:rPr lang="nl-NL" sz="2800" dirty="0" smtClean="0"/>
              <a:t>als </a:t>
            </a:r>
            <a:r>
              <a:rPr lang="nl-NL" sz="2800" dirty="0"/>
              <a:t>een lam dat ter slachting geleid wordt,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als een schaap dat stom is voor zijn scheerders, </a:t>
            </a:r>
            <a:endParaRPr lang="nl-NL" sz="2800" dirty="0" smtClean="0"/>
          </a:p>
          <a:p>
            <a:r>
              <a:rPr lang="nl-NL" sz="2800" dirty="0" smtClean="0"/>
              <a:t>zo </a:t>
            </a:r>
            <a:r>
              <a:rPr lang="nl-NL" sz="2800" dirty="0"/>
              <a:t>deed hij zijn mond niet open.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584" y="3208212"/>
            <a:ext cx="4101184" cy="334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93973" y="4048892"/>
            <a:ext cx="6404007" cy="224676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Kroon, of: Noorderkroon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Tegenover: Zuiderkruis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Het </a:t>
            </a:r>
            <a:r>
              <a:rPr lang="nl-NL" sz="2800" dirty="0"/>
              <a:t>lijden, dat over Christus zou komen, en </a:t>
            </a:r>
            <a:r>
              <a:rPr lang="nl-NL" sz="2800" dirty="0" smtClean="0"/>
              <a:t>de </a:t>
            </a:r>
            <a:r>
              <a:rPr lang="nl-NL" sz="2800" dirty="0"/>
              <a:t>heerlijkheid </a:t>
            </a:r>
            <a:r>
              <a:rPr lang="nl-NL" sz="2800" dirty="0" smtClean="0"/>
              <a:t>daarna (1 Petr.1:11; Luk.24:46; Hebr.12:2)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090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Corona (Kroon)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19" y="172720"/>
            <a:ext cx="5034915" cy="41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Filippenzen 2</a:t>
            </a:r>
          </a:p>
          <a:p>
            <a:r>
              <a:rPr lang="nl-NL" sz="2800" dirty="0" smtClean="0"/>
              <a:t>9 Daarom </a:t>
            </a:r>
            <a:r>
              <a:rPr lang="nl-NL" sz="2800" dirty="0"/>
              <a:t>verhoogt God Hem ook uitermate,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begunstigt Hij Hem met de Naam boven alle naam,</a:t>
            </a:r>
          </a:p>
          <a:p>
            <a:r>
              <a:rPr lang="nl-NL" sz="2800" dirty="0" smtClean="0"/>
              <a:t>10 opdat </a:t>
            </a:r>
            <a:r>
              <a:rPr lang="nl-NL" sz="2800" dirty="0"/>
              <a:t>in de naam van Jezus alle knie zich zou buigen </a:t>
            </a:r>
            <a:endParaRPr lang="nl-NL" sz="2800" dirty="0" smtClean="0"/>
          </a:p>
          <a:p>
            <a:r>
              <a:rPr lang="nl-NL" sz="2800" dirty="0" smtClean="0"/>
              <a:t>van </a:t>
            </a:r>
            <a:r>
              <a:rPr lang="nl-NL" sz="2800" dirty="0"/>
              <a:t>de </a:t>
            </a:r>
            <a:r>
              <a:rPr lang="nl-NL" sz="2800" dirty="0" err="1"/>
              <a:t>hemelsen</a:t>
            </a:r>
            <a:r>
              <a:rPr lang="nl-NL" sz="2800" dirty="0"/>
              <a:t> en van de </a:t>
            </a:r>
            <a:r>
              <a:rPr lang="nl-NL" sz="2800" dirty="0" err="1"/>
              <a:t>aardsen</a:t>
            </a:r>
            <a:r>
              <a:rPr lang="nl-NL" sz="2800" dirty="0"/>
              <a:t> en van de </a:t>
            </a:r>
            <a:r>
              <a:rPr lang="nl-NL" sz="2800" dirty="0" err="1"/>
              <a:t>onder-aardsen</a:t>
            </a:r>
            <a:r>
              <a:rPr lang="nl-NL" sz="2800" dirty="0"/>
              <a:t>,</a:t>
            </a:r>
          </a:p>
          <a:p>
            <a:r>
              <a:rPr lang="nl-NL" sz="2800" dirty="0" smtClean="0"/>
              <a:t>11 en </a:t>
            </a:r>
            <a:r>
              <a:rPr lang="nl-NL" sz="2800" dirty="0"/>
              <a:t>alle tong </a:t>
            </a:r>
            <a:r>
              <a:rPr lang="nl-NL" sz="2800" dirty="0" smtClean="0"/>
              <a:t>van harte zou belijden, </a:t>
            </a:r>
          </a:p>
          <a:p>
            <a:r>
              <a:rPr lang="nl-NL" sz="2800" dirty="0" smtClean="0"/>
              <a:t>dat </a:t>
            </a:r>
            <a:r>
              <a:rPr lang="nl-NL" sz="2800" dirty="0"/>
              <a:t>Jezus Christus Heer is, </a:t>
            </a:r>
            <a:endParaRPr lang="nl-NL" sz="2800" dirty="0" smtClean="0"/>
          </a:p>
          <a:p>
            <a:r>
              <a:rPr lang="nl-NL" sz="2800" dirty="0" smtClean="0"/>
              <a:t>tot </a:t>
            </a:r>
            <a:r>
              <a:rPr lang="nl-NL" sz="2800" dirty="0"/>
              <a:t>heerlijkheid van God, de Vader.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68" y="3486150"/>
            <a:ext cx="3879384" cy="31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Hebreeën 2</a:t>
            </a:r>
          </a:p>
          <a:p>
            <a:r>
              <a:rPr lang="nl-NL" sz="2800" dirty="0" smtClean="0"/>
              <a:t>8 Alles </a:t>
            </a:r>
            <a:r>
              <a:rPr lang="nl-NL" sz="2800" dirty="0"/>
              <a:t>onderschikt u onder zijn voeten. </a:t>
            </a:r>
            <a:endParaRPr lang="nl-NL" sz="2800" dirty="0" smtClean="0"/>
          </a:p>
          <a:p>
            <a:r>
              <a:rPr lang="nl-NL" sz="2800" dirty="0" smtClean="0"/>
              <a:t>Want </a:t>
            </a:r>
            <a:r>
              <a:rPr lang="nl-NL" sz="2800" dirty="0"/>
              <a:t>in het alles aan hem onderschikken, </a:t>
            </a:r>
            <a:endParaRPr lang="nl-NL" sz="2800" dirty="0" smtClean="0"/>
          </a:p>
          <a:p>
            <a:r>
              <a:rPr lang="nl-NL" sz="2800" dirty="0" smtClean="0"/>
              <a:t>laat </a:t>
            </a:r>
            <a:r>
              <a:rPr lang="nl-NL" sz="2800" dirty="0"/>
              <a:t>Hij niets niet-onderschikt aan hem. </a:t>
            </a:r>
            <a:endParaRPr lang="nl-NL" sz="2800" dirty="0" smtClean="0"/>
          </a:p>
          <a:p>
            <a:r>
              <a:rPr lang="nl-NL" sz="2800" dirty="0" smtClean="0"/>
              <a:t>Maar </a:t>
            </a:r>
            <a:r>
              <a:rPr lang="nl-NL" sz="2800" dirty="0"/>
              <a:t>nu zien wij nog niet, dat alles aan hem onderschikt is,</a:t>
            </a:r>
          </a:p>
          <a:p>
            <a:r>
              <a:rPr lang="nl-NL" sz="2800" dirty="0" smtClean="0"/>
              <a:t>9 Maar </a:t>
            </a:r>
            <a:r>
              <a:rPr lang="nl-NL" sz="2800" dirty="0"/>
              <a:t>wij zien Jezus met heerlijkheid en eer </a:t>
            </a:r>
            <a:r>
              <a:rPr lang="nl-NL" sz="2800" dirty="0" smtClean="0"/>
              <a:t>gekroond (…)</a:t>
            </a:r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68" y="3486150"/>
            <a:ext cx="3879384" cy="31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28314" y="5431922"/>
            <a:ext cx="672404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Op de sterrenkaart is het de slang die zich uitstrekt naar de Kroon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090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Corona (Kroon)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70" y="491490"/>
            <a:ext cx="5203322" cy="426620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915400" y="5760720"/>
            <a:ext cx="290322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de tong van ‘</a:t>
            </a:r>
            <a:r>
              <a:rPr lang="nl-NL" sz="2400" dirty="0" err="1" smtClean="0"/>
              <a:t>Serpens</a:t>
            </a:r>
            <a:r>
              <a:rPr lang="nl-NL" sz="2400" dirty="0" smtClean="0"/>
              <a:t>’</a:t>
            </a:r>
            <a:endParaRPr lang="nl-NL" sz="2400" dirty="0"/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9589770" y="4757696"/>
            <a:ext cx="422910" cy="9456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14" y="1122789"/>
            <a:ext cx="3816556" cy="38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131" y="0"/>
            <a:ext cx="4428869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73092" y="2707392"/>
            <a:ext cx="5914752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3 decanen: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Coma (Begeerde)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Centaurus (Paardmens)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err="1" smtClean="0"/>
              <a:t>Boötes</a:t>
            </a:r>
            <a:r>
              <a:rPr lang="nl-NL" sz="2800" dirty="0" smtClean="0"/>
              <a:t> (Hij komt/de Komende)</a:t>
            </a:r>
          </a:p>
        </p:txBody>
      </p:sp>
      <p:sp>
        <p:nvSpPr>
          <p:cNvPr id="3" name="Rechthoek 2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</p:spTree>
    <p:extLst>
      <p:ext uri="{BB962C8B-B14F-4D97-AF65-F5344CB8AC3E}">
        <p14:creationId xmlns:p14="http://schemas.microsoft.com/office/powerpoint/2010/main" val="35104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6844" y="378470"/>
            <a:ext cx="3283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Scorpio (Schorpioen)</a:t>
            </a:r>
            <a:endParaRPr lang="nl-NL" sz="2800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73092" y="2707392"/>
            <a:ext cx="6410638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3 decanen: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err="1" smtClean="0"/>
              <a:t>Serpens</a:t>
            </a:r>
            <a:r>
              <a:rPr lang="nl-NL" sz="2800" dirty="0" smtClean="0"/>
              <a:t> (de Slang)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err="1" smtClean="0"/>
              <a:t>Ophiuchus</a:t>
            </a:r>
            <a:r>
              <a:rPr lang="nl-NL" sz="2800" dirty="0" smtClean="0"/>
              <a:t> (de Slangenbedwinger)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Hercules (Sterke/machtige man)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242" y="0"/>
            <a:ext cx="44481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6844" y="378470"/>
            <a:ext cx="3283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Scorpio (Schorpioen)</a:t>
            </a:r>
            <a:endParaRPr lang="nl-NL" sz="2800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6844" y="1832922"/>
            <a:ext cx="7107868" cy="48320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Beeld van Satan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Zijn voorpoten grijpen naar de weegschaal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Een schorpioen heeft (net als de slang) gifklieren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In het Hebreeuws heet hij </a:t>
            </a:r>
            <a:r>
              <a:rPr lang="nl-NL" sz="2800" i="1" dirty="0" err="1" smtClean="0"/>
              <a:t>Akrab</a:t>
            </a:r>
            <a:r>
              <a:rPr lang="nl-NL" sz="2800" dirty="0" smtClean="0"/>
              <a:t>, afgeleid van ‘</a:t>
            </a:r>
            <a:r>
              <a:rPr lang="nl-NL" sz="2800" i="1" dirty="0" err="1" smtClean="0"/>
              <a:t>karab</a:t>
            </a:r>
            <a:r>
              <a:rPr lang="nl-NL" sz="2800" dirty="0" smtClean="0"/>
              <a:t>’(H7128) = oorlog, strijd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</a:t>
            </a:r>
            <a:r>
              <a:rPr lang="nl-NL" sz="2800" dirty="0" err="1" smtClean="0"/>
              <a:t>helderse</a:t>
            </a:r>
            <a:r>
              <a:rPr lang="nl-NL" sz="2800" dirty="0" smtClean="0"/>
              <a:t> ster in het hart van de Schorpioen heet: </a:t>
            </a:r>
            <a:r>
              <a:rPr lang="nl-NL" sz="2800" i="1" dirty="0" err="1" smtClean="0"/>
              <a:t>Antares</a:t>
            </a:r>
            <a:r>
              <a:rPr lang="nl-NL" sz="2800" dirty="0" smtClean="0"/>
              <a:t> (=de verwonding)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Vergelijk Opb.9:1-11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Beeld van Satan die ‘de macht van de dood heeft’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125730"/>
            <a:ext cx="3893820" cy="66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1 Korinthe 15</a:t>
            </a:r>
          </a:p>
          <a:p>
            <a:r>
              <a:rPr lang="nl-NL" sz="2800" dirty="0" smtClean="0"/>
              <a:t>56 De </a:t>
            </a:r>
            <a:r>
              <a:rPr lang="nl-NL" sz="2800" dirty="0"/>
              <a:t>stekel van de dood is de </a:t>
            </a:r>
            <a:r>
              <a:rPr lang="nl-NL" sz="2800" dirty="0" smtClean="0"/>
              <a:t>zonde (…)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820" y="125730"/>
            <a:ext cx="3219450" cy="54768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581" y="5830252"/>
            <a:ext cx="6753225" cy="8667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70" y="3054517"/>
            <a:ext cx="2803279" cy="35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30556"/>
            <a:ext cx="11618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Hebreeën 2</a:t>
            </a:r>
          </a:p>
          <a:p>
            <a:r>
              <a:rPr lang="nl-NL" sz="2800" i="1" dirty="0" smtClean="0"/>
              <a:t>(…..Jezus </a:t>
            </a:r>
            <a:r>
              <a:rPr lang="nl-NL" sz="2800" i="1" dirty="0"/>
              <a:t>:9, </a:t>
            </a:r>
          </a:p>
          <a:p>
            <a:r>
              <a:rPr lang="nl-NL" sz="2800" i="1" dirty="0" smtClean="0"/>
              <a:t>…..de </a:t>
            </a:r>
            <a:r>
              <a:rPr lang="nl-NL" sz="2800" i="1" dirty="0"/>
              <a:t>Overste Leidsman :10) </a:t>
            </a:r>
            <a:endParaRPr lang="nl-NL" sz="2800" i="1" dirty="0" smtClean="0"/>
          </a:p>
          <a:p>
            <a:endParaRPr lang="nl-NL" sz="2800" i="1" dirty="0"/>
          </a:p>
          <a:p>
            <a:r>
              <a:rPr lang="nl-NL" sz="2800" dirty="0" smtClean="0"/>
              <a:t>14 (…) had </a:t>
            </a:r>
            <a:r>
              <a:rPr lang="nl-NL" sz="2800" dirty="0"/>
              <a:t>ook Hij, op nagenoeg gelijke wijze, </a:t>
            </a:r>
            <a:endParaRPr lang="nl-NL" sz="2800" dirty="0" smtClean="0"/>
          </a:p>
          <a:p>
            <a:r>
              <a:rPr lang="nl-NL" sz="2800" dirty="0" smtClean="0"/>
              <a:t>deel </a:t>
            </a:r>
            <a:r>
              <a:rPr lang="nl-NL" sz="2800" dirty="0"/>
              <a:t>aan dezelfde dingen, </a:t>
            </a:r>
            <a:endParaRPr lang="nl-NL" sz="2800" dirty="0" smtClean="0"/>
          </a:p>
          <a:p>
            <a:r>
              <a:rPr lang="nl-NL" sz="2800" dirty="0" smtClean="0"/>
              <a:t>opdat </a:t>
            </a:r>
            <a:r>
              <a:rPr lang="nl-NL" sz="2800" dirty="0"/>
              <a:t>Hij door de dood heen, </a:t>
            </a:r>
            <a:endParaRPr lang="nl-NL" sz="2800" dirty="0" smtClean="0"/>
          </a:p>
          <a:p>
            <a:r>
              <a:rPr lang="nl-NL" sz="2800" dirty="0" smtClean="0"/>
              <a:t>hem</a:t>
            </a:r>
            <a:r>
              <a:rPr lang="nl-NL" sz="2800" dirty="0"/>
              <a:t>, die de kracht heeft van de dood, </a:t>
            </a:r>
            <a:endParaRPr lang="nl-NL" sz="2800" dirty="0" smtClean="0"/>
          </a:p>
          <a:p>
            <a:r>
              <a:rPr lang="nl-NL" sz="2800" dirty="0" smtClean="0"/>
              <a:t>dit </a:t>
            </a:r>
            <a:r>
              <a:rPr lang="nl-NL" sz="2800" dirty="0"/>
              <a:t>is: de </a:t>
            </a:r>
            <a:r>
              <a:rPr lang="nl-NL" sz="2800" dirty="0" smtClean="0"/>
              <a:t>Duivel, </a:t>
            </a:r>
            <a:r>
              <a:rPr lang="nl-NL" sz="2800" dirty="0"/>
              <a:t>zal </a:t>
            </a:r>
            <a:r>
              <a:rPr lang="nl-NL" sz="2800" dirty="0" smtClean="0"/>
              <a:t>teniet doen,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820" y="125730"/>
            <a:ext cx="3219450" cy="547681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05413"/>
            <a:ext cx="11270534" cy="9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5409210"/>
            <a:ext cx="970727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…de oude Slang, dat is de </a:t>
            </a:r>
            <a:r>
              <a:rPr lang="nl-NL" sz="2800" dirty="0" err="1" smtClean="0"/>
              <a:t>Diabolos</a:t>
            </a:r>
            <a:r>
              <a:rPr lang="nl-NL" sz="2800" dirty="0" smtClean="0"/>
              <a:t> en Satan (Opb.12:9, 20:2)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In het Egyptisch heet hij: </a:t>
            </a:r>
            <a:r>
              <a:rPr lang="nl-NL" sz="2800" i="1" dirty="0" err="1" smtClean="0"/>
              <a:t>Khu</a:t>
            </a:r>
            <a:r>
              <a:rPr lang="nl-NL" sz="2800" dirty="0" smtClean="0"/>
              <a:t> = onderworpen vijand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568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1</a:t>
            </a:r>
            <a:r>
              <a:rPr lang="nl-NL" sz="2800" b="1" baseline="30000" dirty="0">
                <a:solidFill>
                  <a:prstClr val="black"/>
                </a:solidFill>
              </a:rPr>
              <a:t>e</a:t>
            </a:r>
            <a:r>
              <a:rPr lang="nl-NL" sz="2800" b="1" dirty="0">
                <a:solidFill>
                  <a:prstClr val="black"/>
                </a:solidFill>
              </a:rPr>
              <a:t> decaan: </a:t>
            </a:r>
            <a:r>
              <a:rPr lang="nl-NL" sz="2800" b="1" dirty="0" err="1" smtClean="0">
                <a:solidFill>
                  <a:prstClr val="black"/>
                </a:solidFill>
              </a:rPr>
              <a:t>Serpens</a:t>
            </a:r>
            <a:r>
              <a:rPr lang="nl-NL" sz="2800" b="1" dirty="0" smtClean="0">
                <a:solidFill>
                  <a:prstClr val="black"/>
                </a:solidFill>
              </a:rPr>
              <a:t> (de Slang)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10" y="153533"/>
            <a:ext cx="7143750" cy="43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19409" y="4087316"/>
            <a:ext cx="11090306" cy="267765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i="1" dirty="0" err="1" smtClean="0"/>
              <a:t>Ophiuchus</a:t>
            </a:r>
            <a:r>
              <a:rPr lang="nl-NL" sz="2800" dirty="0" smtClean="0"/>
              <a:t> is Grieks. Latijnse naam: </a:t>
            </a:r>
            <a:r>
              <a:rPr lang="nl-NL" sz="2800" i="1" dirty="0" smtClean="0"/>
              <a:t>Serpentarius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Houdt de Slang in een sterke greep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Staat op het hart (of: de kop) van de Schorpioen (de ster </a:t>
            </a:r>
            <a:r>
              <a:rPr lang="nl-NL" sz="2800" dirty="0" err="1" smtClean="0"/>
              <a:t>Antarus</a:t>
            </a:r>
            <a:r>
              <a:rPr lang="nl-NL" sz="2800" dirty="0" smtClean="0"/>
              <a:t> = verwonding)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De Slang strekt zich uit naar de Kroon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De Schorpioen probeert deze man te steken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42758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2</a:t>
            </a:r>
            <a:r>
              <a:rPr lang="nl-NL" sz="2800" b="1" baseline="30000" smtClean="0">
                <a:solidFill>
                  <a:prstClr val="black"/>
                </a:solidFill>
              </a:rPr>
              <a:t>e</a:t>
            </a:r>
            <a:r>
              <a:rPr lang="nl-NL" sz="2800" b="1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</a:t>
            </a:r>
            <a:r>
              <a:rPr lang="nl-NL" sz="2800" b="1">
                <a:solidFill>
                  <a:prstClr val="black"/>
                </a:solidFill>
              </a:rPr>
              <a:t>: </a:t>
            </a:r>
            <a:r>
              <a:rPr lang="nl-NL" sz="2800" b="1" smtClean="0">
                <a:solidFill>
                  <a:prstClr val="black"/>
                </a:solidFill>
              </a:rPr>
              <a:t>Ophiuchus </a:t>
            </a:r>
          </a:p>
          <a:p>
            <a:pPr lvl="0"/>
            <a:r>
              <a:rPr lang="nl-NL" sz="2800" b="1" smtClean="0">
                <a:solidFill>
                  <a:prstClr val="black"/>
                </a:solidFill>
              </a:rPr>
              <a:t>(Hij die de Slang vasthoudt)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130674"/>
            <a:ext cx="6292722" cy="38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Genesis 3</a:t>
            </a:r>
          </a:p>
          <a:p>
            <a:r>
              <a:rPr lang="nl-NL" sz="2800" dirty="0" smtClean="0"/>
              <a:t>15 En </a:t>
            </a:r>
            <a:r>
              <a:rPr lang="nl-NL" sz="2800" dirty="0"/>
              <a:t>Ik zal </a:t>
            </a:r>
            <a:r>
              <a:rPr lang="nl-NL" sz="2800" dirty="0" smtClean="0"/>
              <a:t>vijandschap </a:t>
            </a:r>
            <a:r>
              <a:rPr lang="nl-NL" sz="2800" dirty="0"/>
              <a:t>teweegbrengen tussen </a:t>
            </a:r>
            <a:r>
              <a:rPr lang="nl-NL" sz="2800" dirty="0" smtClean="0"/>
              <a:t>jou en </a:t>
            </a:r>
            <a:r>
              <a:rPr lang="nl-NL" sz="2800" dirty="0"/>
              <a:t>de vrouw,</a:t>
            </a:r>
          </a:p>
          <a:p>
            <a:r>
              <a:rPr lang="nl-NL" sz="2800" dirty="0" smtClean="0"/>
              <a:t>en </a:t>
            </a:r>
            <a:r>
              <a:rPr lang="nl-NL" sz="2800" dirty="0"/>
              <a:t>tussen </a:t>
            </a:r>
            <a:r>
              <a:rPr lang="nl-NL" sz="2800" dirty="0" smtClean="0"/>
              <a:t>jouw zaad en </a:t>
            </a:r>
            <a:r>
              <a:rPr lang="nl-NL" sz="2800" dirty="0"/>
              <a:t>haar </a:t>
            </a:r>
            <a:r>
              <a:rPr lang="nl-NL" sz="2800" dirty="0" smtClean="0"/>
              <a:t>zaad;</a:t>
            </a:r>
            <a:endParaRPr lang="nl-NL" sz="2800" dirty="0"/>
          </a:p>
          <a:p>
            <a:r>
              <a:rPr lang="nl-NL" sz="2800" dirty="0" smtClean="0"/>
              <a:t>Dat </a:t>
            </a:r>
            <a:r>
              <a:rPr lang="nl-NL" sz="2800" dirty="0"/>
              <a:t>zal </a:t>
            </a:r>
            <a:r>
              <a:rPr lang="nl-NL" sz="2800" dirty="0" smtClean="0"/>
              <a:t>jou de </a:t>
            </a:r>
            <a:r>
              <a:rPr lang="nl-NL" sz="2800" dirty="0"/>
              <a:t>kop vermorzelen,</a:t>
            </a:r>
          </a:p>
          <a:p>
            <a:r>
              <a:rPr lang="nl-NL" sz="2800" dirty="0" smtClean="0"/>
              <a:t>en jij zult </a:t>
            </a:r>
            <a:r>
              <a:rPr lang="nl-NL" sz="2800" dirty="0"/>
              <a:t>Het de hiel vermorzelen.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083" y="2789200"/>
            <a:ext cx="6429809" cy="39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/>
              <a:t>Kolossenzen</a:t>
            </a:r>
            <a:r>
              <a:rPr lang="nl-NL" sz="2800" b="1" dirty="0" smtClean="0"/>
              <a:t> 2</a:t>
            </a:r>
          </a:p>
          <a:p>
            <a:r>
              <a:rPr lang="nl-NL" sz="2800" dirty="0" smtClean="0"/>
              <a:t>15 Hij kleedt de </a:t>
            </a:r>
            <a:r>
              <a:rPr lang="nl-NL" sz="2800" dirty="0"/>
              <a:t>overheden en de autoriteiten </a:t>
            </a:r>
            <a:r>
              <a:rPr lang="nl-NL" sz="2800" dirty="0" smtClean="0"/>
              <a:t>uit, </a:t>
            </a:r>
            <a:r>
              <a:rPr lang="nl-NL" sz="2800" dirty="0"/>
              <a:t>en Hij stelt hen met vrijmoedigheid ten toon, omdat Hij daarin over hen triomfeert.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11" y="3063240"/>
            <a:ext cx="5923071" cy="360395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48531" y="4049040"/>
            <a:ext cx="5786850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In de zin van: ‘in hun hemd zetten’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SV: ‘ontwapend’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1343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59960" y="3866160"/>
            <a:ext cx="7512440" cy="267765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In de Griekse mythologie bekend als: </a:t>
            </a:r>
            <a:r>
              <a:rPr lang="nl-NL" sz="2800" i="1" dirty="0" err="1" smtClean="0"/>
              <a:t>Esculapius</a:t>
            </a:r>
            <a:r>
              <a:rPr lang="nl-NL" sz="2800" dirty="0" smtClean="0"/>
              <a:t>, de bedwinger van de Slang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Heerser over de stoffelijke wereld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Dus ook over gezondheid en welzijn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“want ik ben JAHWEH, jullie Heelmeester” (Ex.15:26)</a:t>
            </a:r>
            <a:endParaRPr lang="nl-NL" sz="2800" dirty="0"/>
          </a:p>
        </p:txBody>
      </p:sp>
      <p:pic>
        <p:nvPicPr>
          <p:cNvPr id="1026" name="Picture 2" descr="Verhalen van onderweg: over slangen, esculaap en gene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2541304"/>
            <a:ext cx="3757930" cy="367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60" y="154936"/>
            <a:ext cx="5034088" cy="30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4371201"/>
            <a:ext cx="1109030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Zijn rechtervoet heeft hij omhoog (Gen.3:15)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Zijn linkervoet op de kop van </a:t>
            </a:r>
            <a:r>
              <a:rPr lang="nl-NL" sz="2800" dirty="0" err="1" smtClean="0"/>
              <a:t>Draco</a:t>
            </a:r>
            <a:r>
              <a:rPr lang="nl-NL" sz="2800" dirty="0"/>
              <a:t> 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31177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Hercules</a:t>
            </a:r>
          </a:p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(de Held/Sterke)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23" y="262890"/>
            <a:ext cx="6324204" cy="37290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503" y="2127408"/>
            <a:ext cx="5137785" cy="45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96844" y="4758171"/>
            <a:ext cx="11618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Mattheüs 1</a:t>
            </a:r>
          </a:p>
          <a:p>
            <a:r>
              <a:rPr lang="nl-NL" sz="2800" dirty="0" smtClean="0"/>
              <a:t>23 Neem </a:t>
            </a:r>
            <a:r>
              <a:rPr lang="nl-NL" sz="2800" dirty="0"/>
              <a:t>waar: de maagd zal zwanger zijn, en zij zal een zoon </a:t>
            </a:r>
            <a:r>
              <a:rPr lang="nl-NL" sz="2800" dirty="0" smtClean="0"/>
              <a:t>voortbrengen (…)</a:t>
            </a:r>
          </a:p>
          <a:p>
            <a:endParaRPr lang="nl-NL" sz="2800" dirty="0"/>
          </a:p>
          <a:p>
            <a:pPr algn="r"/>
            <a:r>
              <a:rPr lang="nl-NL" sz="2800" i="1" dirty="0" smtClean="0"/>
              <a:t>(vgl. Jes.7:14)</a:t>
            </a:r>
            <a:endParaRPr lang="nl-NL" sz="2800" i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2" y="92826"/>
            <a:ext cx="730789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Psalm 91</a:t>
            </a:r>
          </a:p>
          <a:p>
            <a:r>
              <a:rPr lang="nl-NL" sz="2800" dirty="0" smtClean="0"/>
              <a:t>13 Op </a:t>
            </a:r>
            <a:r>
              <a:rPr lang="nl-NL" sz="2800" dirty="0"/>
              <a:t>de zwarte leeuw en de cobra zal jij treden, </a:t>
            </a:r>
            <a:endParaRPr lang="nl-NL" sz="2800" dirty="0" smtClean="0"/>
          </a:p>
          <a:p>
            <a:r>
              <a:rPr lang="nl-NL" sz="2800" dirty="0" smtClean="0"/>
              <a:t>de </a:t>
            </a:r>
            <a:r>
              <a:rPr lang="nl-NL" sz="2800" dirty="0"/>
              <a:t>beschutte leeuw en </a:t>
            </a:r>
            <a:r>
              <a:rPr lang="nl-NL" sz="2800" u="sng" dirty="0"/>
              <a:t>de slang</a:t>
            </a:r>
            <a:r>
              <a:rPr lang="nl-NL" sz="2800" dirty="0"/>
              <a:t> zal jij vertreden.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23098" y="3984913"/>
            <a:ext cx="7363998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SV: de draak (</a:t>
            </a:r>
            <a:r>
              <a:rPr lang="nl-NL" sz="2800" dirty="0" err="1" smtClean="0"/>
              <a:t>Draco</a:t>
            </a:r>
            <a:r>
              <a:rPr lang="nl-NL" sz="2800" dirty="0" smtClean="0"/>
              <a:t>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“… Hij zal jou de kop vermorzelen” (Gen.3:15)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3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396844" y="4371201"/>
            <a:ext cx="10991592" cy="224676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In zijn linkerhand houdt/bedwingt hij een driekoppige slang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Heeft pijl en boog bij zich (strijd)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Heeft de huid van een door hem gedode leeuw over zich </a:t>
            </a:r>
            <a:r>
              <a:rPr lang="nl-NL" sz="2800" smtClean="0"/>
              <a:t>heen </a:t>
            </a:r>
            <a:r>
              <a:rPr lang="nl-NL" sz="2800" smtClean="0">
                <a:sym typeface="Wingdings" panose="05000000000000000000" pitchFamily="2" charset="2"/>
              </a:rPr>
              <a:t> de </a:t>
            </a:r>
            <a:r>
              <a:rPr lang="nl-NL" sz="2800" dirty="0" smtClean="0">
                <a:sym typeface="Wingdings" panose="05000000000000000000" pitchFamily="2" charset="2"/>
              </a:rPr>
              <a:t>Duivel, die rondgaat als een brullende leeuw (1 Petr.5:8) verslaat hij</a:t>
            </a:r>
            <a:endParaRPr lang="nl-NL" sz="2800" dirty="0" smtClean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nl-NL" sz="2800" dirty="0" smtClean="0"/>
              <a:t>In zijn rechterhand houdt hij een knots </a:t>
            </a:r>
            <a:r>
              <a:rPr lang="nl-NL" sz="2800" dirty="0" smtClean="0">
                <a:sym typeface="Wingdings" panose="05000000000000000000" pitchFamily="2" charset="2"/>
              </a:rPr>
              <a:t></a:t>
            </a:r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31177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3</a:t>
            </a:r>
            <a:r>
              <a:rPr lang="nl-NL" sz="2800" b="1" baseline="30000" dirty="0" smtClean="0">
                <a:solidFill>
                  <a:prstClr val="black"/>
                </a:solidFill>
              </a:rPr>
              <a:t>e</a:t>
            </a:r>
            <a:r>
              <a:rPr lang="nl-NL" sz="2800" b="1" dirty="0" smtClean="0">
                <a:solidFill>
                  <a:prstClr val="black"/>
                </a:solidFill>
              </a:rPr>
              <a:t> </a:t>
            </a:r>
            <a:r>
              <a:rPr lang="nl-NL" sz="2800" b="1" dirty="0">
                <a:solidFill>
                  <a:prstClr val="black"/>
                </a:solidFill>
              </a:rPr>
              <a:t>decaan: </a:t>
            </a:r>
            <a:r>
              <a:rPr lang="nl-NL" sz="2800" b="1" dirty="0" smtClean="0">
                <a:solidFill>
                  <a:prstClr val="black"/>
                </a:solidFill>
              </a:rPr>
              <a:t>Hercules</a:t>
            </a:r>
          </a:p>
          <a:p>
            <a:pPr lvl="0"/>
            <a:r>
              <a:rPr lang="nl-NL" sz="2800" b="1" dirty="0" smtClean="0">
                <a:solidFill>
                  <a:prstClr val="black"/>
                </a:solidFill>
              </a:rPr>
              <a:t>(de Held/Sterke)</a:t>
            </a:r>
            <a:endParaRPr lang="nl-NL" sz="2800" b="1" dirty="0"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23" y="262890"/>
            <a:ext cx="6324204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Psalm 2</a:t>
            </a:r>
          </a:p>
          <a:p>
            <a:r>
              <a:rPr lang="nl-NL" sz="2800" dirty="0" smtClean="0"/>
              <a:t>8 Vraag </a:t>
            </a:r>
            <a:r>
              <a:rPr lang="nl-NL" sz="2800" dirty="0"/>
              <a:t>van Mij en Ik zal de naties geven tot jouw lot-bezit, </a:t>
            </a:r>
            <a:endParaRPr lang="nl-NL" sz="2800" dirty="0" smtClean="0"/>
          </a:p>
          <a:p>
            <a:r>
              <a:rPr lang="nl-NL" sz="2800" dirty="0" smtClean="0"/>
              <a:t>en </a:t>
            </a:r>
            <a:r>
              <a:rPr lang="nl-NL" sz="2800" dirty="0"/>
              <a:t>de </a:t>
            </a:r>
            <a:r>
              <a:rPr lang="nl-NL" sz="2800" dirty="0" smtClean="0"/>
              <a:t>einden van </a:t>
            </a:r>
            <a:r>
              <a:rPr lang="nl-NL" sz="2800" dirty="0"/>
              <a:t>de aarde tot jouw grondbezit.</a:t>
            </a:r>
          </a:p>
          <a:p>
            <a:r>
              <a:rPr lang="nl-NL" sz="2800" dirty="0" smtClean="0"/>
              <a:t>9 Jij </a:t>
            </a:r>
            <a:r>
              <a:rPr lang="nl-NL" sz="2800" dirty="0"/>
              <a:t>zal hen vermorzelen met een ijzeren </a:t>
            </a:r>
            <a:r>
              <a:rPr lang="nl-NL" sz="2800" dirty="0" smtClean="0"/>
              <a:t>knots; </a:t>
            </a:r>
          </a:p>
          <a:p>
            <a:r>
              <a:rPr lang="nl-NL" sz="2800" dirty="0" smtClean="0"/>
              <a:t>jij </a:t>
            </a:r>
            <a:r>
              <a:rPr lang="nl-NL" sz="2800" dirty="0"/>
              <a:t>zal hen verbrijzelen als een vat van een pottenbakker.</a:t>
            </a:r>
          </a:p>
        </p:txBody>
      </p:sp>
    </p:spTree>
    <p:extLst>
      <p:ext uri="{BB962C8B-B14F-4D97-AF65-F5344CB8AC3E}">
        <p14:creationId xmlns:p14="http://schemas.microsoft.com/office/powerpoint/2010/main" val="163669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Jesaja 27</a:t>
            </a:r>
          </a:p>
          <a:p>
            <a:r>
              <a:rPr lang="nl-NL" sz="2800" dirty="0"/>
              <a:t>1 In die dag zal JAHWEH met zijn harde en grote en standvastige zwaard de </a:t>
            </a:r>
            <a:r>
              <a:rPr lang="nl-NL" sz="2800" dirty="0" smtClean="0"/>
              <a:t>draak </a:t>
            </a:r>
            <a:r>
              <a:rPr lang="nl-NL" sz="2800" dirty="0"/>
              <a:t>gericht brengen, de vluchtende slang, ja de </a:t>
            </a:r>
            <a:r>
              <a:rPr lang="nl-NL" sz="2800" dirty="0" smtClean="0"/>
              <a:t>draak, </a:t>
            </a:r>
            <a:r>
              <a:rPr lang="nl-NL" sz="2800" dirty="0"/>
              <a:t>de kronkelende slang, en Hij doodt het monster dat in de zee is.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134203" y="4508867"/>
            <a:ext cx="7120237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Draak = Leviathan (zie SV, HSV, NBG)</a:t>
            </a:r>
          </a:p>
        </p:txBody>
      </p:sp>
    </p:spTree>
    <p:extLst>
      <p:ext uri="{BB962C8B-B14F-4D97-AF65-F5344CB8AC3E}">
        <p14:creationId xmlns:p14="http://schemas.microsoft.com/office/powerpoint/2010/main" val="17740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Filippenzen 4</a:t>
            </a:r>
          </a:p>
          <a:p>
            <a:r>
              <a:rPr lang="nl-NL" sz="2800" dirty="0" smtClean="0"/>
              <a:t>6 Wees </a:t>
            </a:r>
            <a:r>
              <a:rPr lang="nl-NL" sz="2800" dirty="0"/>
              <a:t>in geen ding bezorgd, </a:t>
            </a:r>
            <a:endParaRPr lang="nl-NL" sz="2800" dirty="0" smtClean="0"/>
          </a:p>
          <a:p>
            <a:r>
              <a:rPr lang="nl-NL" sz="2800" dirty="0" smtClean="0"/>
              <a:t>maar </a:t>
            </a:r>
            <a:r>
              <a:rPr lang="nl-NL" sz="2800" dirty="0"/>
              <a:t>laat in alles jullie verzoeken, door gebed en smeekbede, </a:t>
            </a:r>
            <a:endParaRPr lang="nl-NL" sz="2800" dirty="0" smtClean="0"/>
          </a:p>
          <a:p>
            <a:r>
              <a:rPr lang="nl-NL" sz="2800" dirty="0" smtClean="0"/>
              <a:t>met </a:t>
            </a:r>
            <a:r>
              <a:rPr lang="nl-NL" sz="2800" dirty="0"/>
              <a:t>dankzegging bekendgemaakt worden bij </a:t>
            </a:r>
            <a:r>
              <a:rPr lang="nl-NL" sz="2800" dirty="0" smtClean="0"/>
              <a:t>de God</a:t>
            </a:r>
            <a:r>
              <a:rPr lang="nl-NL" sz="2800" dirty="0"/>
              <a:t>.</a:t>
            </a:r>
          </a:p>
          <a:p>
            <a:r>
              <a:rPr lang="nl-NL" sz="2800" dirty="0" smtClean="0"/>
              <a:t>7 En </a:t>
            </a:r>
            <a:r>
              <a:rPr lang="nl-NL" sz="2800" dirty="0"/>
              <a:t>de vrede van God, die superieur is aan elk denken, </a:t>
            </a:r>
            <a:endParaRPr lang="nl-NL" sz="2800" dirty="0" smtClean="0"/>
          </a:p>
          <a:p>
            <a:r>
              <a:rPr lang="nl-NL" sz="2800" dirty="0" smtClean="0"/>
              <a:t>zal </a:t>
            </a:r>
            <a:r>
              <a:rPr lang="nl-NL" sz="2800" dirty="0"/>
              <a:t>jullie harten en jullie gedachten </a:t>
            </a:r>
            <a:endParaRPr lang="nl-NL" sz="2800" dirty="0" smtClean="0"/>
          </a:p>
          <a:p>
            <a:r>
              <a:rPr lang="nl-NL" sz="2800" dirty="0" smtClean="0"/>
              <a:t>verzekerd </a:t>
            </a:r>
            <a:r>
              <a:rPr lang="nl-NL" sz="2800" dirty="0"/>
              <a:t>bewaren in Christus Jezus.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940" y="3390984"/>
            <a:ext cx="4999512" cy="33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19754" y="5359485"/>
            <a:ext cx="7150364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In haar linkerhand heeft ze een korenaar</a:t>
            </a:r>
          </a:p>
        </p:txBody>
      </p:sp>
      <p:sp>
        <p:nvSpPr>
          <p:cNvPr id="4" name="Rechthoek 3"/>
          <p:cNvSpPr/>
          <p:nvPr/>
        </p:nvSpPr>
        <p:spPr>
          <a:xfrm>
            <a:off x="396844" y="378470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2800" b="1" dirty="0">
                <a:solidFill>
                  <a:prstClr val="black"/>
                </a:solidFill>
              </a:rPr>
              <a:t>Maagd (Virgo)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2" y="92826"/>
            <a:ext cx="730789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Johannes 12</a:t>
            </a:r>
          </a:p>
          <a:p>
            <a:r>
              <a:rPr lang="nl-NL" sz="2800" dirty="0" smtClean="0"/>
              <a:t>23 Maar </a:t>
            </a:r>
            <a:r>
              <a:rPr lang="nl-NL" sz="2800" dirty="0"/>
              <a:t>Jezus antwoordt hen, en Hij zegt: </a:t>
            </a:r>
            <a:endParaRPr lang="nl-NL" sz="2800" dirty="0" smtClean="0"/>
          </a:p>
          <a:p>
            <a:r>
              <a:rPr lang="nl-NL" sz="2800" dirty="0" smtClean="0"/>
              <a:t>Het </a:t>
            </a:r>
            <a:r>
              <a:rPr lang="nl-NL" sz="2800" dirty="0"/>
              <a:t>uur is gekomen, dat de Zoon van de mens verheerlijkt zal worden.</a:t>
            </a:r>
          </a:p>
          <a:p>
            <a:r>
              <a:rPr lang="nl-NL" sz="2800" dirty="0" smtClean="0"/>
              <a:t>24 Amen</a:t>
            </a:r>
            <a:r>
              <a:rPr lang="nl-NL" sz="2800" dirty="0"/>
              <a:t>! Amen! Ik zeg tegen jullie, </a:t>
            </a:r>
            <a:endParaRPr lang="nl-NL" sz="2800" dirty="0" smtClean="0"/>
          </a:p>
          <a:p>
            <a:r>
              <a:rPr lang="nl-NL" sz="2800" dirty="0" smtClean="0"/>
              <a:t>als </a:t>
            </a:r>
            <a:r>
              <a:rPr lang="nl-NL" sz="2800" dirty="0"/>
              <a:t>de zaadkorrel van het graan niet in de aarde valt, en sterft, blijft zij alleen; maar als zij sterft, dan draagt zij veel vrucht.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59" y="3336966"/>
            <a:ext cx="3246912" cy="32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971" y="542431"/>
            <a:ext cx="1161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Genesis 3</a:t>
            </a:r>
          </a:p>
          <a:p>
            <a:r>
              <a:rPr lang="nl-NL" sz="2800" dirty="0" smtClean="0"/>
              <a:t>15 En </a:t>
            </a:r>
            <a:r>
              <a:rPr lang="nl-NL" sz="2800" dirty="0"/>
              <a:t>Ik zal </a:t>
            </a:r>
            <a:r>
              <a:rPr lang="nl-NL" sz="2800" dirty="0" smtClean="0"/>
              <a:t>vijandschap </a:t>
            </a:r>
            <a:r>
              <a:rPr lang="nl-NL" sz="2800" dirty="0"/>
              <a:t>teweegbrengen tussen </a:t>
            </a:r>
            <a:r>
              <a:rPr lang="nl-NL" sz="2800" dirty="0" smtClean="0"/>
              <a:t>jou </a:t>
            </a:r>
            <a:r>
              <a:rPr lang="nl-NL" sz="2800" i="1" dirty="0" smtClean="0"/>
              <a:t>(=de slang) </a:t>
            </a:r>
            <a:r>
              <a:rPr lang="nl-NL" sz="2800" dirty="0" smtClean="0"/>
              <a:t>en </a:t>
            </a:r>
            <a:r>
              <a:rPr lang="nl-NL" sz="2800" dirty="0"/>
              <a:t>de vrouw,</a:t>
            </a:r>
          </a:p>
          <a:p>
            <a:r>
              <a:rPr lang="nl-NL" sz="2800" dirty="0" smtClean="0"/>
              <a:t>en </a:t>
            </a:r>
            <a:r>
              <a:rPr lang="nl-NL" sz="2800" dirty="0"/>
              <a:t>tussen </a:t>
            </a:r>
            <a:r>
              <a:rPr lang="nl-NL" sz="2800" dirty="0" smtClean="0"/>
              <a:t>jouw zaad en </a:t>
            </a:r>
            <a:r>
              <a:rPr lang="nl-NL" sz="2800" u="sng" dirty="0"/>
              <a:t>haar </a:t>
            </a:r>
            <a:r>
              <a:rPr lang="nl-NL" sz="2800" u="sng" dirty="0" smtClean="0"/>
              <a:t>zaad</a:t>
            </a:r>
            <a:r>
              <a:rPr lang="nl-NL" sz="2800" dirty="0" smtClean="0"/>
              <a:t>;</a:t>
            </a:r>
            <a:endParaRPr lang="nl-NL" sz="2800" dirty="0"/>
          </a:p>
          <a:p>
            <a:r>
              <a:rPr lang="nl-NL" sz="2800" dirty="0" smtClean="0"/>
              <a:t>Dat </a:t>
            </a:r>
            <a:r>
              <a:rPr lang="nl-NL" sz="2800" dirty="0"/>
              <a:t>zal </a:t>
            </a:r>
            <a:r>
              <a:rPr lang="nl-NL" sz="2800" dirty="0" smtClean="0"/>
              <a:t>jou de </a:t>
            </a:r>
            <a:r>
              <a:rPr lang="nl-NL" sz="2800" dirty="0"/>
              <a:t>kop vermorzelen,</a:t>
            </a:r>
          </a:p>
          <a:p>
            <a:r>
              <a:rPr lang="nl-NL" sz="2800" dirty="0" smtClean="0"/>
              <a:t>en jij zult </a:t>
            </a:r>
            <a:r>
              <a:rPr lang="nl-NL" sz="2800" dirty="0"/>
              <a:t>Het de hiel vermorzelen.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25494" y="4193625"/>
            <a:ext cx="7627016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‘Zaad’ van de vrouw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De zogenoemde ‘moederbelofte’ (kernbelofte)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Eva = de moeder van alle levenden (Gen.3:20)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/>
              <a:t>Eerste belofte van de Verlosser</a:t>
            </a:r>
          </a:p>
        </p:txBody>
      </p:sp>
    </p:spTree>
    <p:extLst>
      <p:ext uri="{BB962C8B-B14F-4D97-AF65-F5344CB8AC3E}">
        <p14:creationId xmlns:p14="http://schemas.microsoft.com/office/powerpoint/2010/main" val="17769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47892</TotalTime>
  <Words>2645</Words>
  <Application>Microsoft Office PowerPoint</Application>
  <PresentationFormat>Breedbeeld</PresentationFormat>
  <Paragraphs>385</Paragraphs>
  <Slides>64</Slides>
  <Notes>64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Verdana</vt:lpstr>
      <vt:lpstr>Wingdings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 Oudijn</dc:creator>
  <cp:lastModifiedBy>Gerard Oudijn</cp:lastModifiedBy>
  <cp:revision>1786</cp:revision>
  <dcterms:created xsi:type="dcterms:W3CDTF">2017-10-24T20:34:00Z</dcterms:created>
  <dcterms:modified xsi:type="dcterms:W3CDTF">2020-11-01T13:12:54Z</dcterms:modified>
</cp:coreProperties>
</file>