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4"/>
  </p:notesMasterIdLst>
  <p:sldIdLst>
    <p:sldId id="582" r:id="rId3"/>
    <p:sldId id="1222" r:id="rId4"/>
    <p:sldId id="1244" r:id="rId5"/>
    <p:sldId id="1245" r:id="rId6"/>
    <p:sldId id="1246" r:id="rId7"/>
    <p:sldId id="1247" r:id="rId8"/>
    <p:sldId id="1252" r:id="rId9"/>
    <p:sldId id="1248" r:id="rId10"/>
    <p:sldId id="1249" r:id="rId11"/>
    <p:sldId id="1250" r:id="rId12"/>
    <p:sldId id="1251" r:id="rId13"/>
    <p:sldId id="1266" r:id="rId14"/>
    <p:sldId id="1253" r:id="rId15"/>
    <p:sldId id="1254" r:id="rId16"/>
    <p:sldId id="1255" r:id="rId17"/>
    <p:sldId id="1256" r:id="rId18"/>
    <p:sldId id="1257" r:id="rId19"/>
    <p:sldId id="1258" r:id="rId20"/>
    <p:sldId id="1259" r:id="rId21"/>
    <p:sldId id="1261" r:id="rId22"/>
    <p:sldId id="1262" r:id="rId23"/>
    <p:sldId id="1260" r:id="rId24"/>
    <p:sldId id="1265" r:id="rId25"/>
    <p:sldId id="1263" r:id="rId26"/>
    <p:sldId id="1264" r:id="rId27"/>
    <p:sldId id="1267" r:id="rId28"/>
    <p:sldId id="1268" r:id="rId29"/>
    <p:sldId id="1269" r:id="rId30"/>
    <p:sldId id="1270" r:id="rId31"/>
    <p:sldId id="1271" r:id="rId32"/>
    <p:sldId id="1281" r:id="rId33"/>
    <p:sldId id="1272" r:id="rId34"/>
    <p:sldId id="1274" r:id="rId35"/>
    <p:sldId id="1275" r:id="rId36"/>
    <p:sldId id="1276" r:id="rId37"/>
    <p:sldId id="1278" r:id="rId38"/>
    <p:sldId id="1279" r:id="rId39"/>
    <p:sldId id="1280" r:id="rId40"/>
    <p:sldId id="1277" r:id="rId41"/>
    <p:sldId id="1283" r:id="rId42"/>
    <p:sldId id="1282" r:id="rId4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19BD"/>
    <a:srgbClr val="CCFFCC"/>
    <a:srgbClr val="CCFF99"/>
    <a:srgbClr val="CCCCFF"/>
    <a:srgbClr val="817FB1"/>
    <a:srgbClr val="799FB7"/>
    <a:srgbClr val="CCECFF"/>
    <a:srgbClr val="003300"/>
    <a:srgbClr val="66FF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1016" autoAdjust="0"/>
    <p:restoredTop sz="86401" autoAdjust="0"/>
  </p:normalViewPr>
  <p:slideViewPr>
    <p:cSldViewPr snapToGrid="0">
      <p:cViewPr varScale="1">
        <p:scale>
          <a:sx n="84" d="100"/>
          <a:sy n="84" d="100"/>
        </p:scale>
        <p:origin x="528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11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4A6EF-CB02-48DE-9D12-0F764397CD53}" type="datetimeFigureOut">
              <a:rPr lang="nl-NL" smtClean="0"/>
              <a:t>21-3-2021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CC728-698F-42B6-9C18-F019068154F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13123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5032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10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1662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11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6222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12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8860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13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5684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14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970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15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1900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16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2948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17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4654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18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912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19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406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2032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20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4689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22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6509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23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8920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24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846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25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0692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26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0857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27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4527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28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9979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29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0946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30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848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3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0374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31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8441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32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7948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33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7308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34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8626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35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85831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38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869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4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314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5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987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6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039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7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795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8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2237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9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696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21-3-2021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97073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21-3-2021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8737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21-3-2021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9607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21-3-2021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771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21-3-2021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368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21-3-2021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511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21-3-2021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724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21-3-2021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504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21-3-2021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827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21-3-2021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989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21-3-2021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636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21-3-2021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509172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21-3-2021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491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21-3-2021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866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21-3-2021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559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21-3-2021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20591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21-3-2021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45668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21-3-2021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7191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21-3-2021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29100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21-3-2021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2317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21-3-2021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6137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21-3-2021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5811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C6EAC-5D6F-4E98-B6F0-1A43805D3C3D}" type="datetimeFigureOut">
              <a:rPr lang="nl-NL" smtClean="0"/>
              <a:t>21-3-2021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54236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21-3-2021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037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82094" y="6101729"/>
            <a:ext cx="1538146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21 maart 2021</a:t>
            </a:r>
          </a:p>
          <a:p>
            <a:pPr algn="ctr"/>
            <a:r>
              <a:rPr lang="nl-NL" sz="1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Rotterdam</a:t>
            </a:r>
            <a:endParaRPr lang="nl-NL" sz="1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3913170" y="428698"/>
            <a:ext cx="53055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nl-NL" sz="4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overheden</a:t>
            </a:r>
            <a:endParaRPr lang="nl-NL" sz="40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9066" y="1538867"/>
            <a:ext cx="3376033" cy="3376033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3688403" y="5516954"/>
            <a:ext cx="43973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l-NL" sz="3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onder God gesteld</a:t>
            </a:r>
          </a:p>
        </p:txBody>
      </p:sp>
    </p:spTree>
    <p:extLst>
      <p:ext uri="{BB962C8B-B14F-4D97-AF65-F5344CB8AC3E}">
        <p14:creationId xmlns:p14="http://schemas.microsoft.com/office/powerpoint/2010/main" val="81170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81680" y="442525"/>
            <a:ext cx="1157859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Romeinen 12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(…)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17 Vergeld </a:t>
            </a:r>
            <a:r>
              <a:rPr lang="nl-NL" sz="2600" dirty="0">
                <a:solidFill>
                  <a:srgbClr val="002060"/>
                </a:solidFill>
              </a:rPr>
              <a:t>niemand kwaad met kwaad,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heb het goede </a:t>
            </a: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(voor je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) in beeld van alle mensen.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80" y="5657850"/>
            <a:ext cx="7224893" cy="90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71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81680" y="442525"/>
            <a:ext cx="1157859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Romeinen 12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(…)</a:t>
            </a: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17 Vergeld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niemand kwaad met kwaad, </a:t>
            </a:r>
            <a:endParaRPr lang="nl-NL" sz="26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600" dirty="0">
                <a:solidFill>
                  <a:srgbClr val="002060"/>
                </a:solidFill>
              </a:rPr>
              <a:t>h</a:t>
            </a:r>
            <a:r>
              <a:rPr lang="nl-NL" sz="2600" dirty="0" smtClean="0">
                <a:solidFill>
                  <a:srgbClr val="002060"/>
                </a:solidFill>
              </a:rPr>
              <a:t>eb het goede (voor je) in beeld van alle mensen.</a:t>
            </a:r>
            <a:endParaRPr lang="nl-NL" sz="2600" dirty="0">
              <a:solidFill>
                <a:srgbClr val="002060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9089" y="5382817"/>
            <a:ext cx="7783831" cy="86036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851" y="3225658"/>
            <a:ext cx="4004238" cy="301752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8500" y="1698171"/>
            <a:ext cx="3392964" cy="333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97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81680" y="442525"/>
            <a:ext cx="1157859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Romeinen 12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(…)</a:t>
            </a: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17 Vergeld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niemand kwaad met kwaad, </a:t>
            </a:r>
            <a:endParaRPr lang="nl-NL" sz="26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600" dirty="0">
                <a:solidFill>
                  <a:srgbClr val="002060"/>
                </a:solidFill>
              </a:rPr>
              <a:t>h</a:t>
            </a:r>
            <a:r>
              <a:rPr lang="nl-NL" sz="2600" dirty="0" smtClean="0">
                <a:solidFill>
                  <a:srgbClr val="002060"/>
                </a:solidFill>
              </a:rPr>
              <a:t>eb het goede (voor je) in beeld van </a:t>
            </a:r>
            <a:r>
              <a:rPr lang="nl-NL" sz="2600" u="sng" dirty="0" smtClean="0">
                <a:solidFill>
                  <a:srgbClr val="002060"/>
                </a:solidFill>
              </a:rPr>
              <a:t>alle mensen</a:t>
            </a:r>
            <a:r>
              <a:rPr lang="nl-NL" sz="2600" dirty="0" smtClean="0">
                <a:solidFill>
                  <a:srgbClr val="002060"/>
                </a:solidFill>
              </a:rPr>
              <a:t>.</a:t>
            </a:r>
            <a:endParaRPr lang="nl-NL" sz="2600" dirty="0">
              <a:solidFill>
                <a:srgbClr val="002060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2862391" y="4249721"/>
            <a:ext cx="5698679" cy="492443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600" dirty="0" smtClean="0">
                <a:latin typeface="+mj-lt"/>
              </a:rPr>
              <a:t>Rom.3:23-24; Rom.5:18; 1 Tim.4:10</a:t>
            </a:r>
            <a:endParaRPr lang="nl-NL" sz="2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4906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81680" y="442525"/>
            <a:ext cx="1157859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Romeinen 12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18 Leef</a:t>
            </a:r>
            <a:r>
              <a:rPr lang="nl-NL" sz="2600" dirty="0">
                <a:solidFill>
                  <a:srgbClr val="002060"/>
                </a:solidFill>
              </a:rPr>
              <a:t>, voor zover het van jullie afhangt, in vrede met </a:t>
            </a:r>
            <a:r>
              <a:rPr lang="nl-NL" sz="2600" u="sng" dirty="0">
                <a:solidFill>
                  <a:srgbClr val="002060"/>
                </a:solidFill>
              </a:rPr>
              <a:t>alle mensen</a:t>
            </a:r>
            <a:r>
              <a:rPr lang="nl-NL" sz="2600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546" y="5518368"/>
            <a:ext cx="11047763" cy="93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60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81680" y="442525"/>
            <a:ext cx="1157859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Romeinen 12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19 Verschaf </a:t>
            </a:r>
            <a:r>
              <a:rPr lang="nl-NL" sz="2600" dirty="0">
                <a:solidFill>
                  <a:srgbClr val="002060"/>
                </a:solidFill>
              </a:rPr>
              <a:t>jezelf geen recht, geliefden,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maar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geef plaats aan de </a:t>
            </a: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toorn, </a:t>
            </a: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want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er staat geschreven: Aan Mij is de </a:t>
            </a:r>
            <a:r>
              <a:rPr lang="nl-NL" sz="2600" dirty="0" err="1">
                <a:solidFill>
                  <a:schemeClr val="bg1">
                    <a:lumMod val="65000"/>
                  </a:schemeClr>
                </a:solidFill>
              </a:rPr>
              <a:t>rechtverschaffing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endParaRPr lang="nl-NL" sz="26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Ik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zal terugbetalen, </a:t>
            </a: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 zegt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de Heer.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2156542" y="3436029"/>
            <a:ext cx="8228865" cy="89255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600" dirty="0" smtClean="0">
                <a:latin typeface="+mj-lt"/>
              </a:rPr>
              <a:t>SV/NBG hebben hier: ‘wreken’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600" dirty="0" smtClean="0">
                <a:latin typeface="+mj-lt"/>
              </a:rPr>
              <a:t>maar in Luk. 18:3 en 5 ‘recht doen’ of ‘recht verschaffen’</a:t>
            </a:r>
            <a:endParaRPr lang="nl-NL" sz="2600" dirty="0">
              <a:latin typeface="+mj-lt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80" y="5489369"/>
            <a:ext cx="73533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12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81680" y="442525"/>
            <a:ext cx="1157859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Romeinen 12</a:t>
            </a: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19 Verschaf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jezelf geen recht, geliefden, </a:t>
            </a:r>
            <a:endParaRPr lang="nl-NL" sz="26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maar </a:t>
            </a:r>
            <a:r>
              <a:rPr lang="nl-NL" sz="2600" dirty="0">
                <a:solidFill>
                  <a:srgbClr val="002060"/>
                </a:solidFill>
              </a:rPr>
              <a:t>geef plaats aan de </a:t>
            </a:r>
            <a:r>
              <a:rPr lang="nl-NL" sz="2600" dirty="0" smtClean="0">
                <a:solidFill>
                  <a:srgbClr val="002060"/>
                </a:solidFill>
              </a:rPr>
              <a:t>toorn, 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want </a:t>
            </a:r>
            <a:r>
              <a:rPr lang="nl-NL" sz="2600" dirty="0">
                <a:solidFill>
                  <a:srgbClr val="002060"/>
                </a:solidFill>
              </a:rPr>
              <a:t>er staat geschreven: Aan Mij is de </a:t>
            </a:r>
            <a:r>
              <a:rPr lang="nl-NL" sz="2600" dirty="0" err="1">
                <a:solidFill>
                  <a:srgbClr val="002060"/>
                </a:solidFill>
              </a:rPr>
              <a:t>rechtverschaffing</a:t>
            </a:r>
            <a:r>
              <a:rPr lang="nl-NL" sz="2600" dirty="0">
                <a:solidFill>
                  <a:srgbClr val="002060"/>
                </a:solidFill>
              </a:rPr>
              <a:t>,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Ik </a:t>
            </a:r>
            <a:r>
              <a:rPr lang="nl-NL" sz="2600" dirty="0">
                <a:solidFill>
                  <a:srgbClr val="002060"/>
                </a:solidFill>
              </a:rPr>
              <a:t>zal terugbetalen, </a:t>
            </a:r>
            <a:r>
              <a:rPr lang="nl-NL" sz="2600" dirty="0" smtClean="0">
                <a:solidFill>
                  <a:srgbClr val="002060"/>
                </a:solidFill>
              </a:rPr>
              <a:t>zegt </a:t>
            </a:r>
            <a:r>
              <a:rPr lang="nl-NL" sz="2600" dirty="0">
                <a:solidFill>
                  <a:srgbClr val="002060"/>
                </a:solidFill>
              </a:rPr>
              <a:t>de Heer.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175" y="4675199"/>
            <a:ext cx="7937925" cy="880783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175" y="5555982"/>
            <a:ext cx="8080429" cy="885387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5208502" y="3297369"/>
            <a:ext cx="2795468" cy="492443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600" dirty="0" smtClean="0">
                <a:latin typeface="+mj-lt"/>
              </a:rPr>
              <a:t>Deut.32:35</a:t>
            </a:r>
            <a:endParaRPr lang="nl-NL" sz="2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9419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81680" y="442525"/>
            <a:ext cx="1157859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Romeinen 12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20 Maar</a:t>
            </a:r>
            <a:r>
              <a:rPr lang="nl-NL" sz="2600" dirty="0">
                <a:solidFill>
                  <a:srgbClr val="002060"/>
                </a:solidFill>
              </a:rPr>
              <a:t>, in het geval dat jouw vijand honger heeft, geef hem te eten;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in </a:t>
            </a:r>
            <a:r>
              <a:rPr lang="nl-NL" sz="2600" dirty="0">
                <a:solidFill>
                  <a:srgbClr val="002060"/>
                </a:solidFill>
              </a:rPr>
              <a:t>het geval dat hij dorst heeft, geef hem te drinken;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want </a:t>
            </a:r>
            <a:r>
              <a:rPr lang="nl-NL" sz="2600" dirty="0">
                <a:solidFill>
                  <a:srgbClr val="002060"/>
                </a:solidFill>
              </a:rPr>
              <a:t>wanneer jij dit doet, zal jij gloeiende kolen van vuur op zijn hoofd stapelen.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4685988" y="4069266"/>
            <a:ext cx="2569836" cy="492443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600" dirty="0" smtClean="0">
                <a:latin typeface="+mj-lt"/>
              </a:rPr>
              <a:t>Spr.25:21-22</a:t>
            </a:r>
          </a:p>
        </p:txBody>
      </p:sp>
    </p:spTree>
    <p:extLst>
      <p:ext uri="{BB962C8B-B14F-4D97-AF65-F5344CB8AC3E}">
        <p14:creationId xmlns:p14="http://schemas.microsoft.com/office/powerpoint/2010/main" val="395882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81680" y="442525"/>
            <a:ext cx="1157859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Romeinen 12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21 Laat </a:t>
            </a:r>
            <a:r>
              <a:rPr lang="nl-NL" sz="2600" dirty="0">
                <a:solidFill>
                  <a:srgbClr val="002060"/>
                </a:solidFill>
              </a:rPr>
              <a:t>je niet overwinnen door het kwade,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maar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overwin het kwade </a:t>
            </a: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in het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goede.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3253839" y="3166741"/>
            <a:ext cx="7315200" cy="89255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600" dirty="0" smtClean="0">
                <a:latin typeface="+mj-lt"/>
              </a:rPr>
              <a:t>Hoe word je overwonnen door het kwaad?</a:t>
            </a:r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lang="nl-NL" sz="2600" dirty="0" smtClean="0">
                <a:latin typeface="+mj-lt"/>
              </a:rPr>
              <a:t>Door  kwaad met kwaad te vergelden (:17)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685" y="5490847"/>
            <a:ext cx="6499911" cy="94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18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81680" y="442525"/>
            <a:ext cx="1157859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Romeinen 12</a:t>
            </a: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21 Laat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je niet overwinnen door het kwade, </a:t>
            </a:r>
            <a:endParaRPr lang="nl-NL" sz="26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maar </a:t>
            </a:r>
            <a:r>
              <a:rPr lang="nl-NL" sz="2600" dirty="0">
                <a:solidFill>
                  <a:srgbClr val="002060"/>
                </a:solidFill>
              </a:rPr>
              <a:t>overwin het kwade </a:t>
            </a:r>
            <a:r>
              <a:rPr lang="nl-NL" sz="2600" dirty="0" smtClean="0">
                <a:solidFill>
                  <a:srgbClr val="002060"/>
                </a:solidFill>
              </a:rPr>
              <a:t>in het </a:t>
            </a:r>
            <a:r>
              <a:rPr lang="nl-NL" sz="2600" dirty="0">
                <a:solidFill>
                  <a:srgbClr val="002060"/>
                </a:solidFill>
              </a:rPr>
              <a:t>goede.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80" y="5605153"/>
            <a:ext cx="6092955" cy="97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96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81680" y="442525"/>
            <a:ext cx="1157859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Romeinen 13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1 Laat </a:t>
            </a:r>
            <a:r>
              <a:rPr lang="nl-NL" sz="2600" dirty="0">
                <a:solidFill>
                  <a:srgbClr val="002060"/>
                </a:solidFill>
              </a:rPr>
              <a:t>elke ziel zich onderschikken aan de superieure autoriteiten,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want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er is geen autoriteit dan onder God. </a:t>
            </a:r>
            <a:endParaRPr lang="nl-NL" sz="26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En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die er zijn, zijn onder God gezet.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348" y="5658718"/>
            <a:ext cx="9081530" cy="987506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6869" y="2324191"/>
            <a:ext cx="2941432" cy="3334527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0590" y="2328172"/>
            <a:ext cx="3250932" cy="333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34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81680" y="442525"/>
            <a:ext cx="1157859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Romeinen 12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1 Ik </a:t>
            </a:r>
            <a:r>
              <a:rPr lang="nl-NL" sz="2600" dirty="0">
                <a:solidFill>
                  <a:srgbClr val="002060"/>
                </a:solidFill>
              </a:rPr>
              <a:t>roep jullie dan op, broeders, met een beroep op </a:t>
            </a:r>
            <a:r>
              <a:rPr lang="nl-NL" sz="2600" dirty="0" smtClean="0">
                <a:solidFill>
                  <a:srgbClr val="002060"/>
                </a:solidFill>
              </a:rPr>
              <a:t>de barmhartigheden van </a:t>
            </a:r>
            <a:r>
              <a:rPr lang="nl-NL" sz="2600" dirty="0">
                <a:solidFill>
                  <a:srgbClr val="002060"/>
                </a:solidFill>
              </a:rPr>
              <a:t>God,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dat jullie je lichamen presenteren als een levend, heilig en welgevallig offer aan God: jullie logische dienst.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787971" y="2855309"/>
            <a:ext cx="8966008" cy="209288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600" dirty="0" smtClean="0">
                <a:latin typeface="+mj-lt"/>
              </a:rPr>
              <a:t>Hier start ‘het praktische gedeelte’ van de brief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600" dirty="0" smtClean="0">
                <a:latin typeface="+mj-lt"/>
              </a:rPr>
              <a:t>Oproep vanwege het voorgaande: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nl-NL" sz="2600" dirty="0" smtClean="0">
                <a:latin typeface="+mj-lt"/>
              </a:rPr>
              <a:t>God heeft allen in ongehoorzaamheid opgesloten, om zich over allen te ontfermen (11:32)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nl-NL" sz="2600" dirty="0" smtClean="0">
                <a:latin typeface="+mj-lt"/>
              </a:rPr>
              <a:t>Uit Hem, door Hem, en tot Hem zijn alle dingen (11:36)</a:t>
            </a:r>
            <a:endParaRPr lang="nl-NL" sz="2600" dirty="0">
              <a:latin typeface="+mj-lt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81" y="5668204"/>
            <a:ext cx="9691020" cy="93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9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81680" y="442525"/>
            <a:ext cx="1157859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Romeinen 13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1 Laat </a:t>
            </a:r>
            <a:r>
              <a:rPr lang="nl-NL" sz="2600" dirty="0">
                <a:solidFill>
                  <a:srgbClr val="002060"/>
                </a:solidFill>
              </a:rPr>
              <a:t>elke ziel zich onderschikken aan de superieure autoriteiten,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want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er is geen autoriteit dan onder God. </a:t>
            </a:r>
            <a:endParaRPr lang="nl-NL" sz="26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En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die er zijn, zijn onder God gezet.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80" y="5670148"/>
            <a:ext cx="9081530" cy="987506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2565070" y="3256391"/>
            <a:ext cx="6998140" cy="129266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600" dirty="0" smtClean="0">
                <a:latin typeface="+mj-lt"/>
              </a:rPr>
              <a:t>Onderschikken = als onze meerdere erkennen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600" dirty="0" smtClean="0">
                <a:latin typeface="+mj-lt"/>
              </a:rPr>
              <a:t>houdt over het algemeen ook in: gehoorzamen, maar niet altijd =&gt;</a:t>
            </a:r>
          </a:p>
        </p:txBody>
      </p:sp>
    </p:spTree>
    <p:extLst>
      <p:ext uri="{BB962C8B-B14F-4D97-AF65-F5344CB8AC3E}">
        <p14:creationId xmlns:p14="http://schemas.microsoft.com/office/powerpoint/2010/main" val="340124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789622" y="85636"/>
            <a:ext cx="1120521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600" b="1" dirty="0" smtClean="0"/>
              <a:t>Handelingen 5</a:t>
            </a:r>
          </a:p>
          <a:p>
            <a:pPr algn="ctr"/>
            <a:r>
              <a:rPr lang="nl-NL" sz="2600" dirty="0" smtClean="0"/>
              <a:t>27 En </a:t>
            </a:r>
            <a:r>
              <a:rPr lang="nl-NL" sz="2600" dirty="0"/>
              <a:t>zij leiden hen, en zij staan in het Sanhedrin. </a:t>
            </a:r>
            <a:endParaRPr lang="nl-NL" sz="2600" dirty="0" smtClean="0"/>
          </a:p>
          <a:p>
            <a:pPr algn="ctr"/>
            <a:r>
              <a:rPr lang="nl-NL" sz="2600" dirty="0" smtClean="0"/>
              <a:t>En </a:t>
            </a:r>
            <a:r>
              <a:rPr lang="nl-NL" sz="2600" dirty="0"/>
              <a:t>de hogepriester stelt hen een vraag,</a:t>
            </a:r>
          </a:p>
          <a:p>
            <a:pPr algn="ctr"/>
            <a:r>
              <a:rPr lang="nl-NL" sz="2600" dirty="0" smtClean="0"/>
              <a:t>28 en </a:t>
            </a:r>
            <a:r>
              <a:rPr lang="nl-NL" sz="2600" dirty="0"/>
              <a:t>hij zegt: Geven wij niet, met een opdracht, aan jullie de opdracht, niet in deze naam te onderwijzen? En neem waar: jullie hebben Jeruzalem vervuld met jullie onderwijs, en jullie zijn van plan het bloed van deze mens op ons te brengen.</a:t>
            </a:r>
          </a:p>
          <a:p>
            <a:pPr algn="ctr"/>
            <a:r>
              <a:rPr lang="nl-NL" sz="2600" dirty="0" smtClean="0"/>
              <a:t>29 Maar </a:t>
            </a:r>
            <a:r>
              <a:rPr lang="nl-NL" sz="2600" dirty="0"/>
              <a:t>Petrus en de afgevaardigden antwoorden, en zij zeggen: </a:t>
            </a:r>
            <a:endParaRPr lang="nl-NL" sz="2600" dirty="0" smtClean="0"/>
          </a:p>
          <a:p>
            <a:pPr algn="ctr"/>
            <a:r>
              <a:rPr lang="nl-NL" sz="2600" dirty="0" smtClean="0"/>
              <a:t>Men </a:t>
            </a:r>
            <a:r>
              <a:rPr lang="nl-NL" sz="2600" dirty="0"/>
              <a:t>moet meer aan God toegeven dan aan mensen.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947553" y="4627407"/>
            <a:ext cx="4358244" cy="129266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600" dirty="0" smtClean="0">
                <a:latin typeface="+mj-lt"/>
              </a:rPr>
              <a:t>SV/NBG =&gt; gehoorzamen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600" dirty="0" smtClean="0">
                <a:latin typeface="+mj-lt"/>
              </a:rPr>
              <a:t>Letterlijk: overreed worden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600" dirty="0" smtClean="0">
                <a:latin typeface="+mj-lt"/>
              </a:rPr>
              <a:t>Vergelijk 4:19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3979" y="3351566"/>
            <a:ext cx="3808021" cy="341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40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7919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7919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7919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81680" y="442525"/>
            <a:ext cx="1157859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Romeinen 13</a:t>
            </a: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1 Laat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elke ziel zich onderschikken aan de superieure autoriteiten,</a:t>
            </a:r>
            <a:r>
              <a:rPr lang="nl-NL" sz="2600" dirty="0">
                <a:solidFill>
                  <a:srgbClr val="002060"/>
                </a:solidFill>
              </a:rPr>
              <a:t>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want </a:t>
            </a:r>
            <a:r>
              <a:rPr lang="nl-NL" sz="2600" dirty="0">
                <a:solidFill>
                  <a:srgbClr val="002060"/>
                </a:solidFill>
              </a:rPr>
              <a:t>er is geen autoriteit dan onder God.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En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die er zijn, zijn onder God gezet.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090" y="5584684"/>
            <a:ext cx="7084980" cy="89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2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81680" y="442525"/>
            <a:ext cx="1157859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Romeinen 13</a:t>
            </a: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1 Laat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elke ziel zich onderschikken aan de superieure autoriteiten,</a:t>
            </a:r>
            <a:r>
              <a:rPr lang="nl-NL" sz="2600" dirty="0">
                <a:solidFill>
                  <a:srgbClr val="002060"/>
                </a:solidFill>
              </a:rPr>
              <a:t>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want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er is geen autoriteit dan onder God. </a:t>
            </a:r>
            <a:endParaRPr lang="nl-NL" sz="26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En </a:t>
            </a:r>
            <a:r>
              <a:rPr lang="nl-NL" sz="2600" dirty="0">
                <a:solidFill>
                  <a:srgbClr val="002060"/>
                </a:solidFill>
              </a:rPr>
              <a:t>die er zijn, zijn onder God gezet.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80" y="5617399"/>
            <a:ext cx="7439310" cy="938604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1365663" y="3033415"/>
            <a:ext cx="8621485" cy="169277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nl-NL" sz="2600" dirty="0" smtClean="0">
                <a:latin typeface="+mj-lt"/>
              </a:rPr>
              <a:t>…. opdat </a:t>
            </a:r>
            <a:r>
              <a:rPr lang="nl-NL" sz="2600" dirty="0">
                <a:latin typeface="+mj-lt"/>
              </a:rPr>
              <a:t>de levenden erkennen dat de Allerhoogste Heerser is over het </a:t>
            </a:r>
            <a:r>
              <a:rPr lang="nl-NL" sz="2600" dirty="0" smtClean="0">
                <a:latin typeface="+mj-lt"/>
              </a:rPr>
              <a:t>koninkrijk </a:t>
            </a:r>
            <a:r>
              <a:rPr lang="nl-NL" sz="2600" dirty="0">
                <a:latin typeface="+mj-lt"/>
              </a:rPr>
              <a:t>van </a:t>
            </a:r>
            <a:r>
              <a:rPr lang="nl-NL" sz="2600" dirty="0" smtClean="0">
                <a:latin typeface="+mj-lt"/>
              </a:rPr>
              <a:t>stervelingen, </a:t>
            </a:r>
            <a:r>
              <a:rPr lang="nl-NL" sz="2600" dirty="0">
                <a:latin typeface="+mj-lt"/>
              </a:rPr>
              <a:t>en dat geeft aan wie Hij wil, en daarover zelfs de laagste onder de </a:t>
            </a:r>
            <a:r>
              <a:rPr lang="nl-NL" sz="2600" dirty="0" smtClean="0">
                <a:latin typeface="+mj-lt"/>
              </a:rPr>
              <a:t>stervelingen aanstelt   (Dan.4:17)</a:t>
            </a:r>
            <a:endParaRPr lang="nl-NL" sz="2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1655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81680" y="442525"/>
            <a:ext cx="1157859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Romeinen 13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2 Wie </a:t>
            </a:r>
            <a:r>
              <a:rPr lang="nl-NL" sz="2600" dirty="0">
                <a:solidFill>
                  <a:srgbClr val="002060"/>
                </a:solidFill>
              </a:rPr>
              <a:t>zich dus tegen een autoriteit verzet, heeft Gods mandaat weerstaan.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En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wie weerstaan hebben, zullen voor zichzelf oordeel in ontvangst nemen.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95936"/>
            <a:ext cx="12192000" cy="90106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250" y="2499569"/>
            <a:ext cx="2601277" cy="301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93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81680" y="442525"/>
            <a:ext cx="1157859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Romeinen 13</a:t>
            </a: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2 Wie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zich dus tegen een autoriteit verzet, heeft Gods mandaat weerstaan.</a:t>
            </a:r>
            <a:r>
              <a:rPr lang="nl-NL" sz="2600" dirty="0">
                <a:solidFill>
                  <a:srgbClr val="002060"/>
                </a:solidFill>
              </a:rPr>
              <a:t>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En </a:t>
            </a:r>
            <a:r>
              <a:rPr lang="nl-NL" sz="2600" dirty="0">
                <a:solidFill>
                  <a:srgbClr val="002060"/>
                </a:solidFill>
              </a:rPr>
              <a:t>wie weerstaan hebben, zullen voor zichzelf oordeel in ontvangst nemen.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80" y="5536882"/>
            <a:ext cx="10810875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77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81680" y="442525"/>
            <a:ext cx="1157859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Romeinen 13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3 Want de oversten zijn </a:t>
            </a:r>
            <a:r>
              <a:rPr lang="nl-NL" sz="2600" dirty="0">
                <a:solidFill>
                  <a:srgbClr val="002060"/>
                </a:solidFill>
              </a:rPr>
              <a:t>geen vrees voor het goede werk, maar voor het kwade.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En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wil jij niet vrezen voor de autoriteit? Doe het goede, en jij zal lof van haar hebben.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310739" y="3033415"/>
            <a:ext cx="9684921" cy="169277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600" dirty="0">
                <a:latin typeface="+mj-lt"/>
              </a:rPr>
              <a:t>NBG =&gt; </a:t>
            </a:r>
            <a:r>
              <a:rPr lang="nl-NL" sz="2600" i="1" dirty="0">
                <a:latin typeface="+mj-lt"/>
              </a:rPr>
              <a:t>Want, als iemand goed handelt, behoeft hij niet bevreesd te zijn voor de overheidspersonen, maar wel, als hij verkeerd handelt</a:t>
            </a:r>
            <a:r>
              <a:rPr lang="nl-NL" sz="2600" i="1" dirty="0" smtClean="0">
                <a:latin typeface="+mj-lt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600" dirty="0" smtClean="0">
                <a:latin typeface="+mj-lt"/>
              </a:rPr>
              <a:t>Goed = onderschikken (:1)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600" dirty="0" smtClean="0">
                <a:latin typeface="+mj-lt"/>
              </a:rPr>
              <a:t>Kwaad = weerstaan (:2)</a:t>
            </a:r>
            <a:endParaRPr lang="nl-NL" sz="2600" dirty="0">
              <a:latin typeface="+mj-lt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24601"/>
            <a:ext cx="12192000" cy="99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3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81680" y="442525"/>
            <a:ext cx="1157859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Romeinen 13</a:t>
            </a: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3 Want de oversten zijn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geen vrees voor het goede werk, maar voor het kwade. </a:t>
            </a:r>
            <a:endParaRPr lang="nl-NL" sz="26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En </a:t>
            </a:r>
            <a:r>
              <a:rPr lang="nl-NL" sz="2600" dirty="0">
                <a:solidFill>
                  <a:srgbClr val="002060"/>
                </a:solidFill>
              </a:rPr>
              <a:t>wil jij niet vrezen voor de autoriteit? Doe het goede, en jij zal lof van haar hebben.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473" y="5108437"/>
            <a:ext cx="6986588" cy="83408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473" y="5942523"/>
            <a:ext cx="6986588" cy="78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94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81680" y="442525"/>
            <a:ext cx="1157859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Romeinen 13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4 Want </a:t>
            </a:r>
            <a:r>
              <a:rPr lang="nl-NL" sz="2600" dirty="0">
                <a:solidFill>
                  <a:srgbClr val="002060"/>
                </a:solidFill>
              </a:rPr>
              <a:t>zij is Gods bediende, jou ten goede.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chemeClr val="bg1">
                    <a:lumMod val="75000"/>
                  </a:schemeClr>
                </a:solidFill>
              </a:rPr>
              <a:t>Maar </a:t>
            </a:r>
            <a:r>
              <a:rPr lang="nl-NL" sz="2600" dirty="0">
                <a:solidFill>
                  <a:schemeClr val="bg1">
                    <a:lumMod val="75000"/>
                  </a:schemeClr>
                </a:solidFill>
              </a:rPr>
              <a:t>in het geval dat jij kwaad doet, vrees, </a:t>
            </a:r>
            <a:endParaRPr lang="nl-NL" sz="26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nl-NL" sz="2600" dirty="0" smtClean="0">
                <a:solidFill>
                  <a:schemeClr val="bg1">
                    <a:lumMod val="75000"/>
                  </a:schemeClr>
                </a:solidFill>
              </a:rPr>
              <a:t>want </a:t>
            </a:r>
            <a:r>
              <a:rPr lang="nl-NL" sz="2600" dirty="0">
                <a:solidFill>
                  <a:schemeClr val="bg1">
                    <a:lumMod val="75000"/>
                  </a:schemeClr>
                </a:solidFill>
              </a:rPr>
              <a:t>zij draagt het zwaard niet voor de schijn. </a:t>
            </a:r>
            <a:endParaRPr lang="nl-NL" sz="26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nl-NL" sz="2600" dirty="0" smtClean="0">
                <a:solidFill>
                  <a:schemeClr val="bg1">
                    <a:lumMod val="75000"/>
                  </a:schemeClr>
                </a:solidFill>
              </a:rPr>
              <a:t>Want </a:t>
            </a:r>
            <a:r>
              <a:rPr lang="nl-NL" sz="2600" dirty="0">
                <a:solidFill>
                  <a:schemeClr val="bg1">
                    <a:lumMod val="75000"/>
                  </a:schemeClr>
                </a:solidFill>
              </a:rPr>
              <a:t>zij is Gods bediende, een </a:t>
            </a:r>
            <a:r>
              <a:rPr lang="nl-NL" sz="2600" dirty="0" err="1">
                <a:solidFill>
                  <a:schemeClr val="bg1">
                    <a:lumMod val="75000"/>
                  </a:schemeClr>
                </a:solidFill>
              </a:rPr>
              <a:t>rechtverschaffer</a:t>
            </a:r>
            <a:r>
              <a:rPr lang="nl-NL" sz="26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nl-NL" sz="2600" dirty="0" smtClean="0">
                <a:solidFill>
                  <a:schemeClr val="bg1">
                    <a:lumMod val="75000"/>
                  </a:schemeClr>
                </a:solidFill>
              </a:rPr>
              <a:t>tot toorn </a:t>
            </a:r>
          </a:p>
          <a:p>
            <a:r>
              <a:rPr lang="nl-NL" sz="2600" dirty="0" smtClean="0">
                <a:solidFill>
                  <a:schemeClr val="bg1">
                    <a:lumMod val="75000"/>
                  </a:schemeClr>
                </a:solidFill>
              </a:rPr>
              <a:t>tegen </a:t>
            </a:r>
            <a:r>
              <a:rPr lang="nl-NL" sz="2600" dirty="0">
                <a:solidFill>
                  <a:schemeClr val="bg1">
                    <a:lumMod val="75000"/>
                  </a:schemeClr>
                </a:solidFill>
              </a:rPr>
              <a:t>hem, die kwaad verricht.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80" y="5386510"/>
            <a:ext cx="7439310" cy="870462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1031" y="3159154"/>
            <a:ext cx="2961322" cy="350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05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81680" y="442525"/>
            <a:ext cx="1157859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Romeinen 13</a:t>
            </a:r>
          </a:p>
          <a:p>
            <a:r>
              <a:rPr lang="nl-NL" sz="2600" dirty="0" smtClean="0">
                <a:solidFill>
                  <a:schemeClr val="bg1">
                    <a:lumMod val="75000"/>
                  </a:schemeClr>
                </a:solidFill>
              </a:rPr>
              <a:t>4 Want </a:t>
            </a:r>
            <a:r>
              <a:rPr lang="nl-NL" sz="2600" dirty="0">
                <a:solidFill>
                  <a:schemeClr val="bg1">
                    <a:lumMod val="75000"/>
                  </a:schemeClr>
                </a:solidFill>
              </a:rPr>
              <a:t>zij is Gods bediende, jou ten goede. </a:t>
            </a:r>
            <a:endParaRPr lang="nl-NL" sz="26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Maar </a:t>
            </a:r>
            <a:r>
              <a:rPr lang="nl-NL" sz="2600" dirty="0">
                <a:solidFill>
                  <a:srgbClr val="002060"/>
                </a:solidFill>
              </a:rPr>
              <a:t>in het geval dat jij kwaad doet, vrees,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want </a:t>
            </a:r>
            <a:r>
              <a:rPr lang="nl-NL" sz="2600" dirty="0">
                <a:solidFill>
                  <a:srgbClr val="002060"/>
                </a:solidFill>
              </a:rPr>
              <a:t>zij draagt het zwaard niet voor de schijn.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chemeClr val="bg1">
                    <a:lumMod val="75000"/>
                  </a:schemeClr>
                </a:solidFill>
              </a:rPr>
              <a:t>Want </a:t>
            </a:r>
            <a:r>
              <a:rPr lang="nl-NL" sz="2600" dirty="0">
                <a:solidFill>
                  <a:schemeClr val="bg1">
                    <a:lumMod val="75000"/>
                  </a:schemeClr>
                </a:solidFill>
              </a:rPr>
              <a:t>zij is Gods bediende, een </a:t>
            </a:r>
            <a:r>
              <a:rPr lang="nl-NL" sz="2600" dirty="0" err="1">
                <a:solidFill>
                  <a:schemeClr val="bg1">
                    <a:lumMod val="75000"/>
                  </a:schemeClr>
                </a:solidFill>
              </a:rPr>
              <a:t>rechtverschaffer</a:t>
            </a:r>
            <a:r>
              <a:rPr lang="nl-NL" sz="26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nl-NL" sz="2600" dirty="0" smtClean="0">
                <a:solidFill>
                  <a:schemeClr val="bg1">
                    <a:lumMod val="75000"/>
                  </a:schemeClr>
                </a:solidFill>
              </a:rPr>
              <a:t>tot toorn </a:t>
            </a:r>
          </a:p>
          <a:p>
            <a:r>
              <a:rPr lang="nl-NL" sz="2600" dirty="0" smtClean="0">
                <a:solidFill>
                  <a:schemeClr val="bg1">
                    <a:lumMod val="75000"/>
                  </a:schemeClr>
                </a:solidFill>
              </a:rPr>
              <a:t>tegen </a:t>
            </a:r>
            <a:r>
              <a:rPr lang="nl-NL" sz="2600" dirty="0">
                <a:solidFill>
                  <a:schemeClr val="bg1">
                    <a:lumMod val="75000"/>
                  </a:schemeClr>
                </a:solidFill>
              </a:rPr>
              <a:t>hem, die kwaad verricht.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10" y="5046089"/>
            <a:ext cx="7427880" cy="82532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80" y="5871409"/>
            <a:ext cx="6239160" cy="77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36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81680" y="442525"/>
            <a:ext cx="1157859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Romeinen 12</a:t>
            </a: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1 Ik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roep jullie dan op, broeders, met een beroep op </a:t>
            </a: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de barmhartigheden van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God, </a:t>
            </a:r>
            <a:r>
              <a:rPr lang="nl-NL" sz="2600" dirty="0">
                <a:solidFill>
                  <a:srgbClr val="002060"/>
                </a:solidFill>
              </a:rPr>
              <a:t>dat jullie je lichamen </a:t>
            </a:r>
            <a:r>
              <a:rPr lang="nl-NL" sz="2600" u="sng" dirty="0">
                <a:solidFill>
                  <a:srgbClr val="002060"/>
                </a:solidFill>
              </a:rPr>
              <a:t>presenteren</a:t>
            </a:r>
            <a:r>
              <a:rPr lang="nl-NL" sz="2600" dirty="0">
                <a:solidFill>
                  <a:srgbClr val="002060"/>
                </a:solidFill>
              </a:rPr>
              <a:t> als een levend, heilig en welgevallig offer aan God: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jullie logische dienst.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2715452" y="3565262"/>
            <a:ext cx="5319838" cy="492443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600" dirty="0" smtClean="0">
                <a:latin typeface="+mj-lt"/>
              </a:rPr>
              <a:t>Aanbieden, ter beschikking stellen</a:t>
            </a:r>
            <a:endParaRPr lang="nl-NL" sz="2600" dirty="0">
              <a:latin typeface="+mj-lt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125" y="5693124"/>
            <a:ext cx="11586495" cy="89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338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81680" y="442525"/>
            <a:ext cx="1157859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Romeinen 13</a:t>
            </a:r>
          </a:p>
          <a:p>
            <a:r>
              <a:rPr lang="nl-NL" sz="2600" dirty="0" smtClean="0">
                <a:solidFill>
                  <a:schemeClr val="bg1">
                    <a:lumMod val="75000"/>
                  </a:schemeClr>
                </a:solidFill>
              </a:rPr>
              <a:t>4 Want </a:t>
            </a:r>
            <a:r>
              <a:rPr lang="nl-NL" sz="2600" dirty="0">
                <a:solidFill>
                  <a:schemeClr val="bg1">
                    <a:lumMod val="75000"/>
                  </a:schemeClr>
                </a:solidFill>
              </a:rPr>
              <a:t>zij is Gods bediende, jou ten goede. </a:t>
            </a:r>
            <a:endParaRPr lang="nl-NL" sz="26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Maar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in het geval dat jij kwaad doet, vrees, </a:t>
            </a:r>
            <a:endParaRPr lang="nl-NL" sz="26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want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zij draagt het zwaard niet voor de schijn. </a:t>
            </a:r>
            <a:endParaRPr lang="nl-NL" sz="26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Want </a:t>
            </a:r>
            <a:r>
              <a:rPr lang="nl-NL" sz="2600" dirty="0">
                <a:solidFill>
                  <a:srgbClr val="002060"/>
                </a:solidFill>
              </a:rPr>
              <a:t>zij is Gods bediende, een </a:t>
            </a:r>
            <a:r>
              <a:rPr lang="nl-NL" sz="2600" dirty="0" err="1">
                <a:solidFill>
                  <a:srgbClr val="002060"/>
                </a:solidFill>
              </a:rPr>
              <a:t>rechtverschaffer</a:t>
            </a:r>
            <a:r>
              <a:rPr lang="nl-NL" sz="2600" dirty="0">
                <a:solidFill>
                  <a:srgbClr val="002060"/>
                </a:solidFill>
              </a:rPr>
              <a:t> </a:t>
            </a:r>
            <a:r>
              <a:rPr lang="nl-NL" sz="2600" dirty="0" smtClean="0">
                <a:solidFill>
                  <a:srgbClr val="002060"/>
                </a:solidFill>
              </a:rPr>
              <a:t>tot toorn 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tegen </a:t>
            </a:r>
            <a:r>
              <a:rPr lang="nl-NL" sz="2600" dirty="0">
                <a:solidFill>
                  <a:srgbClr val="002060"/>
                </a:solidFill>
              </a:rPr>
              <a:t>hem, die kwaad verricht.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66422"/>
            <a:ext cx="12134850" cy="942975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2474359" y="3654637"/>
            <a:ext cx="8018381" cy="129266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nl-NL" sz="2600" dirty="0" smtClean="0">
                <a:latin typeface="+mj-lt"/>
              </a:rPr>
              <a:t>Verschaf </a:t>
            </a:r>
            <a:r>
              <a:rPr lang="nl-NL" sz="2600" dirty="0">
                <a:latin typeface="+mj-lt"/>
              </a:rPr>
              <a:t>jezelf geen recht, geliefden, </a:t>
            </a:r>
            <a:r>
              <a:rPr lang="nl-NL" sz="2600" dirty="0" smtClean="0">
                <a:latin typeface="+mj-lt"/>
              </a:rPr>
              <a:t>maar </a:t>
            </a:r>
            <a:r>
              <a:rPr lang="nl-NL" sz="2600" dirty="0">
                <a:latin typeface="+mj-lt"/>
              </a:rPr>
              <a:t>geef plaats aan de </a:t>
            </a:r>
            <a:r>
              <a:rPr lang="nl-NL" sz="2600" dirty="0" smtClean="0">
                <a:latin typeface="+mj-lt"/>
              </a:rPr>
              <a:t>toorn, want </a:t>
            </a:r>
            <a:r>
              <a:rPr lang="nl-NL" sz="2600" dirty="0">
                <a:latin typeface="+mj-lt"/>
              </a:rPr>
              <a:t>er staat geschreven: Aan Mij is de </a:t>
            </a:r>
            <a:r>
              <a:rPr lang="nl-NL" sz="2600" dirty="0" err="1">
                <a:latin typeface="+mj-lt"/>
              </a:rPr>
              <a:t>rechtverschaffing</a:t>
            </a:r>
            <a:r>
              <a:rPr lang="nl-NL" sz="2600" dirty="0">
                <a:latin typeface="+mj-lt"/>
              </a:rPr>
              <a:t>, </a:t>
            </a:r>
            <a:r>
              <a:rPr lang="nl-NL" sz="2600" dirty="0" smtClean="0">
                <a:latin typeface="+mj-lt"/>
              </a:rPr>
              <a:t>Ik </a:t>
            </a:r>
            <a:r>
              <a:rPr lang="nl-NL" sz="2600" dirty="0">
                <a:latin typeface="+mj-lt"/>
              </a:rPr>
              <a:t>zal </a:t>
            </a:r>
            <a:r>
              <a:rPr lang="nl-NL" sz="2600" dirty="0" smtClean="0">
                <a:latin typeface="+mj-lt"/>
              </a:rPr>
              <a:t>terugbetalen, zegt </a:t>
            </a:r>
            <a:r>
              <a:rPr lang="nl-NL" sz="2600" dirty="0">
                <a:latin typeface="+mj-lt"/>
              </a:rPr>
              <a:t>de </a:t>
            </a:r>
            <a:r>
              <a:rPr lang="nl-NL" sz="2600" dirty="0" smtClean="0">
                <a:latin typeface="+mj-lt"/>
              </a:rPr>
              <a:t>Heer (12:17)</a:t>
            </a:r>
          </a:p>
        </p:txBody>
      </p:sp>
    </p:spTree>
    <p:extLst>
      <p:ext uri="{BB962C8B-B14F-4D97-AF65-F5344CB8AC3E}">
        <p14:creationId xmlns:p14="http://schemas.microsoft.com/office/powerpoint/2010/main" val="130937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81680" y="442525"/>
            <a:ext cx="1157859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Romeinen 13</a:t>
            </a:r>
          </a:p>
          <a:p>
            <a:r>
              <a:rPr lang="nl-NL" sz="2600" dirty="0" smtClean="0">
                <a:solidFill>
                  <a:schemeClr val="bg1">
                    <a:lumMod val="75000"/>
                  </a:schemeClr>
                </a:solidFill>
              </a:rPr>
              <a:t>4 Want </a:t>
            </a:r>
            <a:r>
              <a:rPr lang="nl-NL" sz="2600" dirty="0">
                <a:solidFill>
                  <a:schemeClr val="bg1">
                    <a:lumMod val="75000"/>
                  </a:schemeClr>
                </a:solidFill>
              </a:rPr>
              <a:t>zij is Gods bediende, jou ten goede. </a:t>
            </a:r>
            <a:endParaRPr lang="nl-NL" sz="26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Maar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in het geval dat jij kwaad doet, vrees, </a:t>
            </a:r>
            <a:endParaRPr lang="nl-NL" sz="26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want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zij draagt het zwaard niet voor de schijn. </a:t>
            </a:r>
            <a:endParaRPr lang="nl-NL" sz="26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Want </a:t>
            </a:r>
            <a:r>
              <a:rPr lang="nl-NL" sz="2600" dirty="0">
                <a:solidFill>
                  <a:srgbClr val="002060"/>
                </a:solidFill>
              </a:rPr>
              <a:t>zij is Gods bediende, een </a:t>
            </a:r>
            <a:r>
              <a:rPr lang="nl-NL" sz="2600" dirty="0" err="1">
                <a:solidFill>
                  <a:srgbClr val="002060"/>
                </a:solidFill>
              </a:rPr>
              <a:t>rechtverschaffer</a:t>
            </a:r>
            <a:r>
              <a:rPr lang="nl-NL" sz="2600" dirty="0">
                <a:solidFill>
                  <a:srgbClr val="002060"/>
                </a:solidFill>
              </a:rPr>
              <a:t> </a:t>
            </a:r>
            <a:r>
              <a:rPr lang="nl-NL" sz="2600" dirty="0" smtClean="0">
                <a:solidFill>
                  <a:srgbClr val="002060"/>
                </a:solidFill>
              </a:rPr>
              <a:t>tot toorn 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tegen </a:t>
            </a:r>
            <a:r>
              <a:rPr lang="nl-NL" sz="2600" dirty="0">
                <a:solidFill>
                  <a:srgbClr val="002060"/>
                </a:solidFill>
              </a:rPr>
              <a:t>hem, die kwaad verricht.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66422"/>
            <a:ext cx="12134850" cy="942975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2042557" y="3654637"/>
            <a:ext cx="7172695" cy="129266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600" dirty="0" smtClean="0">
                <a:latin typeface="+mj-lt"/>
              </a:rPr>
              <a:t>De taak van de overheid volgens de Schrift = recht verschaffen, recht doen, richten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600" dirty="0" smtClean="0">
                <a:latin typeface="+mj-lt"/>
              </a:rPr>
              <a:t>Zij dragen daarvoor ‘het zwaard’</a:t>
            </a:r>
          </a:p>
        </p:txBody>
      </p:sp>
    </p:spTree>
    <p:extLst>
      <p:ext uri="{BB962C8B-B14F-4D97-AF65-F5344CB8AC3E}">
        <p14:creationId xmlns:p14="http://schemas.microsoft.com/office/powerpoint/2010/main" val="372196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81680" y="442525"/>
            <a:ext cx="1157859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Romeinen 13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5 Daarom </a:t>
            </a:r>
            <a:r>
              <a:rPr lang="nl-NL" sz="2600" dirty="0">
                <a:solidFill>
                  <a:srgbClr val="002060"/>
                </a:solidFill>
              </a:rPr>
              <a:t>is het noodzaak zich te onderschikken,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niet </a:t>
            </a:r>
            <a:r>
              <a:rPr lang="nl-NL" sz="2600" dirty="0">
                <a:solidFill>
                  <a:srgbClr val="002060"/>
                </a:solidFill>
              </a:rPr>
              <a:t>alleen vanwege de </a:t>
            </a:r>
            <a:r>
              <a:rPr lang="nl-NL" sz="2600" dirty="0" smtClean="0">
                <a:solidFill>
                  <a:srgbClr val="002060"/>
                </a:solidFill>
              </a:rPr>
              <a:t>toorn, </a:t>
            </a:r>
            <a:r>
              <a:rPr lang="nl-NL" sz="2600" dirty="0">
                <a:solidFill>
                  <a:srgbClr val="002060"/>
                </a:solidFill>
              </a:rPr>
              <a:t>maar ook vanwege het geweten.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4004025" y="3116354"/>
            <a:ext cx="6776222" cy="89255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600" dirty="0" smtClean="0">
                <a:latin typeface="+mj-lt"/>
              </a:rPr>
              <a:t>geweten = samen-weten</a:t>
            </a:r>
            <a:endParaRPr lang="nl-NL" sz="2600" dirty="0">
              <a:latin typeface="+mj-lt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600" dirty="0">
                <a:latin typeface="+mj-lt"/>
              </a:rPr>
              <a:t>o</a:t>
            </a:r>
            <a:r>
              <a:rPr lang="nl-NL" sz="2600" dirty="0" smtClean="0">
                <a:latin typeface="+mj-lt"/>
              </a:rPr>
              <a:t>m te toetsen wat </a:t>
            </a:r>
            <a:r>
              <a:rPr lang="nl-NL" sz="2600" i="1" dirty="0" smtClean="0">
                <a:latin typeface="+mj-lt"/>
              </a:rPr>
              <a:t>de wil van God</a:t>
            </a:r>
            <a:r>
              <a:rPr lang="nl-NL" sz="2600" dirty="0" smtClean="0">
                <a:latin typeface="+mj-lt"/>
              </a:rPr>
              <a:t> is…. (12:2)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875" y="4869519"/>
            <a:ext cx="6972300" cy="82867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875" y="5698194"/>
            <a:ext cx="5753100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61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81680" y="442525"/>
            <a:ext cx="1157859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Romeinen 13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6 Want </a:t>
            </a:r>
            <a:r>
              <a:rPr lang="nl-NL" sz="2600" dirty="0">
                <a:solidFill>
                  <a:srgbClr val="002060"/>
                </a:solidFill>
              </a:rPr>
              <a:t>daarom voldoen jullie ook belastingen,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want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zij zijn dienstverrichters van God, die juist op dit punt volharden.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2731771" y="3008387"/>
            <a:ext cx="7532369" cy="129266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nl-NL" sz="2600" dirty="0" smtClean="0">
                <a:latin typeface="+mj-lt"/>
              </a:rPr>
              <a:t>En Hij zei tot hen: Als dat zo is, betaal, dan ook, wat van de keizer is, aan de keizer, en wat van God is, aan God.</a:t>
            </a:r>
          </a:p>
          <a:p>
            <a:pPr algn="r"/>
            <a:r>
              <a:rPr lang="nl-NL" sz="2600" dirty="0" smtClean="0">
                <a:latin typeface="+mj-lt"/>
              </a:rPr>
              <a:t>(Luk. 20:25)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81" y="5574249"/>
            <a:ext cx="6936390" cy="89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754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81680" y="442525"/>
            <a:ext cx="1157859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Romeinen 13</a:t>
            </a: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6 Want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daarom voldoen jullie ook belastingen, </a:t>
            </a:r>
            <a:endParaRPr lang="nl-NL" sz="26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want </a:t>
            </a:r>
            <a:r>
              <a:rPr lang="nl-NL" sz="2600" dirty="0">
                <a:solidFill>
                  <a:srgbClr val="002060"/>
                </a:solidFill>
              </a:rPr>
              <a:t>zij zijn dienstverrichters van God, die juist op dit punt volharden.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80" y="5579745"/>
            <a:ext cx="806767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81680" y="442525"/>
            <a:ext cx="1157859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Romeinen 13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7 Betaal </a:t>
            </a:r>
            <a:r>
              <a:rPr lang="nl-NL" sz="2600" dirty="0">
                <a:solidFill>
                  <a:srgbClr val="002060"/>
                </a:solidFill>
              </a:rPr>
              <a:t>aan allen de verschuldigde dingen: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aan </a:t>
            </a:r>
            <a:r>
              <a:rPr lang="nl-NL" sz="2600" dirty="0">
                <a:solidFill>
                  <a:srgbClr val="002060"/>
                </a:solidFill>
              </a:rPr>
              <a:t>wie belasting, belasting, aan wie tol, tol,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aan </a:t>
            </a:r>
            <a:r>
              <a:rPr lang="nl-NL" sz="2600" dirty="0">
                <a:solidFill>
                  <a:srgbClr val="002060"/>
                </a:solidFill>
              </a:rPr>
              <a:t>wie vrees, vrees, aan wie eer, eer.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5" y="3899149"/>
            <a:ext cx="7538085" cy="262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51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817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023306" y="3108700"/>
            <a:ext cx="75838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ctr"/>
            <a:r>
              <a:rPr lang="nl-NL" sz="3200" b="1" dirty="0" smtClean="0">
                <a:solidFill>
                  <a:srgbClr val="002060"/>
                </a:solidFill>
              </a:rPr>
              <a:t>altijd gehoorzamen?</a:t>
            </a:r>
          </a:p>
        </p:txBody>
      </p:sp>
    </p:spTree>
    <p:extLst>
      <p:ext uri="{BB962C8B-B14F-4D97-AF65-F5344CB8AC3E}">
        <p14:creationId xmlns:p14="http://schemas.microsoft.com/office/powerpoint/2010/main" val="220564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81680" y="442525"/>
            <a:ext cx="1157859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Titus 3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1 Herinner </a:t>
            </a:r>
            <a:r>
              <a:rPr lang="nl-NL" sz="2600" dirty="0">
                <a:solidFill>
                  <a:srgbClr val="002060"/>
                </a:solidFill>
              </a:rPr>
              <a:t>hen eraan, zich aan overheden en autoriteiten te onderschikken,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u="sng" dirty="0" smtClean="0">
                <a:solidFill>
                  <a:srgbClr val="002060"/>
                </a:solidFill>
              </a:rPr>
              <a:t>toe </a:t>
            </a:r>
            <a:r>
              <a:rPr lang="nl-NL" sz="2600" u="sng" dirty="0">
                <a:solidFill>
                  <a:srgbClr val="002060"/>
                </a:solidFill>
              </a:rPr>
              <a:t>te geven</a:t>
            </a:r>
            <a:r>
              <a:rPr lang="nl-NL" sz="2600" dirty="0">
                <a:solidFill>
                  <a:srgbClr val="002060"/>
                </a:solidFill>
              </a:rPr>
              <a:t>, en tot elk goed werk gereed te zijn,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5241607" y="2876703"/>
            <a:ext cx="4424908" cy="492443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600" dirty="0" smtClean="0">
                <a:latin typeface="+mj-lt"/>
              </a:rPr>
              <a:t>SV/NGB =&gt; gehoorzaam zijn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975" y="4576048"/>
            <a:ext cx="10904703" cy="935636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336" y="5511684"/>
            <a:ext cx="8848539" cy="95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50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504614" y="501272"/>
            <a:ext cx="1120521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Marcus 12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28 En </a:t>
            </a:r>
            <a:r>
              <a:rPr lang="nl-NL" sz="2600" dirty="0">
                <a:solidFill>
                  <a:srgbClr val="002060"/>
                </a:solidFill>
              </a:rPr>
              <a:t>één van de </a:t>
            </a:r>
            <a:r>
              <a:rPr lang="nl-NL" sz="2600" dirty="0" err="1">
                <a:solidFill>
                  <a:srgbClr val="002060"/>
                </a:solidFill>
              </a:rPr>
              <a:t>schriftgeleerden</a:t>
            </a:r>
            <a:r>
              <a:rPr lang="nl-NL" sz="2600" dirty="0">
                <a:solidFill>
                  <a:srgbClr val="002060"/>
                </a:solidFill>
              </a:rPr>
              <a:t> hoort, dat zij met Hem discussiëren,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en </a:t>
            </a:r>
            <a:r>
              <a:rPr lang="nl-NL" sz="2600" dirty="0">
                <a:solidFill>
                  <a:srgbClr val="002060"/>
                </a:solidFill>
              </a:rPr>
              <a:t>hij nam waar, dat Hij hen op </a:t>
            </a:r>
            <a:r>
              <a:rPr lang="nl-NL" sz="2600" dirty="0" smtClean="0">
                <a:solidFill>
                  <a:srgbClr val="002060"/>
                </a:solidFill>
              </a:rPr>
              <a:t>goede wijze </a:t>
            </a:r>
            <a:r>
              <a:rPr lang="nl-NL" sz="2600" dirty="0">
                <a:solidFill>
                  <a:srgbClr val="002060"/>
                </a:solidFill>
              </a:rPr>
              <a:t>antwoordde, en hij komt naar Hem toe, en hij stelt Hem een vraag: Welk voorschrift is </a:t>
            </a:r>
            <a:r>
              <a:rPr lang="nl-NL" sz="2600" dirty="0" smtClean="0">
                <a:solidFill>
                  <a:srgbClr val="002060"/>
                </a:solidFill>
              </a:rPr>
              <a:t>het eerste </a:t>
            </a:r>
            <a:r>
              <a:rPr lang="nl-NL" sz="2600" dirty="0">
                <a:solidFill>
                  <a:srgbClr val="002060"/>
                </a:solidFill>
              </a:rPr>
              <a:t>van alle?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29 Jezus </a:t>
            </a:r>
            <a:r>
              <a:rPr lang="nl-NL" sz="2600" dirty="0">
                <a:solidFill>
                  <a:srgbClr val="002060"/>
                </a:solidFill>
              </a:rPr>
              <a:t>antwoordde hem: Het eerste voorschrift van alle is: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Hoor</a:t>
            </a:r>
            <a:r>
              <a:rPr lang="nl-NL" sz="2600" dirty="0">
                <a:solidFill>
                  <a:srgbClr val="002060"/>
                </a:solidFill>
              </a:rPr>
              <a:t>, Israël! De Heer, onze God, is één Heer.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30 En </a:t>
            </a:r>
            <a:r>
              <a:rPr lang="nl-NL" sz="2600" dirty="0">
                <a:solidFill>
                  <a:srgbClr val="002060"/>
                </a:solidFill>
              </a:rPr>
              <a:t>jij zal de Heer, jouw God, liefhebben, vanuit geheel je hart, en vanuit geheel je ziel, en vanuit geheel je denkwijze, en vanuit geheel je sterkte.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Dit </a:t>
            </a:r>
            <a:r>
              <a:rPr lang="nl-NL" sz="2600" dirty="0">
                <a:solidFill>
                  <a:srgbClr val="002060"/>
                </a:solidFill>
              </a:rPr>
              <a:t>is het eerste voorschrift.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31 En </a:t>
            </a:r>
            <a:r>
              <a:rPr lang="nl-NL" sz="2600" dirty="0">
                <a:solidFill>
                  <a:srgbClr val="002060"/>
                </a:solidFill>
              </a:rPr>
              <a:t>het tweede </a:t>
            </a:r>
            <a:r>
              <a:rPr lang="nl-NL" sz="2600" dirty="0" smtClean="0">
                <a:solidFill>
                  <a:srgbClr val="002060"/>
                </a:solidFill>
              </a:rPr>
              <a:t>is gelijk dit</a:t>
            </a:r>
            <a:r>
              <a:rPr lang="nl-NL" sz="2600" dirty="0">
                <a:solidFill>
                  <a:srgbClr val="002060"/>
                </a:solidFill>
              </a:rPr>
              <a:t>: Jij zult je naaste liefhebben als jezelf.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Een </a:t>
            </a:r>
            <a:r>
              <a:rPr lang="nl-NL" sz="2600" dirty="0">
                <a:solidFill>
                  <a:srgbClr val="002060"/>
                </a:solidFill>
              </a:rPr>
              <a:t>ander voorschrift, groter dan dit, is er niet.</a:t>
            </a:r>
          </a:p>
        </p:txBody>
      </p:sp>
    </p:spTree>
    <p:extLst>
      <p:ext uri="{BB962C8B-B14F-4D97-AF65-F5344CB8AC3E}">
        <p14:creationId xmlns:p14="http://schemas.microsoft.com/office/powerpoint/2010/main" val="151773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7919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7919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7919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7919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7919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7919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81680" y="442525"/>
            <a:ext cx="1157859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Romeinen 12</a:t>
            </a: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1 Ik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roep jullie dan op, broeders, met een beroep op </a:t>
            </a: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de barmhartigheden van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God, </a:t>
            </a:r>
            <a:r>
              <a:rPr lang="nl-NL" sz="2600" dirty="0">
                <a:solidFill>
                  <a:srgbClr val="002060"/>
                </a:solidFill>
              </a:rPr>
              <a:t>dat jullie je lichamen presenteren als </a:t>
            </a:r>
            <a:r>
              <a:rPr lang="nl-NL" sz="2600" u="sng" dirty="0">
                <a:solidFill>
                  <a:srgbClr val="002060"/>
                </a:solidFill>
              </a:rPr>
              <a:t>een levend, heilig en welgevallig offer</a:t>
            </a:r>
            <a:r>
              <a:rPr lang="nl-NL" sz="2600" dirty="0">
                <a:solidFill>
                  <a:srgbClr val="002060"/>
                </a:solidFill>
              </a:rPr>
              <a:t> aan God: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jullie logische dienst.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2715452" y="3565262"/>
            <a:ext cx="7331518" cy="89255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600" dirty="0" smtClean="0">
                <a:latin typeface="+mj-lt"/>
              </a:rPr>
              <a:t>Met Christus gestorven, begraven en opgewekt om zó in nieuwheid van leven te wandelen (6:4)</a:t>
            </a:r>
            <a:endParaRPr lang="nl-NL" sz="2600" dirty="0">
              <a:latin typeface="+mj-lt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125" y="5693124"/>
            <a:ext cx="11586495" cy="89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96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392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504614" y="501272"/>
            <a:ext cx="1120521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600" b="1" dirty="0" smtClean="0"/>
              <a:t>Romeinen 11</a:t>
            </a:r>
          </a:p>
          <a:p>
            <a:pPr algn="ctr"/>
            <a:r>
              <a:rPr lang="nl-NL" sz="2600" dirty="0" smtClean="0"/>
              <a:t>33 O</a:t>
            </a:r>
            <a:r>
              <a:rPr lang="nl-NL" sz="2600" dirty="0"/>
              <a:t>, de diepte van de rijkdom en de wijsheid en de kennis van God! </a:t>
            </a:r>
            <a:endParaRPr lang="nl-NL" sz="2600" dirty="0" smtClean="0"/>
          </a:p>
          <a:p>
            <a:pPr algn="ctr"/>
            <a:r>
              <a:rPr lang="nl-NL" sz="2600" dirty="0" smtClean="0"/>
              <a:t>Hoe </a:t>
            </a:r>
            <a:r>
              <a:rPr lang="nl-NL" sz="2600" dirty="0" err="1"/>
              <a:t>onnavorsbaar</a:t>
            </a:r>
            <a:r>
              <a:rPr lang="nl-NL" sz="2600" dirty="0"/>
              <a:t> zijn </a:t>
            </a:r>
            <a:r>
              <a:rPr lang="nl-NL" sz="2600" dirty="0" err="1"/>
              <a:t>zijn</a:t>
            </a:r>
            <a:r>
              <a:rPr lang="nl-NL" sz="2600" dirty="0"/>
              <a:t> oordelen en onnaspeurlijk zijn wegen</a:t>
            </a:r>
            <a:r>
              <a:rPr lang="nl-NL" sz="2600" dirty="0" smtClean="0"/>
              <a:t>!</a:t>
            </a:r>
            <a:endParaRPr lang="nl-NL" sz="2600" dirty="0"/>
          </a:p>
          <a:p>
            <a:pPr algn="ctr"/>
            <a:r>
              <a:rPr lang="nl-NL" sz="2600" dirty="0" smtClean="0"/>
              <a:t>34 Want</a:t>
            </a:r>
            <a:r>
              <a:rPr lang="nl-NL" sz="2600" dirty="0"/>
              <a:t>: wie kende het denken van de Heer? Of: wie werd zijn adviseur?</a:t>
            </a:r>
          </a:p>
          <a:p>
            <a:pPr algn="ctr"/>
            <a:r>
              <a:rPr lang="nl-NL" sz="2600" dirty="0" smtClean="0"/>
              <a:t>36 Of</a:t>
            </a:r>
            <a:r>
              <a:rPr lang="nl-NL" sz="2600" dirty="0"/>
              <a:t>: wie geeft eerst aan Hem, en het zal aan hem terugbetaald worden?</a:t>
            </a:r>
          </a:p>
          <a:p>
            <a:pPr algn="ctr"/>
            <a:r>
              <a:rPr lang="nl-NL" sz="2600" dirty="0" smtClean="0"/>
              <a:t>36 Want </a:t>
            </a:r>
            <a:r>
              <a:rPr lang="nl-NL" sz="2600" dirty="0"/>
              <a:t>uit Hem en door Hem en tot Hem zijn alle dingen: </a:t>
            </a:r>
            <a:endParaRPr lang="nl-NL" sz="2600" dirty="0" smtClean="0"/>
          </a:p>
          <a:p>
            <a:pPr algn="ctr"/>
            <a:r>
              <a:rPr lang="nl-NL" sz="2600" dirty="0" smtClean="0"/>
              <a:t>aan Hem </a:t>
            </a:r>
            <a:r>
              <a:rPr lang="nl-NL" sz="2600" strike="sngStrike" dirty="0" smtClean="0"/>
              <a:t>zij</a:t>
            </a:r>
            <a:r>
              <a:rPr lang="nl-NL" sz="2600" dirty="0" smtClean="0"/>
              <a:t> de </a:t>
            </a:r>
            <a:r>
              <a:rPr lang="nl-NL" sz="2600" dirty="0"/>
              <a:t>heerlijkheid tot in de </a:t>
            </a:r>
            <a:r>
              <a:rPr lang="nl-NL" sz="2600" dirty="0" err="1"/>
              <a:t>aeonen</a:t>
            </a:r>
            <a:r>
              <a:rPr lang="nl-NL" sz="2600" dirty="0"/>
              <a:t>! Amen!</a:t>
            </a:r>
          </a:p>
        </p:txBody>
      </p:sp>
    </p:spTree>
    <p:extLst>
      <p:ext uri="{BB962C8B-B14F-4D97-AF65-F5344CB8AC3E}">
        <p14:creationId xmlns:p14="http://schemas.microsoft.com/office/powerpoint/2010/main" val="179897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81680" y="442525"/>
            <a:ext cx="1157859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Romeinen 12</a:t>
            </a: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1 Ik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roep jullie dan op, broeders, met een beroep op </a:t>
            </a: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de barmhartigheden van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God, dat jullie je lichamen presenteren als een levend, heilig en welgevallig offer aan God: </a:t>
            </a:r>
            <a:r>
              <a:rPr lang="nl-NL" sz="2600" dirty="0">
                <a:solidFill>
                  <a:srgbClr val="002060"/>
                </a:solidFill>
              </a:rPr>
              <a:t>jullie logische dienst.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80" y="5639539"/>
            <a:ext cx="4536090" cy="94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36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81680" y="442525"/>
            <a:ext cx="1157859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Romeinen 12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2 En </a:t>
            </a:r>
            <a:r>
              <a:rPr lang="nl-NL" sz="2600" dirty="0">
                <a:solidFill>
                  <a:srgbClr val="002060"/>
                </a:solidFill>
              </a:rPr>
              <a:t>word niet gevormd naar deze </a:t>
            </a:r>
            <a:r>
              <a:rPr lang="nl-NL" sz="2600" dirty="0" err="1">
                <a:solidFill>
                  <a:srgbClr val="002060"/>
                </a:solidFill>
              </a:rPr>
              <a:t>aeon</a:t>
            </a:r>
            <a:r>
              <a:rPr lang="nl-NL" sz="2600" dirty="0">
                <a:solidFill>
                  <a:srgbClr val="002060"/>
                </a:solidFill>
              </a:rPr>
              <a:t>,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maar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word omgevormd in de vernieuwing van jullie denken, </a:t>
            </a:r>
            <a:endParaRPr lang="nl-NL" sz="26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om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te toetsen wat de wil van God is, </a:t>
            </a:r>
            <a:endParaRPr lang="nl-NL" sz="26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het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goede, welgevallige en volmaakte.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908752" y="2909246"/>
            <a:ext cx="10064048" cy="209288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600" dirty="0" smtClean="0">
                <a:latin typeface="+mj-lt"/>
              </a:rPr>
              <a:t>niet wereld (SV/NBG), maar ‘</a:t>
            </a:r>
            <a:r>
              <a:rPr lang="nl-NL" sz="2600" dirty="0" err="1" smtClean="0">
                <a:latin typeface="+mj-lt"/>
              </a:rPr>
              <a:t>aeon</a:t>
            </a:r>
            <a:r>
              <a:rPr lang="nl-NL" sz="2600" dirty="0" smtClean="0">
                <a:latin typeface="+mj-lt"/>
              </a:rPr>
              <a:t>’ = tijdperk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600" dirty="0">
                <a:latin typeface="+mj-lt"/>
              </a:rPr>
              <a:t>d</a:t>
            </a:r>
            <a:r>
              <a:rPr lang="nl-NL" sz="2600" dirty="0" smtClean="0">
                <a:latin typeface="+mj-lt"/>
              </a:rPr>
              <a:t>eze </a:t>
            </a:r>
            <a:r>
              <a:rPr lang="nl-NL" sz="2600" dirty="0" err="1" smtClean="0">
                <a:latin typeface="+mj-lt"/>
              </a:rPr>
              <a:t>aeon</a:t>
            </a:r>
            <a:r>
              <a:rPr lang="nl-NL" sz="2600" dirty="0" smtClean="0">
                <a:latin typeface="+mj-lt"/>
              </a:rPr>
              <a:t> is boos (Gal.1:4)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600" dirty="0">
                <a:latin typeface="+mj-lt"/>
              </a:rPr>
              <a:t>d</a:t>
            </a:r>
            <a:r>
              <a:rPr lang="nl-NL" sz="2600" dirty="0" smtClean="0">
                <a:latin typeface="+mj-lt"/>
              </a:rPr>
              <a:t>e god van deze </a:t>
            </a:r>
            <a:r>
              <a:rPr lang="nl-NL" sz="2600" dirty="0" err="1" smtClean="0">
                <a:latin typeface="+mj-lt"/>
              </a:rPr>
              <a:t>aeon</a:t>
            </a:r>
            <a:r>
              <a:rPr lang="nl-NL" sz="2600" dirty="0" smtClean="0">
                <a:latin typeface="+mj-lt"/>
              </a:rPr>
              <a:t> regeert en verblindt het denken (2 Kor.4:4)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600" dirty="0" smtClean="0">
                <a:latin typeface="+mj-lt"/>
              </a:rPr>
              <a:t>‘de overste van de macht van de lucht’ (Ef.2:2)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600" dirty="0">
                <a:latin typeface="+mj-lt"/>
              </a:rPr>
              <a:t>d</a:t>
            </a:r>
            <a:r>
              <a:rPr lang="nl-NL" sz="2600" dirty="0" smtClean="0">
                <a:latin typeface="+mj-lt"/>
              </a:rPr>
              <a:t>e waarheid wordt in ongerechtigheid ten onder gehouden (Rom.1:18)</a:t>
            </a:r>
            <a:endParaRPr lang="nl-NL" sz="2600" dirty="0">
              <a:latin typeface="+mj-lt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430" y="5776076"/>
            <a:ext cx="6968490" cy="94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13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81680" y="442525"/>
            <a:ext cx="1157859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Romeinen 12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2 En </a:t>
            </a:r>
            <a:r>
              <a:rPr lang="nl-NL" sz="2600" dirty="0">
                <a:solidFill>
                  <a:srgbClr val="002060"/>
                </a:solidFill>
              </a:rPr>
              <a:t>word niet gevormd naar deze </a:t>
            </a:r>
            <a:r>
              <a:rPr lang="nl-NL" sz="2600" dirty="0" err="1">
                <a:solidFill>
                  <a:srgbClr val="002060"/>
                </a:solidFill>
              </a:rPr>
              <a:t>aeon</a:t>
            </a:r>
            <a:r>
              <a:rPr lang="nl-NL" sz="2600" dirty="0">
                <a:solidFill>
                  <a:srgbClr val="002060"/>
                </a:solidFill>
              </a:rPr>
              <a:t>,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maar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word omgevormd in de vernieuwing van jullie denken, </a:t>
            </a:r>
            <a:endParaRPr lang="nl-NL" sz="26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om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te toetsen wat de wil van God is, </a:t>
            </a:r>
            <a:endParaRPr lang="nl-NL" sz="26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het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goede, welgevallige en volmaakte.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430" y="5776076"/>
            <a:ext cx="6968490" cy="94145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0843" y="2934098"/>
            <a:ext cx="4008632" cy="378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65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81680" y="442525"/>
            <a:ext cx="1157859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Romeinen 12</a:t>
            </a: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2 En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word niet gevormd naar deze </a:t>
            </a:r>
            <a:r>
              <a:rPr lang="nl-NL" sz="2600" dirty="0" err="1">
                <a:solidFill>
                  <a:schemeClr val="bg1">
                    <a:lumMod val="65000"/>
                  </a:schemeClr>
                </a:solidFill>
              </a:rPr>
              <a:t>aeon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endParaRPr lang="nl-NL" sz="26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maar </a:t>
            </a:r>
            <a:r>
              <a:rPr lang="nl-NL" sz="2600" dirty="0">
                <a:solidFill>
                  <a:srgbClr val="002060"/>
                </a:solidFill>
              </a:rPr>
              <a:t>word omgevormd in de vernieuwing van jullie denken,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om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te toetsen wat de wil van God is, </a:t>
            </a:r>
            <a:endParaRPr lang="nl-NL" sz="26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het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goede, welgevallige en volmaakte.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330" y="5783063"/>
            <a:ext cx="7772400" cy="835859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0530" y="2535406"/>
            <a:ext cx="7160821" cy="226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7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81680" y="442525"/>
            <a:ext cx="1157859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Romeinen 12</a:t>
            </a: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2 En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word niet gevormd naar deze </a:t>
            </a:r>
            <a:r>
              <a:rPr lang="nl-NL" sz="2600" dirty="0" err="1">
                <a:solidFill>
                  <a:schemeClr val="bg1">
                    <a:lumMod val="65000"/>
                  </a:schemeClr>
                </a:solidFill>
              </a:rPr>
              <a:t>aeon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endParaRPr lang="nl-NL" sz="26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maar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word omgevormd in de vernieuwing van jullie denken, </a:t>
            </a:r>
            <a:endParaRPr lang="nl-NL" sz="26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om </a:t>
            </a:r>
            <a:r>
              <a:rPr lang="nl-NL" sz="2600" dirty="0">
                <a:solidFill>
                  <a:srgbClr val="002060"/>
                </a:solidFill>
              </a:rPr>
              <a:t>te toetsen wat de wil van God is,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het </a:t>
            </a:r>
            <a:r>
              <a:rPr lang="nl-NL" sz="2600" dirty="0">
                <a:solidFill>
                  <a:srgbClr val="002060"/>
                </a:solidFill>
              </a:rPr>
              <a:t>goede, welgevallige en volmaakte.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80" y="4821555"/>
            <a:ext cx="6610350" cy="169545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593661" y="3529631"/>
            <a:ext cx="9664889" cy="492443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600" dirty="0" smtClean="0">
                <a:latin typeface="+mj-lt"/>
              </a:rPr>
              <a:t>Vers 1 en 2 is de inleiding op/de samenvatting van wat hierna komt</a:t>
            </a:r>
            <a:endParaRPr lang="nl-NL" sz="2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0465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50598</TotalTime>
  <Words>1948</Words>
  <Application>Microsoft Office PowerPoint</Application>
  <PresentationFormat>Breedbeeld</PresentationFormat>
  <Paragraphs>228</Paragraphs>
  <Slides>41</Slides>
  <Notes>35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41</vt:i4>
      </vt:variant>
    </vt:vector>
  </HeadingPairs>
  <TitlesOfParts>
    <vt:vector size="48" baseType="lpstr">
      <vt:lpstr>Arial</vt:lpstr>
      <vt:lpstr>Calibri</vt:lpstr>
      <vt:lpstr>Calibri Light</vt:lpstr>
      <vt:lpstr>Verdana</vt:lpstr>
      <vt:lpstr>Wingdings</vt:lpstr>
      <vt:lpstr>Kantoorthema</vt:lpstr>
      <vt:lpstr>1_Kantoorthema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 Oudijn</dc:creator>
  <cp:lastModifiedBy>Gerard Oudijn</cp:lastModifiedBy>
  <cp:revision>1935</cp:revision>
  <dcterms:created xsi:type="dcterms:W3CDTF">2017-10-24T20:34:00Z</dcterms:created>
  <dcterms:modified xsi:type="dcterms:W3CDTF">2021-03-21T14:24:58Z</dcterms:modified>
</cp:coreProperties>
</file>