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582" r:id="rId3"/>
    <p:sldId id="1285" r:id="rId4"/>
    <p:sldId id="1318" r:id="rId5"/>
    <p:sldId id="1339" r:id="rId6"/>
    <p:sldId id="1317" r:id="rId7"/>
    <p:sldId id="1319" r:id="rId8"/>
    <p:sldId id="1322" r:id="rId9"/>
    <p:sldId id="1323" r:id="rId10"/>
    <p:sldId id="1324" r:id="rId11"/>
    <p:sldId id="1350" r:id="rId12"/>
    <p:sldId id="1327" r:id="rId13"/>
    <p:sldId id="1328" r:id="rId14"/>
    <p:sldId id="1330" r:id="rId15"/>
    <p:sldId id="1332" r:id="rId16"/>
    <p:sldId id="1333" r:id="rId17"/>
    <p:sldId id="1331" r:id="rId18"/>
    <p:sldId id="1334" r:id="rId19"/>
    <p:sldId id="1335" r:id="rId20"/>
    <p:sldId id="1329" r:id="rId21"/>
    <p:sldId id="1336" r:id="rId22"/>
    <p:sldId id="1337" r:id="rId23"/>
    <p:sldId id="1338" r:id="rId24"/>
    <p:sldId id="1340" r:id="rId25"/>
    <p:sldId id="1342" r:id="rId26"/>
    <p:sldId id="1341" r:id="rId27"/>
    <p:sldId id="1343" r:id="rId28"/>
    <p:sldId id="1344" r:id="rId29"/>
    <p:sldId id="1345" r:id="rId30"/>
    <p:sldId id="1346" r:id="rId31"/>
    <p:sldId id="1348" r:id="rId32"/>
    <p:sldId id="1347" r:id="rId33"/>
    <p:sldId id="1349" r:id="rId34"/>
    <p:sldId id="1352" r:id="rId35"/>
    <p:sldId id="1353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F07"/>
    <a:srgbClr val="79D707"/>
    <a:srgbClr val="003300"/>
    <a:srgbClr val="0319BD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0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7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11-4-2021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0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30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59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04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11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13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36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87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68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3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8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6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8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8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1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6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1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11-4-2021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11-4-2021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11-4-2021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11-4-2021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11-4-2021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11-4-2021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11-4-2021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11-4-2021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11-4-2021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11-4-2021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11-4-2021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11-4-2021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11-4-2021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82094" y="6101729"/>
            <a:ext cx="153814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 april 2021</a:t>
            </a:r>
          </a:p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Rotterdam</a:t>
            </a:r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929640" y="1061873"/>
            <a:ext cx="8247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4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bloeiende staf van </a:t>
            </a:r>
            <a:r>
              <a:rPr lang="nl-NL" sz="4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Aäron</a:t>
            </a:r>
            <a:endParaRPr lang="nl-NL" sz="4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630" y="2506994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824" y="4098235"/>
            <a:ext cx="2281857" cy="24058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947" y="95473"/>
            <a:ext cx="3406140" cy="40707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6" y="281902"/>
            <a:ext cx="2872993" cy="398915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539947" y="4191303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Numeri 21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605516" y="4318834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 Samuël 14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99" y="1986022"/>
            <a:ext cx="3127602" cy="431411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5599" y="6319440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 Samuël 17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665980" y="6436115"/>
            <a:ext cx="341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Genesis 48 en Hebreeën 11:21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9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 YAHWEH sprak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tot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Mozes, zeggende: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2 Spreek tot de zonen van Israël en neem van hen een staf voor het huis van hun vader,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Iedere mans naam schrijf je op zijn staf.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3 En de </a:t>
            </a:r>
            <a:r>
              <a:rPr lang="nl-NL" sz="2600" dirty="0">
                <a:solidFill>
                  <a:srgbClr val="002060"/>
                </a:solidFill>
              </a:rPr>
              <a:t>naam van </a:t>
            </a:r>
            <a:r>
              <a:rPr lang="nl-NL" sz="2600" dirty="0" err="1">
                <a:solidFill>
                  <a:srgbClr val="002060"/>
                </a:solidFill>
              </a:rPr>
              <a:t>Aäron</a:t>
            </a:r>
            <a:r>
              <a:rPr lang="nl-NL" sz="2600" dirty="0">
                <a:solidFill>
                  <a:srgbClr val="002060"/>
                </a:solidFill>
              </a:rPr>
              <a:t> </a:t>
            </a:r>
            <a:r>
              <a:rPr lang="nl-NL" sz="2600" dirty="0" smtClean="0">
                <a:solidFill>
                  <a:srgbClr val="002060"/>
                </a:solidFill>
              </a:rPr>
              <a:t>zal jij schrijven </a:t>
            </a:r>
            <a:r>
              <a:rPr lang="nl-NL" sz="2600" dirty="0">
                <a:solidFill>
                  <a:srgbClr val="002060"/>
                </a:solidFill>
              </a:rPr>
              <a:t>op de staf van Levi,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één staf </a:t>
            </a:r>
            <a:r>
              <a:rPr lang="nl-NL" sz="2600" dirty="0" smtClean="0">
                <a:solidFill>
                  <a:srgbClr val="002060"/>
                </a:solidFill>
              </a:rPr>
              <a:t>is er </a:t>
            </a:r>
            <a:r>
              <a:rPr lang="nl-NL" sz="2600" dirty="0">
                <a:solidFill>
                  <a:srgbClr val="002060"/>
                </a:solidFill>
              </a:rPr>
              <a:t>voor het hoofd van </a:t>
            </a:r>
            <a:r>
              <a:rPr lang="nl-NL" sz="2600" dirty="0" smtClean="0">
                <a:solidFill>
                  <a:srgbClr val="002060"/>
                </a:solidFill>
              </a:rPr>
              <a:t>het huis van hun vaders.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29" y="4859355"/>
            <a:ext cx="8227980" cy="94288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02" y="5802237"/>
            <a:ext cx="8132445" cy="93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4 </a:t>
            </a:r>
            <a:r>
              <a:rPr lang="nl-NL" sz="2600" dirty="0">
                <a:solidFill>
                  <a:srgbClr val="002060"/>
                </a:solidFill>
              </a:rPr>
              <a:t>En </a:t>
            </a:r>
            <a:r>
              <a:rPr lang="nl-NL" sz="2600" dirty="0" smtClean="0">
                <a:solidFill>
                  <a:srgbClr val="002060"/>
                </a:solidFill>
              </a:rPr>
              <a:t>jij zal ze achterlaten in </a:t>
            </a:r>
            <a:r>
              <a:rPr lang="nl-NL" sz="2600" dirty="0">
                <a:solidFill>
                  <a:srgbClr val="002060"/>
                </a:solidFill>
              </a:rPr>
              <a:t>de tent van </a:t>
            </a:r>
            <a:r>
              <a:rPr lang="nl-NL" sz="2600" dirty="0" smtClean="0">
                <a:solidFill>
                  <a:srgbClr val="002060"/>
                </a:solidFill>
              </a:rPr>
              <a:t>samenkomst,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vóór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getuigenis,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Ik u ontmoeten zal.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908810" y="3187405"/>
            <a:ext cx="6563858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de tent van samenkomst = de tabernakel =&gt;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1" y="5725339"/>
            <a:ext cx="5618178" cy="9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7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55" y="948317"/>
            <a:ext cx="5276187" cy="5199905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04026" y="1810226"/>
            <a:ext cx="63368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Exodus 33</a:t>
            </a:r>
          </a:p>
          <a:p>
            <a:r>
              <a:rPr lang="nl-NL" sz="2600" dirty="0" smtClean="0"/>
              <a:t>7 </a:t>
            </a:r>
            <a:r>
              <a:rPr lang="nl-NL" sz="2600" dirty="0"/>
              <a:t>En Mozes nam de tent en </a:t>
            </a:r>
            <a:r>
              <a:rPr lang="nl-NL" sz="2600" dirty="0" smtClean="0"/>
              <a:t>hij spant die buiten de legerplaats, ver van de legerplaats; </a:t>
            </a:r>
            <a:r>
              <a:rPr lang="nl-NL" sz="2600" dirty="0"/>
              <a:t>en hij noemde hem de tent van </a:t>
            </a:r>
            <a:r>
              <a:rPr lang="nl-NL" sz="2600" dirty="0" smtClean="0"/>
              <a:t>samenkomst. </a:t>
            </a:r>
            <a:r>
              <a:rPr lang="nl-NL" sz="2600" dirty="0"/>
              <a:t>Zo gebeurde het dat ieder die </a:t>
            </a:r>
            <a:r>
              <a:rPr lang="nl-NL" sz="2600" dirty="0" smtClean="0"/>
              <a:t>YAHWEH zocht</a:t>
            </a:r>
            <a:r>
              <a:rPr lang="nl-NL" sz="2600" dirty="0"/>
              <a:t>, naar de tent van </a:t>
            </a:r>
            <a:r>
              <a:rPr lang="nl-NL" sz="2600" dirty="0" smtClean="0"/>
              <a:t>samenkomst uitging, </a:t>
            </a:r>
            <a:r>
              <a:rPr lang="nl-NL" sz="2600" dirty="0"/>
              <a:t>die zich buiten </a:t>
            </a:r>
            <a:r>
              <a:rPr lang="nl-NL" sz="2600" dirty="0" smtClean="0"/>
              <a:t>de legerplaats bevond</a:t>
            </a:r>
            <a:r>
              <a:rPr lang="nl-NL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1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4 En jij zal ze achterlaten in de tent van samenkomst,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vóór </a:t>
            </a:r>
            <a:r>
              <a:rPr lang="nl-NL" sz="2600" dirty="0">
                <a:solidFill>
                  <a:srgbClr val="002060"/>
                </a:solidFill>
              </a:rPr>
              <a:t>de getuigenis, </a:t>
            </a:r>
            <a:r>
              <a:rPr lang="nl-NL" sz="2600" dirty="0" smtClean="0">
                <a:solidFill>
                  <a:srgbClr val="002060"/>
                </a:solidFill>
              </a:rPr>
              <a:t>waar </a:t>
            </a:r>
            <a:r>
              <a:rPr lang="nl-NL" sz="2600" dirty="0">
                <a:solidFill>
                  <a:srgbClr val="002060"/>
                </a:solidFill>
              </a:rPr>
              <a:t>Ik u ontmoeten zal.</a:t>
            </a:r>
            <a:endParaRPr lang="nl-NL" sz="2600" dirty="0" smtClean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908810" y="3187405"/>
            <a:ext cx="796671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de getuigenis = de stenen tafelen, die in de ark van het verbond waren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ook de staf van </a:t>
            </a:r>
            <a:r>
              <a:rPr lang="nl-NL" sz="2600" dirty="0" err="1" smtClean="0">
                <a:latin typeface="+mj-lt"/>
              </a:rPr>
              <a:t>Aäron</a:t>
            </a:r>
            <a:r>
              <a:rPr lang="nl-NL" sz="2600" dirty="0" smtClean="0">
                <a:latin typeface="+mj-lt"/>
              </a:rPr>
              <a:t> werd kreeg daar een plek =&gt;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deze ark werd ook ‘ark van de getuigenis’ genoemd =&gt;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3" y="5692125"/>
            <a:ext cx="9361387" cy="9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504614" y="501272"/>
            <a:ext cx="112052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Hebreeën 9</a:t>
            </a:r>
          </a:p>
          <a:p>
            <a:r>
              <a:rPr lang="nl-NL" sz="2600" dirty="0" smtClean="0"/>
              <a:t>3 Maar </a:t>
            </a:r>
            <a:r>
              <a:rPr lang="nl-NL" sz="2600" dirty="0"/>
              <a:t>achter het tweede voorhangsel </a:t>
            </a:r>
            <a:r>
              <a:rPr lang="nl-NL" sz="2600" dirty="0" smtClean="0"/>
              <a:t>was de </a:t>
            </a:r>
            <a:r>
              <a:rPr lang="nl-NL" sz="2600" dirty="0"/>
              <a:t>tabernakel </a:t>
            </a:r>
            <a:endParaRPr lang="nl-NL" sz="2600" dirty="0" smtClean="0"/>
          </a:p>
          <a:p>
            <a:r>
              <a:rPr lang="nl-NL" sz="2600" dirty="0" smtClean="0"/>
              <a:t>die </a:t>
            </a:r>
            <a:r>
              <a:rPr lang="nl-NL" sz="2600" dirty="0"/>
              <a:t>het heilige der heiligen </a:t>
            </a:r>
            <a:r>
              <a:rPr lang="nl-NL" sz="2600" dirty="0" smtClean="0"/>
              <a:t>wordt </a:t>
            </a:r>
            <a:r>
              <a:rPr lang="nl-NL" sz="2600" dirty="0"/>
              <a:t>genoemd,</a:t>
            </a:r>
          </a:p>
          <a:p>
            <a:r>
              <a:rPr lang="nl-NL" sz="2600" dirty="0" smtClean="0"/>
              <a:t>4 (…) met de </a:t>
            </a:r>
            <a:r>
              <a:rPr lang="nl-NL" sz="2600" dirty="0"/>
              <a:t>ark van het verbond, die geheel met goud overtrokken was. </a:t>
            </a:r>
            <a:endParaRPr lang="nl-NL" sz="2600" dirty="0" smtClean="0"/>
          </a:p>
          <a:p>
            <a:r>
              <a:rPr lang="nl-NL" sz="2600" dirty="0" smtClean="0"/>
              <a:t>In </a:t>
            </a:r>
            <a:r>
              <a:rPr lang="nl-NL" sz="2600" dirty="0"/>
              <a:t>deze ark lagen </a:t>
            </a:r>
            <a:r>
              <a:rPr lang="nl-NL" sz="2600" dirty="0" smtClean="0"/>
              <a:t>de </a:t>
            </a:r>
            <a:r>
              <a:rPr lang="nl-NL" sz="2600" dirty="0"/>
              <a:t>gouden kruik met het manna en </a:t>
            </a:r>
            <a:r>
              <a:rPr lang="nl-NL" sz="2600" u="sng" dirty="0" smtClean="0"/>
              <a:t>de </a:t>
            </a:r>
            <a:r>
              <a:rPr lang="nl-NL" sz="2600" u="sng" dirty="0"/>
              <a:t>staf van </a:t>
            </a:r>
            <a:r>
              <a:rPr lang="nl-NL" sz="2600" u="sng" dirty="0" err="1"/>
              <a:t>Aäron</a:t>
            </a:r>
            <a:r>
              <a:rPr lang="nl-NL" sz="2600" dirty="0"/>
              <a:t>, </a:t>
            </a:r>
            <a:endParaRPr lang="nl-NL" sz="2600" dirty="0" smtClean="0"/>
          </a:p>
          <a:p>
            <a:r>
              <a:rPr lang="nl-NL" sz="2600" dirty="0" smtClean="0"/>
              <a:t>die </a:t>
            </a:r>
            <a:r>
              <a:rPr lang="nl-NL" sz="2600" dirty="0"/>
              <a:t>gebloeid had, en </a:t>
            </a:r>
            <a:r>
              <a:rPr lang="nl-NL" sz="2600" dirty="0" smtClean="0"/>
              <a:t>de stenen </a:t>
            </a:r>
            <a:r>
              <a:rPr lang="nl-NL" sz="2600" dirty="0"/>
              <a:t>tafelen van het verbond.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197" y="3281430"/>
            <a:ext cx="3668573" cy="337069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04614" y="4200045"/>
            <a:ext cx="7268901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latin typeface="+mj-lt"/>
              </a:rPr>
              <a:t>Exodus 26</a:t>
            </a:r>
          </a:p>
          <a:p>
            <a:r>
              <a:rPr lang="nl-NL" sz="2600" dirty="0" smtClean="0">
                <a:latin typeface="+mj-lt"/>
              </a:rPr>
              <a:t>34 En jij zet het  </a:t>
            </a:r>
            <a:r>
              <a:rPr lang="nl-NL" sz="2600" dirty="0">
                <a:latin typeface="+mj-lt"/>
              </a:rPr>
              <a:t>verzoendeksel op </a:t>
            </a:r>
            <a:endParaRPr lang="nl-NL" sz="2600" dirty="0" smtClean="0">
              <a:latin typeface="+mj-lt"/>
            </a:endParaRPr>
          </a:p>
          <a:p>
            <a:r>
              <a:rPr lang="nl-NL" sz="2600" u="sng" dirty="0" smtClean="0">
                <a:latin typeface="+mj-lt"/>
              </a:rPr>
              <a:t>de </a:t>
            </a:r>
            <a:r>
              <a:rPr lang="nl-NL" sz="2600" u="sng" dirty="0">
                <a:latin typeface="+mj-lt"/>
              </a:rPr>
              <a:t>ark van de </a:t>
            </a:r>
            <a:r>
              <a:rPr lang="nl-NL" sz="2600" u="sng" dirty="0" smtClean="0">
                <a:latin typeface="+mj-lt"/>
              </a:rPr>
              <a:t>getuigenis</a:t>
            </a:r>
            <a:r>
              <a:rPr lang="nl-NL" sz="2600" dirty="0" smtClean="0">
                <a:latin typeface="+mj-lt"/>
              </a:rPr>
              <a:t>, </a:t>
            </a:r>
            <a:r>
              <a:rPr lang="nl-NL" sz="2600" dirty="0">
                <a:latin typeface="+mj-lt"/>
              </a:rPr>
              <a:t>in het heilige der heiligen.</a:t>
            </a:r>
          </a:p>
        </p:txBody>
      </p:sp>
    </p:spTree>
    <p:extLst>
      <p:ext uri="{BB962C8B-B14F-4D97-AF65-F5344CB8AC3E}">
        <p14:creationId xmlns:p14="http://schemas.microsoft.com/office/powerpoint/2010/main" val="25173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059"/>
            <a:ext cx="12192000" cy="62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79" y="2903220"/>
            <a:ext cx="5084241" cy="379476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87680" y="439966"/>
            <a:ext cx="725043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Hebreeën 9</a:t>
            </a:r>
          </a:p>
          <a:p>
            <a:r>
              <a:rPr lang="nl-NL" sz="2600" dirty="0" smtClean="0"/>
              <a:t>24 Want Christus </a:t>
            </a:r>
            <a:r>
              <a:rPr lang="nl-NL" sz="2600" dirty="0"/>
              <a:t>is niet binnengegaan in </a:t>
            </a:r>
            <a:r>
              <a:rPr lang="nl-NL" sz="2600" dirty="0" smtClean="0"/>
              <a:t>de heiligdommen die </a:t>
            </a:r>
            <a:r>
              <a:rPr lang="nl-NL" sz="2600" dirty="0"/>
              <a:t>met handen gemaakt </a:t>
            </a:r>
            <a:r>
              <a:rPr lang="nl-NL" sz="2600" dirty="0" smtClean="0"/>
              <a:t>zijn </a:t>
            </a:r>
            <a:r>
              <a:rPr lang="nl-NL" sz="2600" dirty="0"/>
              <a:t>en </a:t>
            </a:r>
            <a:r>
              <a:rPr lang="nl-NL" sz="2600" dirty="0" smtClean="0"/>
              <a:t>die tegenbeelden zijn </a:t>
            </a:r>
            <a:r>
              <a:rPr lang="nl-NL" sz="2600" dirty="0"/>
              <a:t>van het ware, </a:t>
            </a:r>
            <a:endParaRPr lang="nl-NL" sz="2600" dirty="0" smtClean="0"/>
          </a:p>
          <a:p>
            <a:r>
              <a:rPr lang="nl-NL" sz="2600" u="sng" dirty="0" smtClean="0"/>
              <a:t>maar </a:t>
            </a:r>
            <a:r>
              <a:rPr lang="nl-NL" sz="2600" u="sng" dirty="0"/>
              <a:t>in de hemel zelf, </a:t>
            </a:r>
            <a:endParaRPr lang="nl-NL" sz="2600" u="sng" dirty="0" smtClean="0"/>
          </a:p>
          <a:p>
            <a:r>
              <a:rPr lang="nl-NL" sz="2600" dirty="0" smtClean="0"/>
              <a:t>om </a:t>
            </a:r>
            <a:r>
              <a:rPr lang="nl-NL" sz="2600" dirty="0"/>
              <a:t>nu voor het aangezicht van God </a:t>
            </a:r>
            <a:endParaRPr lang="nl-NL" sz="2600" dirty="0" smtClean="0"/>
          </a:p>
          <a:p>
            <a:r>
              <a:rPr lang="nl-NL" sz="2600" dirty="0" smtClean="0"/>
              <a:t>te </a:t>
            </a:r>
            <a:r>
              <a:rPr lang="nl-NL" sz="2600" dirty="0"/>
              <a:t>verschijnen voor </a:t>
            </a:r>
            <a:r>
              <a:rPr lang="nl-NL" sz="2600" dirty="0" smtClean="0"/>
              <a:t>ons.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7860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675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5 </a:t>
            </a:r>
            <a:r>
              <a:rPr lang="nl-NL" sz="2600" dirty="0">
                <a:solidFill>
                  <a:srgbClr val="002060"/>
                </a:solidFill>
              </a:rPr>
              <a:t>En het zal </a:t>
            </a:r>
            <a:r>
              <a:rPr lang="nl-NL" sz="2600" dirty="0" smtClean="0">
                <a:solidFill>
                  <a:srgbClr val="002060"/>
                </a:solidFill>
              </a:rPr>
              <a:t>zijn dat de </a:t>
            </a:r>
            <a:r>
              <a:rPr lang="nl-NL" sz="2600" dirty="0">
                <a:solidFill>
                  <a:srgbClr val="002060"/>
                </a:solidFill>
              </a:rPr>
              <a:t>man die Ik verkies, </a:t>
            </a:r>
            <a:r>
              <a:rPr lang="nl-NL" sz="2600" dirty="0" smtClean="0">
                <a:solidFill>
                  <a:srgbClr val="002060"/>
                </a:solidFill>
              </a:rPr>
              <a:t>zijn staf zal uitbotten.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Ik zal het gemor van de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zonen van Israël over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Mij,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waarmee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zij tegen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jullie morren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tot zwijgen brengen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756120" y="3164545"/>
            <a:ext cx="5804569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e</a:t>
            </a:r>
            <a:r>
              <a:rPr lang="nl-NL" sz="2600" dirty="0" smtClean="0">
                <a:latin typeface="+mj-lt"/>
              </a:rPr>
              <a:t>en dode ‘tak’ ontvangt (nieuw) leven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52" y="5600003"/>
            <a:ext cx="9376458" cy="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7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675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5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En het zal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zijn dat de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man die Ik verkies,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zijn staf zal uitbotten.</a:t>
            </a:r>
            <a:r>
              <a:rPr lang="nl-NL" sz="2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Ik zal het gemor van de </a:t>
            </a:r>
            <a:r>
              <a:rPr lang="nl-NL" sz="2600" dirty="0" smtClean="0">
                <a:solidFill>
                  <a:srgbClr val="002060"/>
                </a:solidFill>
              </a:rPr>
              <a:t>zonen van Israël over </a:t>
            </a:r>
            <a:r>
              <a:rPr lang="nl-NL" sz="2600" dirty="0">
                <a:solidFill>
                  <a:srgbClr val="002060"/>
                </a:solidFill>
              </a:rPr>
              <a:t>Mij,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waarmee </a:t>
            </a:r>
            <a:r>
              <a:rPr lang="nl-NL" sz="2600" dirty="0">
                <a:solidFill>
                  <a:srgbClr val="002060"/>
                </a:solidFill>
              </a:rPr>
              <a:t>zij tegen </a:t>
            </a:r>
            <a:r>
              <a:rPr lang="nl-NL" sz="2600" dirty="0" smtClean="0">
                <a:solidFill>
                  <a:srgbClr val="002060"/>
                </a:solidFill>
              </a:rPr>
              <a:t>jullie morren</a:t>
            </a:r>
            <a:r>
              <a:rPr lang="nl-NL" sz="2600" dirty="0">
                <a:solidFill>
                  <a:srgbClr val="002060"/>
                </a:solidFill>
              </a:rPr>
              <a:t>, tot zwijgen brengen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54" y="5532611"/>
            <a:ext cx="12049246" cy="84940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001741" y="3387677"/>
            <a:ext cx="538788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Aan Israël zal openbaar worden wie de hogepriester van Gods keuze is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638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 YAHWEH sprak </a:t>
            </a:r>
            <a:r>
              <a:rPr lang="nl-NL" sz="2600" dirty="0">
                <a:solidFill>
                  <a:srgbClr val="002060"/>
                </a:solidFill>
              </a:rPr>
              <a:t>tot </a:t>
            </a:r>
            <a:r>
              <a:rPr lang="nl-NL" sz="2600" dirty="0" smtClean="0">
                <a:solidFill>
                  <a:srgbClr val="002060"/>
                </a:solidFill>
              </a:rPr>
              <a:t>Mozes, zeggende:</a:t>
            </a:r>
            <a:endParaRPr lang="nl-NL" sz="2600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 </a:t>
            </a:r>
            <a:r>
              <a:rPr lang="nl-NL" sz="2600" dirty="0">
                <a:solidFill>
                  <a:srgbClr val="002060"/>
                </a:solidFill>
              </a:rPr>
              <a:t>Spreek tot de </a:t>
            </a:r>
            <a:r>
              <a:rPr lang="nl-NL" sz="2600" dirty="0" smtClean="0">
                <a:solidFill>
                  <a:srgbClr val="002060"/>
                </a:solidFill>
              </a:rPr>
              <a:t>zonen van Israël </a:t>
            </a:r>
            <a:r>
              <a:rPr lang="nl-NL" sz="2600" dirty="0">
                <a:solidFill>
                  <a:srgbClr val="002060"/>
                </a:solidFill>
              </a:rPr>
              <a:t>en neem van hen een staf voor </a:t>
            </a:r>
            <a:r>
              <a:rPr lang="nl-NL" sz="2600" dirty="0" smtClean="0">
                <a:solidFill>
                  <a:srgbClr val="002060"/>
                </a:solidFill>
              </a:rPr>
              <a:t>het huis van hun vader,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al hun oversten, naar het huis van hun vaders, twaalf staven.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Iedere mans naam schrijf je op zijn staf schrijven.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" y="4794383"/>
            <a:ext cx="6364605" cy="88905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7770"/>
            <a:ext cx="11875625" cy="9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675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6 </a:t>
            </a:r>
            <a:r>
              <a:rPr lang="nl-NL" sz="2600" dirty="0">
                <a:solidFill>
                  <a:srgbClr val="002060"/>
                </a:solidFill>
              </a:rPr>
              <a:t>Mozes sprak tot </a:t>
            </a:r>
            <a:r>
              <a:rPr lang="nl-NL" sz="2600" dirty="0" smtClean="0">
                <a:solidFill>
                  <a:srgbClr val="002060"/>
                </a:solidFill>
              </a:rPr>
              <a:t>de zonen van Israël </a:t>
            </a:r>
            <a:r>
              <a:rPr lang="nl-NL" sz="2600" dirty="0">
                <a:solidFill>
                  <a:srgbClr val="002060"/>
                </a:solidFill>
              </a:rPr>
              <a:t>en al hun </a:t>
            </a:r>
            <a:r>
              <a:rPr lang="nl-NL" sz="2600" dirty="0" smtClean="0">
                <a:solidFill>
                  <a:srgbClr val="002060"/>
                </a:solidFill>
              </a:rPr>
              <a:t>oversten gaven </a:t>
            </a:r>
            <a:r>
              <a:rPr lang="nl-NL" sz="2600" dirty="0">
                <a:solidFill>
                  <a:srgbClr val="002060"/>
                </a:solidFill>
              </a:rPr>
              <a:t>hem een staf,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voor </a:t>
            </a:r>
            <a:r>
              <a:rPr lang="nl-NL" sz="2600" dirty="0">
                <a:solidFill>
                  <a:srgbClr val="002060"/>
                </a:solidFill>
              </a:rPr>
              <a:t>elke </a:t>
            </a:r>
            <a:r>
              <a:rPr lang="nl-NL" sz="2600" dirty="0" smtClean="0">
                <a:solidFill>
                  <a:srgbClr val="002060"/>
                </a:solidFill>
              </a:rPr>
              <a:t>overste één </a:t>
            </a:r>
            <a:r>
              <a:rPr lang="nl-NL" sz="2600" dirty="0">
                <a:solidFill>
                  <a:srgbClr val="002060"/>
                </a:solidFill>
              </a:rPr>
              <a:t>staf, naar </a:t>
            </a:r>
            <a:r>
              <a:rPr lang="nl-NL" sz="2600" dirty="0" smtClean="0">
                <a:solidFill>
                  <a:srgbClr val="002060"/>
                </a:solidFill>
              </a:rPr>
              <a:t>het huis van hun vaders, </a:t>
            </a:r>
            <a:r>
              <a:rPr lang="nl-NL" sz="2600" dirty="0">
                <a:solidFill>
                  <a:srgbClr val="002060"/>
                </a:solidFill>
              </a:rPr>
              <a:t>twaalf staven.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staf van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Aäron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 was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in het midden van hun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staven.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2" y="4875209"/>
            <a:ext cx="9523293" cy="87420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92" y="5749419"/>
            <a:ext cx="11725154" cy="8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675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6 Mozes sprak tot de zonen van Israël en al hun oversten gaven hem een staf,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voor elke overste één staf, naar het huis van hun vaders, twaalf staven.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De </a:t>
            </a:r>
            <a:r>
              <a:rPr lang="nl-NL" sz="2600" dirty="0">
                <a:solidFill>
                  <a:srgbClr val="002060"/>
                </a:solidFill>
              </a:rPr>
              <a:t>staf van </a:t>
            </a:r>
            <a:r>
              <a:rPr lang="nl-NL" sz="2600" dirty="0" err="1">
                <a:solidFill>
                  <a:srgbClr val="002060"/>
                </a:solidFill>
              </a:rPr>
              <a:t>Aäron</a:t>
            </a:r>
            <a:r>
              <a:rPr lang="nl-NL" sz="2600" dirty="0">
                <a:solidFill>
                  <a:srgbClr val="002060"/>
                </a:solidFill>
              </a:rPr>
              <a:t> was </a:t>
            </a:r>
            <a:r>
              <a:rPr lang="nl-NL" sz="2600" dirty="0" smtClean="0">
                <a:solidFill>
                  <a:srgbClr val="002060"/>
                </a:solidFill>
              </a:rPr>
              <a:t>in het midden van hun </a:t>
            </a:r>
            <a:r>
              <a:rPr lang="nl-NL" sz="2600" dirty="0">
                <a:solidFill>
                  <a:srgbClr val="002060"/>
                </a:solidFill>
              </a:rPr>
              <a:t>staven.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9" y="5688988"/>
            <a:ext cx="86106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67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7 </a:t>
            </a:r>
            <a:r>
              <a:rPr lang="nl-NL" sz="2600" dirty="0">
                <a:solidFill>
                  <a:srgbClr val="002060"/>
                </a:solidFill>
              </a:rPr>
              <a:t>En Mozes </a:t>
            </a:r>
            <a:r>
              <a:rPr lang="nl-NL" sz="2600" dirty="0" smtClean="0">
                <a:solidFill>
                  <a:srgbClr val="002060"/>
                </a:solidFill>
              </a:rPr>
              <a:t>laat de </a:t>
            </a:r>
            <a:r>
              <a:rPr lang="nl-NL" sz="2600" dirty="0">
                <a:solidFill>
                  <a:srgbClr val="002060"/>
                </a:solidFill>
              </a:rPr>
              <a:t>staven </a:t>
            </a:r>
            <a:r>
              <a:rPr lang="nl-NL" sz="2600" dirty="0" smtClean="0">
                <a:solidFill>
                  <a:srgbClr val="002060"/>
                </a:solidFill>
              </a:rPr>
              <a:t>achter voor </a:t>
            </a:r>
            <a:r>
              <a:rPr lang="nl-NL" sz="2600" dirty="0">
                <a:solidFill>
                  <a:srgbClr val="002060"/>
                </a:solidFill>
              </a:rPr>
              <a:t>het aangezicht van </a:t>
            </a:r>
            <a:r>
              <a:rPr lang="nl-NL" sz="2600" dirty="0" smtClean="0">
                <a:solidFill>
                  <a:srgbClr val="002060"/>
                </a:solidFill>
              </a:rPr>
              <a:t>YAHWEH,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in </a:t>
            </a:r>
            <a:r>
              <a:rPr lang="nl-NL" sz="2600" dirty="0">
                <a:solidFill>
                  <a:srgbClr val="002060"/>
                </a:solidFill>
              </a:rPr>
              <a:t>de tent van de getuigenis.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6" y="5400434"/>
            <a:ext cx="119634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675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8 En de volgende dag komt Mozes in de tent van de getuigenis, en aanschouw!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staf van </a:t>
            </a:r>
            <a:r>
              <a:rPr lang="nl-NL" sz="2600" dirty="0" err="1" smtClean="0">
                <a:solidFill>
                  <a:schemeClr val="bg1">
                    <a:lumMod val="65000"/>
                  </a:schemeClr>
                </a:solidFill>
              </a:rPr>
              <a:t>Aäron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, voor het huis van Levi, was uitgebot.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hij brengt bloemknoppen voort en hij brengt bloesem voort.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hij draagt vrucht met amandelen.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6762"/>
            <a:ext cx="12192000" cy="8479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435830" y="3107649"/>
            <a:ext cx="928551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dirty="0">
                <a:latin typeface="+mj-lt"/>
              </a:rPr>
              <a:t>Johannes 20</a:t>
            </a:r>
          </a:p>
          <a:p>
            <a:r>
              <a:rPr lang="nl-NL" sz="2600" dirty="0">
                <a:latin typeface="+mj-lt"/>
              </a:rPr>
              <a:t>1 En op (dag) één van de sabbatten </a:t>
            </a:r>
            <a:r>
              <a:rPr lang="nl-NL" sz="2600" dirty="0" smtClean="0">
                <a:latin typeface="+mj-lt"/>
              </a:rPr>
              <a:t>komt </a:t>
            </a:r>
            <a:r>
              <a:rPr lang="nl-NL" sz="2600" dirty="0">
                <a:latin typeface="+mj-lt"/>
              </a:rPr>
              <a:t>Maria, Magdalena, </a:t>
            </a:r>
          </a:p>
          <a:p>
            <a:r>
              <a:rPr lang="nl-NL" sz="2600" dirty="0">
                <a:latin typeface="+mj-lt"/>
              </a:rPr>
              <a:t>vroeg in de morgen, terwijl het nog donker is, naar het graf, </a:t>
            </a:r>
          </a:p>
          <a:p>
            <a:r>
              <a:rPr lang="nl-NL" sz="2600" dirty="0">
                <a:latin typeface="+mj-lt"/>
              </a:rPr>
              <a:t>en zij ziet dat de steen van de deur van het graf weggenomen is.</a:t>
            </a:r>
          </a:p>
        </p:txBody>
      </p:sp>
    </p:spTree>
    <p:extLst>
      <p:ext uri="{BB962C8B-B14F-4D97-AF65-F5344CB8AC3E}">
        <p14:creationId xmlns:p14="http://schemas.microsoft.com/office/powerpoint/2010/main" val="187165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675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8 En de volgende dag komt Mozes in de tent van de getuigenis, en aanschouw!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staf van </a:t>
            </a:r>
            <a:r>
              <a:rPr lang="nl-NL" sz="2600" dirty="0" err="1" smtClean="0">
                <a:solidFill>
                  <a:schemeClr val="bg1">
                    <a:lumMod val="65000"/>
                  </a:schemeClr>
                </a:solidFill>
              </a:rPr>
              <a:t>Aäron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, voor het huis van Levi, was uitgebot.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hij brengt bloemknoppen voort en hij brengt bloesem voort.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hij draagt vrucht met amandelen.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6762"/>
            <a:ext cx="12192000" cy="8479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921730" y="3609808"/>
            <a:ext cx="542217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latin typeface="+mj-lt"/>
              </a:rPr>
              <a:t>Romeinen 13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12 De nacht vordert en de dag nadert…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39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675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8 En de volgende dag komt Mozes in de tent van de getuigenis, en aanschouw!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De staf van </a:t>
            </a:r>
            <a:r>
              <a:rPr lang="nl-NL" sz="2600" dirty="0" err="1" smtClean="0">
                <a:solidFill>
                  <a:srgbClr val="002060"/>
                </a:solidFill>
              </a:rPr>
              <a:t>Aäron</a:t>
            </a:r>
            <a:r>
              <a:rPr lang="nl-NL" sz="2600" dirty="0" smtClean="0">
                <a:solidFill>
                  <a:srgbClr val="002060"/>
                </a:solidFill>
              </a:rPr>
              <a:t>, voor het huis van Levi, was uitgebot.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hij brengt bloemknoppen voort en hij brengt bloesem voort.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hij draagt vrucht met amandelen.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360" y="2731770"/>
            <a:ext cx="3817620" cy="381762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624550" y="4297174"/>
            <a:ext cx="331905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leven uit de dood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14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675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8 En de volgende dag komt Mozes in de tent van de getuigenis, en aanschouw!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staf van </a:t>
            </a:r>
            <a:r>
              <a:rPr lang="nl-NL" sz="2600" dirty="0" err="1" smtClean="0">
                <a:solidFill>
                  <a:schemeClr val="bg1">
                    <a:lumMod val="65000"/>
                  </a:schemeClr>
                </a:solidFill>
              </a:rPr>
              <a:t>Aäron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, voor het huis van Levi, was uitgebot.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En hij brengt bloemknoppen voort en hij brengt bloesem voort.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En hij draagt vrucht met amandelen.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498820" y="4137154"/>
            <a:ext cx="793677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h</a:t>
            </a:r>
            <a:r>
              <a:rPr lang="nl-NL" sz="2600" dirty="0" smtClean="0">
                <a:latin typeface="+mj-lt"/>
              </a:rPr>
              <a:t>et was een levende amandelboom geworden!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de amandelboom is de eerste boom in Israël die bloeit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u</a:t>
            </a:r>
            <a:r>
              <a:rPr lang="nl-NL" sz="2600" dirty="0" smtClean="0">
                <a:latin typeface="+mj-lt"/>
              </a:rPr>
              <a:t>itbeelding van Christus, de Eersteling (1 Kor.15:20,23)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Vergelijk Jeremia 1 =&gt;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22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87680" y="439966"/>
            <a:ext cx="102679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Jeremia 1</a:t>
            </a:r>
          </a:p>
          <a:p>
            <a:r>
              <a:rPr lang="nl-NL" sz="2600" dirty="0" smtClean="0"/>
              <a:t>11 En het woord van YAHWEH kwam tot mij, zeggende:</a:t>
            </a:r>
          </a:p>
          <a:p>
            <a:r>
              <a:rPr lang="nl-NL" sz="2600" dirty="0" smtClean="0"/>
              <a:t>Wat zie jij, Jeremia?</a:t>
            </a:r>
          </a:p>
          <a:p>
            <a:r>
              <a:rPr lang="nl-NL" sz="2600" dirty="0" smtClean="0"/>
              <a:t>En ik zei: ik zie een amandeltak.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12 En YAHWEH zei tot mij: Jij hebt goed gezien,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want ik waak over Mijn woord om dat te doen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4771643"/>
            <a:ext cx="10565130" cy="8558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" y="5627529"/>
            <a:ext cx="5943600" cy="8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87680" y="439966"/>
            <a:ext cx="102679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Jeremia 1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11 En het woord van YAHWEH kwam tot mij, zeggende: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Wat zie jij, Jeremia?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En ik zei: ik zie een amandeltak.</a:t>
            </a:r>
          </a:p>
          <a:p>
            <a:r>
              <a:rPr lang="nl-NL" sz="2600" dirty="0" smtClean="0"/>
              <a:t>12 En YAHWEH zei tot mij: Jij hebt goed gezien, </a:t>
            </a:r>
          </a:p>
          <a:p>
            <a:r>
              <a:rPr lang="nl-NL" sz="2600" dirty="0" smtClean="0"/>
              <a:t>want ik waak over Mijn woord om dat te doen.</a:t>
            </a:r>
            <a:endParaRPr lang="nl-NL" sz="2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4911069"/>
            <a:ext cx="6644639" cy="8382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5749289"/>
            <a:ext cx="7433310" cy="8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87680" y="439966"/>
            <a:ext cx="102679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Jeremia 1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11 En het woord van YAHWEH kwam tot mij, zeggende: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Wat zie jij, Jeremia?</a:t>
            </a:r>
          </a:p>
          <a:p>
            <a:r>
              <a:rPr lang="nl-NL" sz="2600" dirty="0"/>
              <a:t>En ik zei: ik zie </a:t>
            </a:r>
            <a:r>
              <a:rPr lang="nl-NL" sz="2600" u="sng" dirty="0"/>
              <a:t>een amandeltak</a:t>
            </a:r>
            <a:r>
              <a:rPr lang="nl-NL" sz="2600" dirty="0"/>
              <a:t>.</a:t>
            </a:r>
          </a:p>
          <a:p>
            <a:r>
              <a:rPr lang="nl-NL" sz="2600" dirty="0" smtClean="0"/>
              <a:t>12 En YAHWEH zei tot mij: Jij hebt goed gezien, </a:t>
            </a:r>
          </a:p>
          <a:p>
            <a:r>
              <a:rPr lang="nl-NL" sz="2600" dirty="0" smtClean="0"/>
              <a:t>want ik </a:t>
            </a:r>
            <a:r>
              <a:rPr lang="nl-NL" sz="2600" u="sng" dirty="0" smtClean="0"/>
              <a:t>waak</a:t>
            </a:r>
            <a:r>
              <a:rPr lang="nl-NL" sz="2600" dirty="0" smtClean="0"/>
              <a:t> over Mijn woord om dat te doen.</a:t>
            </a:r>
            <a:endParaRPr lang="nl-NL" sz="26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4638675"/>
            <a:ext cx="2247900" cy="14668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080" y="4733925"/>
            <a:ext cx="2314575" cy="1371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003" y="3032567"/>
            <a:ext cx="3433821" cy="25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 YAHWEH sprak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tot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Mozes, zeggende: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2 Spreek tot de zonen van Israël en neem van hen een staf voor het huis van hun vader,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van </a:t>
            </a:r>
            <a:r>
              <a:rPr lang="nl-NL" sz="2600" dirty="0">
                <a:solidFill>
                  <a:srgbClr val="002060"/>
                </a:solidFill>
              </a:rPr>
              <a:t>al hun </a:t>
            </a:r>
            <a:r>
              <a:rPr lang="nl-NL" sz="2600" dirty="0" smtClean="0">
                <a:solidFill>
                  <a:srgbClr val="002060"/>
                </a:solidFill>
              </a:rPr>
              <a:t>oversten, </a:t>
            </a:r>
            <a:r>
              <a:rPr lang="nl-NL" sz="2600" dirty="0">
                <a:solidFill>
                  <a:srgbClr val="002060"/>
                </a:solidFill>
              </a:rPr>
              <a:t>naar </a:t>
            </a:r>
            <a:r>
              <a:rPr lang="nl-NL" sz="2600" dirty="0" smtClean="0">
                <a:solidFill>
                  <a:srgbClr val="002060"/>
                </a:solidFill>
              </a:rPr>
              <a:t>het huis van hun vaders, </a:t>
            </a:r>
            <a:r>
              <a:rPr lang="nl-NL" sz="2600" dirty="0">
                <a:solidFill>
                  <a:srgbClr val="002060"/>
                </a:solidFill>
              </a:rPr>
              <a:t>twaalf staven.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Iedere mans </a:t>
            </a:r>
            <a:r>
              <a:rPr lang="nl-NL" sz="2600" dirty="0">
                <a:solidFill>
                  <a:srgbClr val="002060"/>
                </a:solidFill>
              </a:rPr>
              <a:t>naam </a:t>
            </a:r>
            <a:r>
              <a:rPr lang="nl-NL" sz="2600" dirty="0" smtClean="0">
                <a:solidFill>
                  <a:srgbClr val="002060"/>
                </a:solidFill>
              </a:rPr>
              <a:t>schrijf je op </a:t>
            </a:r>
            <a:r>
              <a:rPr lang="nl-NL" sz="2600" dirty="0">
                <a:solidFill>
                  <a:srgbClr val="002060"/>
                </a:solidFill>
              </a:rPr>
              <a:t>zijn </a:t>
            </a:r>
            <a:r>
              <a:rPr lang="nl-NL" sz="2600" dirty="0" smtClean="0">
                <a:solidFill>
                  <a:srgbClr val="002060"/>
                </a:solidFill>
              </a:rPr>
              <a:t>staf.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943100" y="3455914"/>
            <a:ext cx="916686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de NBG vertaling legt dit uit: </a:t>
            </a:r>
            <a:r>
              <a:rPr lang="nl-NL" sz="2600" i="1" dirty="0" smtClean="0">
                <a:latin typeface="+mj-lt"/>
              </a:rPr>
              <a:t>‘naar hun stammen, twaalf staven’ </a:t>
            </a:r>
            <a:endParaRPr lang="nl-NL" sz="2600" i="1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35" y="4868865"/>
            <a:ext cx="9797415" cy="8207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35" y="5689636"/>
            <a:ext cx="7004146" cy="8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675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9 En Mozes brengt alle staven uit, van voor het aangezicht van YAHWEH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tot alle zonen van Israël.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En zij zien het en zij nemen elk hun staf.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675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10 En YAHWEH zegt tot Mozes: breng de staf van </a:t>
            </a:r>
            <a:r>
              <a:rPr lang="nl-NL" sz="2600" dirty="0" err="1" smtClean="0">
                <a:solidFill>
                  <a:srgbClr val="002060"/>
                </a:solidFill>
              </a:rPr>
              <a:t>Aäron</a:t>
            </a:r>
            <a:r>
              <a:rPr lang="nl-NL" sz="2600" dirty="0" smtClean="0">
                <a:solidFill>
                  <a:srgbClr val="002060"/>
                </a:solidFill>
              </a:rPr>
              <a:t> terug vóór de getuigenis,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in bewaring en tot teken voor de weerspannige zonen,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zodat jij aan hun gemor op Mij een einde maakt en zij niet sterven.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81680" y="442525"/>
            <a:ext cx="115675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11 En Mozes doet zoals YAHWEH hem instructie gegeven had, zo deed hij.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47903" y="986763"/>
            <a:ext cx="10871002" cy="449353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dirty="0">
                <a:latin typeface="+mj-lt"/>
              </a:rPr>
              <a:t>Samengevat: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600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6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Israël heeft geen weet wie haar Hogepriester is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In de bloeiende staf die amandelen voorbrengt, wordt uitgebeeld dat Hij door opstanding de Eersteling geworden is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God wijst Hem aan door leven uit de dood voort te brengen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Hij is verborgen, buiten de legerplaats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…en is terwijl het in de wereld nacht is, in het hemels heiligdom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>
                <a:latin typeface="+mj-lt"/>
              </a:rPr>
              <a:t>Wanneer de dag aanbreekt, zal de bloeiende staf uit het heiligdom </a:t>
            </a:r>
            <a:r>
              <a:rPr lang="nl-NL" sz="2600" dirty="0" smtClean="0">
                <a:latin typeface="+mj-lt"/>
              </a:rPr>
              <a:t>komen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Dan </a:t>
            </a:r>
            <a:r>
              <a:rPr lang="nl-NL" sz="2600" dirty="0">
                <a:latin typeface="+mj-lt"/>
              </a:rPr>
              <a:t>zal Israël duidelijk worden wie de door God verkozen Hogepriester </a:t>
            </a:r>
            <a:r>
              <a:rPr lang="nl-NL" sz="2600" dirty="0" smtClean="0">
                <a:latin typeface="+mj-lt"/>
              </a:rPr>
              <a:t>is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806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58" y="1566561"/>
            <a:ext cx="11752829" cy="11650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58" y="2731624"/>
            <a:ext cx="11770096" cy="146998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83458" y="1030971"/>
            <a:ext cx="5984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/>
              <a:t>Hebreeën 13:20-21</a:t>
            </a:r>
            <a:endParaRPr lang="nl-NL" sz="2600" b="1" dirty="0"/>
          </a:p>
        </p:txBody>
      </p:sp>
    </p:spTree>
    <p:extLst>
      <p:ext uri="{BB962C8B-B14F-4D97-AF65-F5344CB8AC3E}">
        <p14:creationId xmlns:p14="http://schemas.microsoft.com/office/powerpoint/2010/main" val="40524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Numeri 17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 YAHWEH sprak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tot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Mozes, zeggende: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2 Spreek tot de zonen van Israël en neem van hen een staf voor het huis van hun vader,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van </a:t>
            </a:r>
            <a:r>
              <a:rPr lang="nl-NL" sz="2600" dirty="0">
                <a:solidFill>
                  <a:srgbClr val="002060"/>
                </a:solidFill>
              </a:rPr>
              <a:t>al hun </a:t>
            </a:r>
            <a:r>
              <a:rPr lang="nl-NL" sz="2600" dirty="0" smtClean="0">
                <a:solidFill>
                  <a:srgbClr val="002060"/>
                </a:solidFill>
              </a:rPr>
              <a:t>oversten, </a:t>
            </a:r>
            <a:r>
              <a:rPr lang="nl-NL" sz="2600" dirty="0">
                <a:solidFill>
                  <a:srgbClr val="002060"/>
                </a:solidFill>
              </a:rPr>
              <a:t>naar </a:t>
            </a:r>
            <a:r>
              <a:rPr lang="nl-NL" sz="2600" dirty="0" smtClean="0">
                <a:solidFill>
                  <a:srgbClr val="002060"/>
                </a:solidFill>
              </a:rPr>
              <a:t>het huis van hun vaders, </a:t>
            </a:r>
            <a:r>
              <a:rPr lang="nl-NL" sz="2600" dirty="0">
                <a:solidFill>
                  <a:srgbClr val="002060"/>
                </a:solidFill>
              </a:rPr>
              <a:t>twaalf staven.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Iedere mans </a:t>
            </a:r>
            <a:r>
              <a:rPr lang="nl-NL" sz="2600" dirty="0">
                <a:solidFill>
                  <a:srgbClr val="002060"/>
                </a:solidFill>
              </a:rPr>
              <a:t>naam </a:t>
            </a:r>
            <a:r>
              <a:rPr lang="nl-NL" sz="2600" dirty="0" smtClean="0">
                <a:solidFill>
                  <a:srgbClr val="002060"/>
                </a:solidFill>
              </a:rPr>
              <a:t>schrijf je op </a:t>
            </a:r>
            <a:r>
              <a:rPr lang="nl-NL" sz="2600" dirty="0">
                <a:solidFill>
                  <a:srgbClr val="002060"/>
                </a:solidFill>
              </a:rPr>
              <a:t>zijn </a:t>
            </a:r>
            <a:r>
              <a:rPr lang="nl-NL" sz="2600" dirty="0" smtClean="0">
                <a:solidFill>
                  <a:srgbClr val="002060"/>
                </a:solidFill>
              </a:rPr>
              <a:t>staf.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971800" y="3455914"/>
            <a:ext cx="773811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een staf = bedoelt om op te staan, staande te blijven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de staf in de Schrift, een excursie =&gt;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35" y="4868865"/>
            <a:ext cx="9797415" cy="8207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35" y="5689636"/>
            <a:ext cx="7004146" cy="8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614" y="501272"/>
            <a:ext cx="1120521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Exodus 7</a:t>
            </a:r>
          </a:p>
          <a:p>
            <a:r>
              <a:rPr lang="nl-NL" sz="2600" dirty="0" smtClean="0"/>
              <a:t>10 Toen </a:t>
            </a:r>
            <a:r>
              <a:rPr lang="nl-NL" sz="2600" dirty="0"/>
              <a:t>kwamen Mozes en </a:t>
            </a:r>
            <a:r>
              <a:rPr lang="nl-NL" sz="2600" dirty="0" err="1"/>
              <a:t>Aäron</a:t>
            </a:r>
            <a:r>
              <a:rPr lang="nl-NL" sz="2600" dirty="0"/>
              <a:t> bij de farao </a:t>
            </a:r>
            <a:r>
              <a:rPr lang="nl-NL" sz="2600" dirty="0" smtClean="0"/>
              <a:t> </a:t>
            </a:r>
          </a:p>
          <a:p>
            <a:r>
              <a:rPr lang="nl-NL" sz="2600" dirty="0" smtClean="0"/>
              <a:t>en </a:t>
            </a:r>
            <a:r>
              <a:rPr lang="nl-NL" sz="2600" dirty="0"/>
              <a:t>deden precies zoals </a:t>
            </a:r>
            <a:r>
              <a:rPr lang="nl-NL" sz="2600" dirty="0" smtClean="0"/>
              <a:t>YAHWEH geboden </a:t>
            </a:r>
            <a:r>
              <a:rPr lang="nl-NL" sz="2600" dirty="0"/>
              <a:t>had. </a:t>
            </a:r>
            <a:endParaRPr lang="nl-NL" sz="2600" dirty="0" smtClean="0"/>
          </a:p>
          <a:p>
            <a:r>
              <a:rPr lang="nl-NL" sz="2600" dirty="0" err="1" smtClean="0"/>
              <a:t>Aäron</a:t>
            </a:r>
            <a:r>
              <a:rPr lang="nl-NL" sz="2600" dirty="0" smtClean="0"/>
              <a:t> </a:t>
            </a:r>
            <a:r>
              <a:rPr lang="nl-NL" sz="2600" dirty="0"/>
              <a:t>wierp zijn </a:t>
            </a:r>
            <a:r>
              <a:rPr lang="nl-NL" sz="2600" u="sng" dirty="0"/>
              <a:t>staf</a:t>
            </a:r>
            <a:r>
              <a:rPr lang="nl-NL" sz="2600" dirty="0"/>
              <a:t> neer voor de farao en voor zijn dienaren </a:t>
            </a:r>
            <a:endParaRPr lang="nl-NL" sz="2600" dirty="0" smtClean="0"/>
          </a:p>
          <a:p>
            <a:r>
              <a:rPr lang="nl-NL" sz="2600" dirty="0" smtClean="0"/>
              <a:t>en </a:t>
            </a:r>
            <a:r>
              <a:rPr lang="nl-NL" sz="2600" dirty="0"/>
              <a:t>hij werd tot een slang.</a:t>
            </a:r>
          </a:p>
          <a:p>
            <a:r>
              <a:rPr lang="nl-NL" sz="2600" dirty="0" smtClean="0"/>
              <a:t>11 Maar </a:t>
            </a:r>
            <a:r>
              <a:rPr lang="nl-NL" sz="2600" dirty="0"/>
              <a:t>de farao op zijn beurt riep de wijzen en de tovenaars, </a:t>
            </a:r>
            <a:endParaRPr lang="nl-NL" sz="2600" dirty="0" smtClean="0"/>
          </a:p>
          <a:p>
            <a:r>
              <a:rPr lang="nl-NL" sz="2600" dirty="0" smtClean="0"/>
              <a:t>en </a:t>
            </a:r>
            <a:r>
              <a:rPr lang="nl-NL" sz="2600" dirty="0"/>
              <a:t>ook zij, de Egyptische magiërs, </a:t>
            </a:r>
            <a:endParaRPr lang="nl-NL" sz="2600" dirty="0" smtClean="0"/>
          </a:p>
          <a:p>
            <a:r>
              <a:rPr lang="nl-NL" sz="2600" dirty="0" smtClean="0"/>
              <a:t>deden </a:t>
            </a:r>
            <a:r>
              <a:rPr lang="nl-NL" sz="2600" dirty="0"/>
              <a:t>met hun bezweringen hetzelfde.</a:t>
            </a:r>
          </a:p>
          <a:p>
            <a:r>
              <a:rPr lang="nl-NL" sz="2600" dirty="0" smtClean="0"/>
              <a:t>12 Want </a:t>
            </a:r>
            <a:r>
              <a:rPr lang="nl-NL" sz="2600" dirty="0"/>
              <a:t>ieder wierp zijn staf neer </a:t>
            </a:r>
            <a:endParaRPr lang="nl-NL" sz="2600" dirty="0" smtClean="0"/>
          </a:p>
          <a:p>
            <a:r>
              <a:rPr lang="nl-NL" sz="2600" dirty="0" smtClean="0"/>
              <a:t>en </a:t>
            </a:r>
            <a:r>
              <a:rPr lang="nl-NL" sz="2600" dirty="0"/>
              <a:t>zij werden tot slangen, </a:t>
            </a:r>
            <a:endParaRPr lang="nl-NL" sz="2600" dirty="0" smtClean="0"/>
          </a:p>
          <a:p>
            <a:r>
              <a:rPr lang="nl-NL" sz="2600" dirty="0" smtClean="0"/>
              <a:t>maar </a:t>
            </a:r>
            <a:r>
              <a:rPr lang="nl-NL" sz="2600" dirty="0"/>
              <a:t>de </a:t>
            </a:r>
            <a:r>
              <a:rPr lang="nl-NL" sz="2600" u="sng" dirty="0"/>
              <a:t>staf van </a:t>
            </a:r>
            <a:r>
              <a:rPr lang="nl-NL" sz="2600" u="sng" dirty="0" err="1"/>
              <a:t>Aäron</a:t>
            </a:r>
            <a:r>
              <a:rPr lang="nl-NL" sz="2600" dirty="0"/>
              <a:t> verslond hun staven.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0" y="317754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1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614" y="501272"/>
            <a:ext cx="112052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Exodus 14</a:t>
            </a:r>
          </a:p>
          <a:p>
            <a:r>
              <a:rPr lang="nl-NL" sz="2600" dirty="0" smtClean="0"/>
              <a:t>15 Toen zei YAHWEH tegen Mozes: Wat roept u tot Mij? </a:t>
            </a:r>
          </a:p>
          <a:p>
            <a:r>
              <a:rPr lang="nl-NL" sz="2600" dirty="0" smtClean="0"/>
              <a:t>Spreek tot de Israëlieten en zeg dat zij opbreken.</a:t>
            </a:r>
          </a:p>
          <a:p>
            <a:r>
              <a:rPr lang="nl-NL" sz="2600" dirty="0" smtClean="0"/>
              <a:t>16 En u, hef </a:t>
            </a:r>
            <a:r>
              <a:rPr lang="nl-NL" sz="2600" u="sng" dirty="0" smtClean="0"/>
              <a:t>uw staf</a:t>
            </a:r>
            <a:r>
              <a:rPr lang="nl-NL" sz="2600" dirty="0" smtClean="0"/>
              <a:t> op, strek uw hand uit over de zee en splijt hem doormidden, zodat de Israëlieten door het midden van de zee op het droge kunnen gaan.</a:t>
            </a:r>
            <a:endParaRPr lang="nl-NL" sz="2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301" y="330023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614" y="501272"/>
            <a:ext cx="112052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i="1" dirty="0" smtClean="0"/>
              <a:t>‘Davids helden’</a:t>
            </a:r>
          </a:p>
          <a:p>
            <a:endParaRPr lang="nl-NL" sz="2600" b="1" dirty="0"/>
          </a:p>
          <a:p>
            <a:r>
              <a:rPr lang="nl-NL" sz="2600" b="1" dirty="0" smtClean="0"/>
              <a:t>2 Samuël 23</a:t>
            </a:r>
          </a:p>
          <a:p>
            <a:r>
              <a:rPr lang="nl-NL" sz="2600" dirty="0" smtClean="0"/>
              <a:t>21 Hij </a:t>
            </a:r>
            <a:r>
              <a:rPr lang="nl-NL" sz="2600" i="1" dirty="0" smtClean="0"/>
              <a:t>(=</a:t>
            </a:r>
            <a:r>
              <a:rPr lang="nl-NL" sz="2600" i="1" dirty="0" err="1" smtClean="0"/>
              <a:t>Benaja</a:t>
            </a:r>
            <a:r>
              <a:rPr lang="nl-NL" sz="2600" i="1" dirty="0" smtClean="0"/>
              <a:t>) </a:t>
            </a:r>
            <a:r>
              <a:rPr lang="nl-NL" sz="2600" dirty="0" smtClean="0"/>
              <a:t>versloeg </a:t>
            </a:r>
            <a:r>
              <a:rPr lang="nl-NL" sz="2600" dirty="0"/>
              <a:t>ook een Egyptische man, een man van aanzien. </a:t>
            </a:r>
            <a:endParaRPr lang="nl-NL" sz="2600" dirty="0" smtClean="0"/>
          </a:p>
          <a:p>
            <a:r>
              <a:rPr lang="nl-NL" sz="2600" dirty="0" smtClean="0"/>
              <a:t>In </a:t>
            </a:r>
            <a:r>
              <a:rPr lang="nl-NL" sz="2600" dirty="0"/>
              <a:t>de hand van de Egyptenaar was een speer, </a:t>
            </a:r>
            <a:endParaRPr lang="nl-NL" sz="2600" dirty="0" smtClean="0"/>
          </a:p>
          <a:p>
            <a:r>
              <a:rPr lang="nl-NL" sz="2600" dirty="0" smtClean="0"/>
              <a:t>maar hij ging </a:t>
            </a:r>
            <a:r>
              <a:rPr lang="nl-NL" sz="2600" dirty="0"/>
              <a:t>op hem af met </a:t>
            </a:r>
            <a:r>
              <a:rPr lang="nl-NL" sz="2600" u="sng" dirty="0"/>
              <a:t>een staf</a:t>
            </a:r>
            <a:r>
              <a:rPr lang="nl-NL" sz="2600" dirty="0"/>
              <a:t>, </a:t>
            </a:r>
            <a:endParaRPr lang="nl-NL" sz="2600" dirty="0" smtClean="0"/>
          </a:p>
          <a:p>
            <a:r>
              <a:rPr lang="nl-NL" sz="2600" dirty="0" smtClean="0"/>
              <a:t>rukte </a:t>
            </a:r>
            <a:r>
              <a:rPr lang="nl-NL" sz="2600" dirty="0"/>
              <a:t>de speer uit de hand van de Egyptenaar </a:t>
            </a:r>
            <a:endParaRPr lang="nl-NL" sz="2600" dirty="0" smtClean="0"/>
          </a:p>
          <a:p>
            <a:r>
              <a:rPr lang="nl-NL" sz="2600" dirty="0" smtClean="0"/>
              <a:t>en </a:t>
            </a:r>
            <a:r>
              <a:rPr lang="nl-NL" sz="2600" dirty="0"/>
              <a:t>doodde hem met diens eigen speer.</a:t>
            </a:r>
          </a:p>
        </p:txBody>
      </p:sp>
    </p:spTree>
    <p:extLst>
      <p:ext uri="{BB962C8B-B14F-4D97-AF65-F5344CB8AC3E}">
        <p14:creationId xmlns:p14="http://schemas.microsoft.com/office/powerpoint/2010/main" val="28395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614" y="501272"/>
            <a:ext cx="112052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i="1" dirty="0" smtClean="0"/>
              <a:t>‘Davids helden’</a:t>
            </a:r>
          </a:p>
          <a:p>
            <a:endParaRPr lang="nl-NL" sz="2600" b="1" dirty="0"/>
          </a:p>
          <a:p>
            <a:r>
              <a:rPr lang="nl-NL" sz="2600" b="1" dirty="0" smtClean="0"/>
              <a:t>2 Samuël 23</a:t>
            </a:r>
          </a:p>
          <a:p>
            <a:r>
              <a:rPr lang="nl-NL" sz="2600" dirty="0" smtClean="0"/>
              <a:t>21 Hij </a:t>
            </a:r>
            <a:r>
              <a:rPr lang="nl-NL" sz="2600" i="1" dirty="0" smtClean="0"/>
              <a:t>(=</a:t>
            </a:r>
            <a:r>
              <a:rPr lang="nl-NL" sz="2600" i="1" dirty="0" err="1" smtClean="0"/>
              <a:t>Benaja</a:t>
            </a:r>
            <a:r>
              <a:rPr lang="nl-NL" sz="2600" i="1" dirty="0" smtClean="0"/>
              <a:t>) </a:t>
            </a:r>
            <a:r>
              <a:rPr lang="nl-NL" sz="2600" dirty="0" smtClean="0"/>
              <a:t>versloeg </a:t>
            </a:r>
            <a:r>
              <a:rPr lang="nl-NL" sz="2600" dirty="0"/>
              <a:t>ook een Egyptische man, een man van aanzien. </a:t>
            </a:r>
            <a:endParaRPr lang="nl-NL" sz="2600" dirty="0" smtClean="0"/>
          </a:p>
          <a:p>
            <a:r>
              <a:rPr lang="nl-NL" sz="2600" dirty="0" smtClean="0"/>
              <a:t>In </a:t>
            </a:r>
            <a:r>
              <a:rPr lang="nl-NL" sz="2600" dirty="0"/>
              <a:t>de hand van de Egyptenaar was een speer, </a:t>
            </a:r>
            <a:endParaRPr lang="nl-NL" sz="2600" dirty="0" smtClean="0"/>
          </a:p>
          <a:p>
            <a:r>
              <a:rPr lang="nl-NL" sz="2600" dirty="0" smtClean="0"/>
              <a:t>maar hij ging </a:t>
            </a:r>
            <a:r>
              <a:rPr lang="nl-NL" sz="2600" dirty="0"/>
              <a:t>op hem af met een staf, </a:t>
            </a:r>
            <a:endParaRPr lang="nl-NL" sz="2600" dirty="0" smtClean="0"/>
          </a:p>
          <a:p>
            <a:r>
              <a:rPr lang="nl-NL" sz="2600" dirty="0" smtClean="0"/>
              <a:t>rukte </a:t>
            </a:r>
            <a:r>
              <a:rPr lang="nl-NL" sz="2600" dirty="0"/>
              <a:t>de speer uit de hand van de Egyptenaar </a:t>
            </a:r>
            <a:endParaRPr lang="nl-NL" sz="2600" dirty="0" smtClean="0"/>
          </a:p>
          <a:p>
            <a:r>
              <a:rPr lang="nl-NL" sz="2600" dirty="0" smtClean="0"/>
              <a:t>en </a:t>
            </a:r>
            <a:r>
              <a:rPr lang="nl-NL" sz="2600" dirty="0"/>
              <a:t>doodde hem met diens eigen speer.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55319" y="4790933"/>
            <a:ext cx="9820351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j-lt"/>
              </a:rPr>
              <a:t>Hij </a:t>
            </a:r>
            <a:r>
              <a:rPr lang="nl-NL" sz="2600" dirty="0">
                <a:latin typeface="+mj-lt"/>
              </a:rPr>
              <a:t>versloeg ook een Egyptenaar, een man van grote lengte, vijf el lang.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In </a:t>
            </a:r>
            <a:r>
              <a:rPr lang="nl-NL" sz="2600" dirty="0">
                <a:latin typeface="+mj-lt"/>
              </a:rPr>
              <a:t>de hand van de Egyptenaar was een speer als een weversboom, maar </a:t>
            </a:r>
            <a:r>
              <a:rPr lang="nl-NL" sz="2600" dirty="0" err="1">
                <a:latin typeface="+mj-lt"/>
              </a:rPr>
              <a:t>Benaja</a:t>
            </a:r>
            <a:r>
              <a:rPr lang="nl-NL" sz="2600" dirty="0">
                <a:latin typeface="+mj-lt"/>
              </a:rPr>
              <a:t> ging op hem af met </a:t>
            </a:r>
            <a:r>
              <a:rPr lang="nl-NL" sz="2600" u="sng" dirty="0">
                <a:latin typeface="+mj-lt"/>
              </a:rPr>
              <a:t>een staf</a:t>
            </a:r>
            <a:r>
              <a:rPr lang="nl-NL" sz="2600" dirty="0">
                <a:latin typeface="+mj-lt"/>
              </a:rPr>
              <a:t>, rukte de speer uit de hand van de Egyptenaar en doodde hem met diens eigen </a:t>
            </a:r>
            <a:r>
              <a:rPr lang="nl-NL" sz="2600" dirty="0" smtClean="0">
                <a:latin typeface="+mj-lt"/>
              </a:rPr>
              <a:t>speer (1 Kron.11:23)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74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614" y="501272"/>
            <a:ext cx="112052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Psalm 23</a:t>
            </a:r>
          </a:p>
          <a:p>
            <a:r>
              <a:rPr lang="nl-NL" sz="2600" dirty="0" smtClean="0"/>
              <a:t>4 Al </a:t>
            </a:r>
            <a:r>
              <a:rPr lang="nl-NL" sz="2600" dirty="0"/>
              <a:t>ging ik ook door een dal vol schaduw van de dood</a:t>
            </a:r>
            <a:r>
              <a:rPr lang="nl-NL" sz="2600" dirty="0" smtClean="0"/>
              <a:t>,</a:t>
            </a:r>
            <a:endParaRPr lang="nl-NL" sz="2600" dirty="0"/>
          </a:p>
          <a:p>
            <a:r>
              <a:rPr lang="nl-NL" sz="2600" dirty="0"/>
              <a:t>ik zou geen kwaad vrezen, want U bent met mij</a:t>
            </a:r>
            <a:r>
              <a:rPr lang="nl-NL" sz="2600" dirty="0" smtClean="0"/>
              <a:t>;</a:t>
            </a:r>
            <a:endParaRPr lang="nl-NL" sz="2600" dirty="0"/>
          </a:p>
          <a:p>
            <a:r>
              <a:rPr lang="nl-NL" sz="2600" dirty="0"/>
              <a:t>Uw stok en </a:t>
            </a:r>
            <a:r>
              <a:rPr lang="nl-NL" sz="2600" u="sng" dirty="0"/>
              <a:t>Uw staf</a:t>
            </a:r>
            <a:r>
              <a:rPr lang="nl-NL" sz="2600" dirty="0" smtClean="0"/>
              <a:t>,</a:t>
            </a:r>
            <a:endParaRPr lang="nl-NL" sz="2600" dirty="0"/>
          </a:p>
          <a:p>
            <a:r>
              <a:rPr lang="nl-NL" sz="2600" dirty="0"/>
              <a:t>die vertroosten mij.</a:t>
            </a:r>
          </a:p>
        </p:txBody>
      </p:sp>
    </p:spTree>
    <p:extLst>
      <p:ext uri="{BB962C8B-B14F-4D97-AF65-F5344CB8AC3E}">
        <p14:creationId xmlns:p14="http://schemas.microsoft.com/office/powerpoint/2010/main" val="3625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52245</TotalTime>
  <Words>1806</Words>
  <Application>Microsoft Office PowerPoint</Application>
  <PresentationFormat>Breedbeeld</PresentationFormat>
  <Paragraphs>205</Paragraphs>
  <Slides>34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2048</cp:revision>
  <dcterms:created xsi:type="dcterms:W3CDTF">2017-10-24T20:34:00Z</dcterms:created>
  <dcterms:modified xsi:type="dcterms:W3CDTF">2021-04-11T07:03:55Z</dcterms:modified>
</cp:coreProperties>
</file>