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1351" r:id="rId3"/>
    <p:sldId id="1340" r:id="rId4"/>
    <p:sldId id="1341" r:id="rId5"/>
    <p:sldId id="1342" r:id="rId6"/>
    <p:sldId id="1343" r:id="rId7"/>
    <p:sldId id="1344" r:id="rId8"/>
    <p:sldId id="1352" r:id="rId9"/>
    <p:sldId id="1328" r:id="rId10"/>
    <p:sldId id="1329" r:id="rId11"/>
    <p:sldId id="1322" r:id="rId12"/>
    <p:sldId id="1339" r:id="rId13"/>
    <p:sldId id="1330" r:id="rId14"/>
    <p:sldId id="1332" r:id="rId15"/>
    <p:sldId id="1333" r:id="rId16"/>
    <p:sldId id="1331" r:id="rId17"/>
    <p:sldId id="1334" r:id="rId18"/>
    <p:sldId id="1336" r:id="rId19"/>
    <p:sldId id="1335" r:id="rId20"/>
    <p:sldId id="1337" r:id="rId21"/>
    <p:sldId id="1338" r:id="rId22"/>
    <p:sldId id="1345" r:id="rId23"/>
    <p:sldId id="1346" r:id="rId24"/>
    <p:sldId id="1347" r:id="rId25"/>
    <p:sldId id="1348" r:id="rId26"/>
    <p:sldId id="1349" r:id="rId27"/>
    <p:sldId id="1350" r:id="rId28"/>
    <p:sldId id="1353" r:id="rId29"/>
    <p:sldId id="1354" r:id="rId30"/>
    <p:sldId id="1355" r:id="rId31"/>
    <p:sldId id="1356" r:id="rId32"/>
    <p:sldId id="1357" r:id="rId33"/>
    <p:sldId id="1358" r:id="rId34"/>
    <p:sldId id="1359" r:id="rId35"/>
    <p:sldId id="1360" r:id="rId36"/>
    <p:sldId id="1362" r:id="rId37"/>
    <p:sldId id="1363" r:id="rId38"/>
    <p:sldId id="1361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F07"/>
    <a:srgbClr val="79D707"/>
    <a:srgbClr val="003300"/>
    <a:srgbClr val="0319BD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50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59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7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6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5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65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2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81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90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4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1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30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44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96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42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15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98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3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5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4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0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78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6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7754" cy="686634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140627" y="6210447"/>
            <a:ext cx="2509917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 april </a:t>
            </a:r>
            <a:r>
              <a:rPr lang="nl-NL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2021 </a:t>
            </a:r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Rotterdam</a:t>
            </a:r>
          </a:p>
          <a:p>
            <a:pPr algn="ctr"/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05004" y="2982113"/>
            <a:ext cx="1053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4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aanhef van de Hebreeën brief</a:t>
            </a:r>
            <a:endParaRPr lang="nl-NL" sz="4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Romeinen 9</a:t>
            </a:r>
          </a:p>
          <a:p>
            <a:pPr algn="ctr"/>
            <a:r>
              <a:rPr lang="nl-NL" sz="2600" dirty="0"/>
              <a:t>4 </a:t>
            </a:r>
            <a:r>
              <a:rPr lang="nl-NL" sz="2600" u="sng" dirty="0"/>
              <a:t>die Israëlieten zijn</a:t>
            </a:r>
            <a:r>
              <a:rPr lang="nl-NL" sz="2600" dirty="0"/>
              <a:t>, </a:t>
            </a:r>
            <a:endParaRPr lang="nl-NL" sz="2600" dirty="0" smtClean="0"/>
          </a:p>
          <a:p>
            <a:pPr algn="ctr"/>
            <a:r>
              <a:rPr lang="nl-NL" sz="2600" dirty="0" smtClean="0"/>
              <a:t>van </a:t>
            </a:r>
            <a:r>
              <a:rPr lang="nl-NL" sz="2600" dirty="0"/>
              <a:t>wie het </a:t>
            </a:r>
            <a:r>
              <a:rPr lang="nl-NL" sz="2600" dirty="0" err="1"/>
              <a:t>zoonschap</a:t>
            </a:r>
            <a:r>
              <a:rPr lang="nl-NL" sz="2600" dirty="0"/>
              <a:t> en de heerlijkheid en de verbonden </a:t>
            </a:r>
            <a:endParaRPr lang="nl-NL" sz="2600" dirty="0" smtClean="0"/>
          </a:p>
          <a:p>
            <a:pPr algn="ctr"/>
            <a:r>
              <a:rPr lang="nl-NL" sz="2600" dirty="0" smtClean="0"/>
              <a:t>en </a:t>
            </a:r>
            <a:r>
              <a:rPr lang="nl-NL" sz="2600" dirty="0"/>
              <a:t>de wetgeving en de dienst en de beloften zijn, </a:t>
            </a:r>
            <a:endParaRPr lang="nl-NL" sz="2600" dirty="0" smtClean="0"/>
          </a:p>
          <a:p>
            <a:pPr algn="ctr"/>
            <a:r>
              <a:rPr lang="nl-NL" sz="2600" dirty="0" smtClean="0"/>
              <a:t>5 </a:t>
            </a:r>
            <a:r>
              <a:rPr lang="nl-NL" sz="2600" dirty="0"/>
              <a:t>van wie </a:t>
            </a:r>
            <a:r>
              <a:rPr lang="nl-NL" sz="2600" u="sng" dirty="0"/>
              <a:t>de </a:t>
            </a:r>
            <a:r>
              <a:rPr lang="nl-NL" sz="2600" u="sng" dirty="0" smtClean="0"/>
              <a:t>vaderen</a:t>
            </a:r>
            <a:r>
              <a:rPr lang="nl-NL" sz="2600" dirty="0" smtClean="0"/>
              <a:t> </a:t>
            </a:r>
            <a:r>
              <a:rPr lang="nl-NL" sz="2600" dirty="0"/>
              <a:t>zijn </a:t>
            </a:r>
            <a:endParaRPr lang="nl-NL" sz="2600" dirty="0" smtClean="0"/>
          </a:p>
          <a:p>
            <a:pPr algn="ctr"/>
            <a:r>
              <a:rPr lang="nl-NL" sz="2600" dirty="0" smtClean="0"/>
              <a:t>en </a:t>
            </a:r>
            <a:r>
              <a:rPr lang="nl-NL" sz="2600" dirty="0"/>
              <a:t>vanuit wie de Christus is </a:t>
            </a:r>
            <a:r>
              <a:rPr lang="nl-NL" sz="2600" dirty="0" smtClean="0"/>
              <a:t>naar </a:t>
            </a:r>
            <a:r>
              <a:rPr lang="nl-NL" sz="2600" dirty="0"/>
              <a:t>het vlees, </a:t>
            </a:r>
            <a:r>
              <a:rPr lang="nl-NL" sz="2600" dirty="0" smtClean="0"/>
              <a:t>Die </a:t>
            </a:r>
            <a:r>
              <a:rPr lang="nl-NL" sz="2600" dirty="0"/>
              <a:t>is boven alles. </a:t>
            </a:r>
            <a:endParaRPr lang="nl-NL" sz="2600" dirty="0" smtClean="0"/>
          </a:p>
          <a:p>
            <a:pPr algn="ctr"/>
            <a:r>
              <a:rPr lang="nl-NL" sz="2600" dirty="0" smtClean="0"/>
              <a:t>God </a:t>
            </a:r>
            <a:r>
              <a:rPr lang="nl-NL" sz="2600" dirty="0"/>
              <a:t>zij gezegend tot in de </a:t>
            </a:r>
            <a:r>
              <a:rPr lang="nl-NL" sz="2600" dirty="0" err="1" smtClean="0"/>
              <a:t>aeonen</a:t>
            </a:r>
            <a:r>
              <a:rPr lang="nl-NL" sz="2600" dirty="0"/>
              <a:t>. Amen.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015529" y="4790788"/>
            <a:ext cx="418338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anders gezegd: Hebreeën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5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 De God, die lang geleden,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vele malen en op veel manieren,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tot de vaderen spreekt </a:t>
            </a:r>
            <a:r>
              <a:rPr lang="nl-NL" sz="2600" u="sng" dirty="0" smtClean="0">
                <a:solidFill>
                  <a:srgbClr val="002060"/>
                </a:solidFill>
              </a:rPr>
              <a:t>in de profeten</a:t>
            </a:r>
            <a:r>
              <a:rPr lang="nl-NL" sz="2600" dirty="0" smtClean="0">
                <a:solidFill>
                  <a:srgbClr val="002060"/>
                </a:solidFill>
              </a:rPr>
              <a:t>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18" y="5628413"/>
            <a:ext cx="6473962" cy="90969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30270" y="3527154"/>
            <a:ext cx="618201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een voor-(met nadruk) zegger</a:t>
            </a:r>
            <a:endParaRPr lang="nl-NL" sz="26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profeet = mond van God (vgl. Deut.18:18)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690" y="3344274"/>
            <a:ext cx="3857625" cy="29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spreekt in deze laatste dagen tot ons in de Zoon,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Hij plaatst tot lot-bezitter van alle dingen,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wie Hij ook de </a:t>
            </a:r>
            <a:r>
              <a:rPr lang="nl-NL" sz="2600" dirty="0" err="1" smtClean="0">
                <a:solidFill>
                  <a:schemeClr val="bg1">
                    <a:lumMod val="65000"/>
                  </a:schemeClr>
                </a:solidFill>
              </a:rPr>
              <a:t>aeonen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 maakt,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5497788"/>
            <a:ext cx="8997986" cy="7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 spreekt in deze laatste dagen tot ons in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oon,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die Hij plaatst tot lot-bezitter van alle dingen,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wie Hij ook de </a:t>
            </a:r>
            <a:r>
              <a:rPr lang="nl-NL" sz="2600" dirty="0" err="1" smtClean="0">
                <a:solidFill>
                  <a:schemeClr val="bg1">
                    <a:lumMod val="65000"/>
                  </a:schemeClr>
                </a:solidFill>
              </a:rPr>
              <a:t>aeonen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 maakt,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97066"/>
            <a:ext cx="5799278" cy="85455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86829" y="3398475"/>
            <a:ext cx="7071572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n wij zijn samen-lot-bezitters met Christus! =&gt;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8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Romeinen 8</a:t>
            </a:r>
          </a:p>
          <a:p>
            <a:pPr algn="ctr"/>
            <a:r>
              <a:rPr lang="nl-NL" sz="2600" dirty="0"/>
              <a:t>17 Indien echter kinderen, dan ook </a:t>
            </a:r>
            <a:r>
              <a:rPr lang="nl-NL" sz="2600" dirty="0" err="1" smtClean="0"/>
              <a:t>lotbezitters</a:t>
            </a:r>
            <a:r>
              <a:rPr lang="nl-NL" sz="2600" dirty="0" smtClean="0"/>
              <a:t>; </a:t>
            </a:r>
          </a:p>
          <a:p>
            <a:pPr algn="ctr"/>
            <a:r>
              <a:rPr lang="nl-NL" sz="2600" dirty="0" smtClean="0"/>
              <a:t>inderdaad</a:t>
            </a:r>
            <a:r>
              <a:rPr lang="nl-NL" sz="2600" dirty="0"/>
              <a:t>, </a:t>
            </a:r>
            <a:r>
              <a:rPr lang="nl-NL" sz="2600" dirty="0" err="1" smtClean="0"/>
              <a:t>lotbezitters</a:t>
            </a:r>
            <a:r>
              <a:rPr lang="nl-NL" sz="2600" dirty="0" smtClean="0"/>
              <a:t> </a:t>
            </a:r>
            <a:r>
              <a:rPr lang="nl-NL" sz="2600" dirty="0"/>
              <a:t>van God en </a:t>
            </a:r>
            <a:r>
              <a:rPr lang="nl-NL" sz="2600" dirty="0" smtClean="0"/>
              <a:t>samen-</a:t>
            </a:r>
            <a:r>
              <a:rPr lang="nl-NL" sz="2600" dirty="0" err="1" smtClean="0"/>
              <a:t>lotbezitters</a:t>
            </a:r>
            <a:r>
              <a:rPr lang="nl-NL" sz="2600" dirty="0" smtClean="0"/>
              <a:t> </a:t>
            </a:r>
            <a:r>
              <a:rPr lang="nl-NL" sz="2600" dirty="0"/>
              <a:t>van Christus. </a:t>
            </a:r>
            <a:endParaRPr lang="nl-NL" sz="2600" dirty="0" smtClean="0"/>
          </a:p>
          <a:p>
            <a:pPr algn="ctr"/>
            <a:r>
              <a:rPr lang="nl-NL" sz="2600" dirty="0" smtClean="0"/>
              <a:t>Wanneer </a:t>
            </a:r>
            <a:r>
              <a:rPr lang="nl-NL" sz="2600" dirty="0"/>
              <a:t>wij namelijk samen lijden, </a:t>
            </a:r>
            <a:endParaRPr lang="nl-NL" sz="2600" dirty="0" smtClean="0"/>
          </a:p>
          <a:p>
            <a:pPr algn="ctr"/>
            <a:r>
              <a:rPr lang="nl-NL" sz="2600" dirty="0" smtClean="0"/>
              <a:t>dan </a:t>
            </a:r>
            <a:r>
              <a:rPr lang="nl-NL" sz="2600" dirty="0"/>
              <a:t>is dat opdat wij ook samen verheerlijkt zouden worden.</a:t>
            </a:r>
          </a:p>
        </p:txBody>
      </p:sp>
    </p:spTree>
    <p:extLst>
      <p:ext uri="{BB962C8B-B14F-4D97-AF65-F5344CB8AC3E}">
        <p14:creationId xmlns:p14="http://schemas.microsoft.com/office/powerpoint/2010/main" val="25221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 spreekt in deze laatste dagen tot ons in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oon,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Hij plaatst tot lot-bezitter van alle dingen,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door wie Hij ook de </a:t>
            </a:r>
            <a:r>
              <a:rPr lang="nl-NL" sz="2600" dirty="0" err="1" smtClean="0">
                <a:solidFill>
                  <a:srgbClr val="002060"/>
                </a:solidFill>
              </a:rPr>
              <a:t>aeonen</a:t>
            </a:r>
            <a:r>
              <a:rPr lang="nl-NL" sz="2600" dirty="0" smtClean="0">
                <a:solidFill>
                  <a:srgbClr val="002060"/>
                </a:solidFill>
              </a:rPr>
              <a:t> maakt,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358045" y="3385600"/>
            <a:ext cx="8036022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… in overeenstemming met het voornemen van de </a:t>
            </a:r>
            <a:r>
              <a:rPr lang="nl-NL" sz="2600" dirty="0" err="1" smtClean="0">
                <a:latin typeface="+mj-lt"/>
              </a:rPr>
              <a:t>aeonen</a:t>
            </a:r>
            <a:r>
              <a:rPr lang="nl-NL" sz="2600" dirty="0" smtClean="0">
                <a:latin typeface="+mj-lt"/>
              </a:rPr>
              <a:t>, dat Hij uitvoert in Christus Jezus, onze Heer (Ef.3:11)</a:t>
            </a:r>
            <a:endParaRPr lang="nl-NL" sz="2600" dirty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749417"/>
            <a:ext cx="5088099" cy="8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3 die de afstraling is van Zijn heerlijkheid,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de afdruk van Zijn aanneming,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alles draagt in het woord van Zijn kracht,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een reiniging van de zonden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makende,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is gezeten aan de rechterhand van de majesteit in de hoogten.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124076" y="3721268"/>
            <a:ext cx="490054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Hij is de afbeelding van God =&gt;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41" y="5649559"/>
            <a:ext cx="5432983" cy="80411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68" y="3636516"/>
            <a:ext cx="3952935" cy="30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52251" y="377051"/>
            <a:ext cx="11205210" cy="28931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2 Korinthe 4</a:t>
            </a:r>
          </a:p>
          <a:p>
            <a:pPr algn="ctr"/>
            <a:r>
              <a:rPr lang="nl-NL" sz="2600" dirty="0" smtClean="0"/>
              <a:t>4 …. het evangelie van de heerlijkheid van Christus, </a:t>
            </a:r>
          </a:p>
          <a:p>
            <a:pPr algn="ctr"/>
            <a:r>
              <a:rPr lang="nl-NL" sz="2600" dirty="0" smtClean="0"/>
              <a:t>die de afbeelding is van de onzichtbare God (…)</a:t>
            </a:r>
          </a:p>
          <a:p>
            <a:pPr algn="ctr"/>
            <a:endParaRPr lang="nl-NL" sz="2600" dirty="0"/>
          </a:p>
          <a:p>
            <a:pPr algn="ctr"/>
            <a:endParaRPr lang="nl-NL" sz="2600" dirty="0" smtClean="0"/>
          </a:p>
          <a:p>
            <a:pPr algn="ctr"/>
            <a:endParaRPr lang="nl-NL" sz="2600" dirty="0"/>
          </a:p>
          <a:p>
            <a:pPr algn="ctr"/>
            <a:endParaRPr lang="nl-NL" sz="26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801" y="2539914"/>
            <a:ext cx="6266628" cy="73023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52251" y="4120735"/>
            <a:ext cx="11205210" cy="249299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600" b="1" dirty="0" err="1" smtClean="0"/>
              <a:t>Kolossenzen</a:t>
            </a:r>
            <a:r>
              <a:rPr lang="nl-NL" sz="2600" b="1" dirty="0" smtClean="0"/>
              <a:t> 1</a:t>
            </a:r>
          </a:p>
          <a:p>
            <a:pPr algn="ctr"/>
            <a:r>
              <a:rPr lang="nl-NL" sz="2600" dirty="0" smtClean="0"/>
              <a:t>15 Hij is de afbeelding van God, de Eerstgeborene van de gehele schepping.</a:t>
            </a:r>
          </a:p>
          <a:p>
            <a:pPr algn="ctr"/>
            <a:endParaRPr lang="nl-NL" sz="2600" dirty="0"/>
          </a:p>
          <a:p>
            <a:pPr algn="ctr"/>
            <a:endParaRPr lang="nl-NL" sz="2600" dirty="0" smtClean="0"/>
          </a:p>
          <a:p>
            <a:pPr algn="ctr"/>
            <a:endParaRPr lang="nl-NL" sz="2600" dirty="0"/>
          </a:p>
          <a:p>
            <a:pPr algn="ctr"/>
            <a:r>
              <a:rPr lang="nl-NL" sz="2600" dirty="0" smtClean="0"/>
              <a:t> </a:t>
            </a:r>
            <a:endParaRPr lang="nl-NL" sz="2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38" y="5729026"/>
            <a:ext cx="10073388" cy="7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3 die de afstraling is van Zijn heerlijkheid,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en de afdruk van Zijn aanneming,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alles draagt in het woord van Zijn kracht,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een reiniging van de zonden makende,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is gezeten aan de rechterhand van de majesteit in de hoogten.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55841"/>
            <a:ext cx="5768649" cy="8679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463" y="3324121"/>
            <a:ext cx="3436355" cy="32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3 die de afstraling is van Zijn heerlijkheid,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de afdruk van Zijn aanneming,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die alles draagt in het woord van Zijn kracht,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een reiniging van de zonden makende,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is gezeten aan de rechterhand van de majesteit in de hoogten.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839558" y="3846128"/>
            <a:ext cx="8058822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… en </a:t>
            </a:r>
            <a:r>
              <a:rPr lang="nl-NL" sz="2600" dirty="0">
                <a:latin typeface="+mj-lt"/>
              </a:rPr>
              <a:t>Hij is vóór alles en alles staat samen in </a:t>
            </a:r>
            <a:r>
              <a:rPr lang="nl-NL" sz="2600" dirty="0" smtClean="0">
                <a:latin typeface="+mj-lt"/>
              </a:rPr>
              <a:t>Hem (Kol.1:17)</a:t>
            </a:r>
            <a:endParaRPr lang="nl-NL" sz="26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5634378"/>
            <a:ext cx="9416700" cy="7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45770" y="1329641"/>
            <a:ext cx="113951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rgbClr val="002060"/>
                </a:solidFill>
                <a:latin typeface="+mj-lt"/>
              </a:rPr>
              <a:t>d</a:t>
            </a: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e Hebreeën brief mist de gebruikelijke aanhef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rgbClr val="002060"/>
                </a:solidFill>
                <a:latin typeface="+mj-lt"/>
              </a:rPr>
              <a:t>a</a:t>
            </a: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lle brieven (behalve 1 Johannes) beginnen met het noemen van de schrijver(s) en de geadresseerden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45770" y="3576025"/>
            <a:ext cx="1102995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lvl="0"/>
            <a:r>
              <a:rPr lang="nl-NL" sz="2600" b="1" dirty="0">
                <a:solidFill>
                  <a:srgbClr val="002060"/>
                </a:solidFill>
                <a:latin typeface="+mj-lt"/>
              </a:rPr>
              <a:t>1 </a:t>
            </a:r>
            <a:r>
              <a:rPr lang="nl-NL" sz="2600" b="1" dirty="0" smtClean="0">
                <a:solidFill>
                  <a:srgbClr val="002060"/>
                </a:solidFill>
                <a:latin typeface="+mj-lt"/>
              </a:rPr>
              <a:t>Thessalonicenzen 1</a:t>
            </a:r>
            <a:r>
              <a:rPr lang="nl-NL" sz="26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nl-NL" sz="2600" b="1" dirty="0">
                <a:solidFill>
                  <a:srgbClr val="002060"/>
                </a:solidFill>
                <a:latin typeface="+mj-lt"/>
              </a:rPr>
            </a:br>
            <a:r>
              <a:rPr lang="nl-NL" sz="2600" dirty="0">
                <a:solidFill>
                  <a:srgbClr val="002060"/>
                </a:solidFill>
                <a:latin typeface="+mj-lt"/>
              </a:rPr>
              <a:t>1 Paulus, </a:t>
            </a:r>
            <a:r>
              <a:rPr lang="nl-NL" sz="2600" dirty="0" err="1">
                <a:solidFill>
                  <a:srgbClr val="002060"/>
                </a:solidFill>
                <a:latin typeface="+mj-lt"/>
              </a:rPr>
              <a:t>Silvanus</a:t>
            </a:r>
            <a:r>
              <a:rPr lang="nl-NL" sz="2600" dirty="0">
                <a:solidFill>
                  <a:srgbClr val="002060"/>
                </a:solidFill>
                <a:latin typeface="+mj-lt"/>
              </a:rPr>
              <a:t> en </a:t>
            </a:r>
            <a:r>
              <a:rPr lang="nl-NL" sz="2600" dirty="0" err="1">
                <a:solidFill>
                  <a:srgbClr val="002060"/>
                </a:solidFill>
                <a:latin typeface="+mj-lt"/>
              </a:rPr>
              <a:t>Timoteüs</a:t>
            </a:r>
            <a:r>
              <a:rPr lang="nl-NL" sz="2600" dirty="0">
                <a:solidFill>
                  <a:srgbClr val="002060"/>
                </a:solidFill>
                <a:latin typeface="+mj-lt"/>
              </a:rPr>
              <a:t> aan de </a:t>
            </a: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ecclesia van </a:t>
            </a:r>
            <a:r>
              <a:rPr lang="nl-NL" sz="2600" dirty="0">
                <a:solidFill>
                  <a:srgbClr val="002060"/>
                </a:solidFill>
                <a:latin typeface="+mj-lt"/>
              </a:rPr>
              <a:t>de </a:t>
            </a: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Thessalonicenzen </a:t>
            </a:r>
            <a:r>
              <a:rPr lang="nl-NL" sz="2600" dirty="0">
                <a:solidFill>
                  <a:srgbClr val="002060"/>
                </a:solidFill>
                <a:latin typeface="+mj-lt"/>
              </a:rPr>
              <a:t>in God, de Vader, en de Heer Jezus Christus: </a:t>
            </a: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 genade </a:t>
            </a:r>
            <a:r>
              <a:rPr lang="nl-NL" sz="2600" dirty="0">
                <a:solidFill>
                  <a:srgbClr val="002060"/>
                </a:solidFill>
                <a:latin typeface="+mj-lt"/>
              </a:rPr>
              <a:t>zij jullie en vrede van God, onze Vader, en van de Heer Jezus Christus.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772298" y="406504"/>
            <a:ext cx="4376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solidFill>
                  <a:srgbClr val="002060"/>
                </a:solidFill>
              </a:rPr>
              <a:t>Schrijver en geadresseerden</a:t>
            </a:r>
            <a:endParaRPr lang="nl-NL" sz="2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3 die de afstraling is van Zijn heerlijkheid,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de afdruk van Zijn aanneming,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alles draagt in het woord van Zijn kracht,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een reiniging van de zonden makende,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is gezeten aan de rechterhand van de majesteit in de hoogten.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53393" y="3478921"/>
            <a:ext cx="9253357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hoeveel 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 meer zal het bloed van Christus, </a:t>
            </a:r>
            <a:endParaRPr lang="nl-NL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nl-NL" sz="2600" dirty="0">
                <a:latin typeface="+mj-lt"/>
              </a:rPr>
              <a:t>(</a:t>
            </a:r>
            <a:r>
              <a:rPr lang="nl-NL" sz="2600" dirty="0" smtClean="0">
                <a:latin typeface="+mj-lt"/>
              </a:rPr>
              <a:t>die </a:t>
            </a:r>
            <a:r>
              <a:rPr lang="nl-NL" sz="2600" dirty="0">
                <a:latin typeface="+mj-lt"/>
              </a:rPr>
              <a:t>door de </a:t>
            </a:r>
            <a:r>
              <a:rPr lang="nl-NL" sz="2600" dirty="0" err="1">
                <a:latin typeface="+mj-lt"/>
              </a:rPr>
              <a:t>aeonische</a:t>
            </a:r>
            <a:r>
              <a:rPr lang="nl-NL" sz="2600" dirty="0">
                <a:latin typeface="+mj-lt"/>
              </a:rPr>
              <a:t> geest zichzelf smetteloos aan God </a:t>
            </a:r>
            <a:r>
              <a:rPr lang="nl-NL" sz="2600" dirty="0" smtClean="0">
                <a:latin typeface="+mj-lt"/>
              </a:rPr>
              <a:t>aanbiedt), 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jullie geweten reinigen van dode werken, </a:t>
            </a:r>
            <a:endParaRPr lang="nl-NL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 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levende en ware God te 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dienen? (9:14)</a:t>
            </a:r>
            <a:endParaRPr lang="nl-N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731058"/>
            <a:ext cx="5629753" cy="8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3 die de afstraling is van Zijn heerlijkheid,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de afdruk van Zijn aanneming,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alles draagt in het woord van Zijn kracht,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een reiniging van de zonden maakt,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is gezeten aan de rechterhand van de majesteit in de hoogten.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53393" y="3478921"/>
            <a:ext cx="656369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dit is het onderwerp van de Hebreeën brief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verderop genoemd: ‘de hoofdsom’ =&gt;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5851013"/>
            <a:ext cx="7713195" cy="7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Hebreeën 7</a:t>
            </a:r>
          </a:p>
          <a:p>
            <a:pPr algn="ctr"/>
            <a:r>
              <a:rPr lang="nl-NL" sz="2600" dirty="0" smtClean="0"/>
              <a:t>1 En </a:t>
            </a:r>
            <a:r>
              <a:rPr lang="nl-NL" sz="2600" dirty="0"/>
              <a:t>dit is de hoofdsom van de dingen, die er gezegd zijn: </a:t>
            </a:r>
            <a:endParaRPr lang="nl-NL" sz="2600" dirty="0" smtClean="0"/>
          </a:p>
          <a:p>
            <a:pPr algn="ctr"/>
            <a:r>
              <a:rPr lang="nl-NL" sz="2600" dirty="0" smtClean="0"/>
              <a:t>Wij </a:t>
            </a:r>
            <a:r>
              <a:rPr lang="nl-NL" sz="2600" dirty="0"/>
              <a:t>hebben zulk een hogepriester, </a:t>
            </a:r>
            <a:endParaRPr lang="nl-NL" sz="2600" dirty="0" smtClean="0"/>
          </a:p>
          <a:p>
            <a:pPr algn="ctr"/>
            <a:r>
              <a:rPr lang="nl-NL" sz="2600" dirty="0" smtClean="0"/>
              <a:t>die </a:t>
            </a:r>
            <a:r>
              <a:rPr lang="nl-NL" sz="2600" dirty="0"/>
              <a:t>gaat zitten aan de rechterhand van de troon van de majesteit in de hemelen,</a:t>
            </a:r>
          </a:p>
          <a:p>
            <a:pPr algn="ctr"/>
            <a:r>
              <a:rPr lang="nl-NL" sz="2600" dirty="0" smtClean="0"/>
              <a:t>2 een </a:t>
            </a:r>
            <a:r>
              <a:rPr lang="nl-NL" sz="2600" dirty="0"/>
              <a:t>dienstverrichter van de heilige plaatsen, </a:t>
            </a:r>
            <a:endParaRPr lang="nl-NL" sz="2600" dirty="0" smtClean="0"/>
          </a:p>
          <a:p>
            <a:pPr algn="ctr"/>
            <a:r>
              <a:rPr lang="nl-NL" sz="2600" dirty="0" smtClean="0"/>
              <a:t>en </a:t>
            </a:r>
            <a:r>
              <a:rPr lang="nl-NL" sz="2600" dirty="0"/>
              <a:t>van de ware tent, </a:t>
            </a:r>
            <a:endParaRPr lang="nl-NL" sz="2600" dirty="0" smtClean="0"/>
          </a:p>
          <a:p>
            <a:pPr algn="ctr"/>
            <a:r>
              <a:rPr lang="nl-NL" sz="2600" dirty="0" smtClean="0"/>
              <a:t>die </a:t>
            </a:r>
            <a:r>
              <a:rPr lang="nl-NL" sz="2600" dirty="0"/>
              <a:t>de Heer opzet, en niet een mens.</a:t>
            </a:r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7862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4 die </a:t>
            </a:r>
            <a:r>
              <a:rPr lang="nl-NL" sz="2600" dirty="0">
                <a:solidFill>
                  <a:srgbClr val="002060"/>
                </a:solidFill>
              </a:rPr>
              <a:t>zóveel beter wordt dan de boodschappers,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zoveel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als Hij een uitnemender naam dan hen als lot-bezit ontvangen heeft.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679907" y="3016722"/>
            <a:ext cx="4295052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‘beter’=&gt; 13x in deze brief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405522"/>
            <a:ext cx="7840517" cy="8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4 die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zóveel beter wordt dan de boodschappers,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zoveel </a:t>
            </a:r>
            <a:r>
              <a:rPr lang="nl-NL" sz="2600" dirty="0">
                <a:solidFill>
                  <a:srgbClr val="002060"/>
                </a:solidFill>
              </a:rPr>
              <a:t>als Hij een uitnemender naam dan hen als lot-bezit ontvangen heeft.</a:t>
            </a:r>
            <a:endParaRPr lang="nl-NL" sz="2600" dirty="0" smtClean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5495987"/>
            <a:ext cx="7852092" cy="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Filippenzen 2</a:t>
            </a:r>
          </a:p>
          <a:p>
            <a:pPr algn="ctr"/>
            <a:r>
              <a:rPr lang="nl-NL" sz="2600" dirty="0" smtClean="0"/>
              <a:t>9 Daarom </a:t>
            </a:r>
            <a:r>
              <a:rPr lang="nl-NL" sz="2600" dirty="0"/>
              <a:t>verhoogt God Hem ook uitermate, </a:t>
            </a:r>
            <a:endParaRPr lang="nl-NL" sz="2600" dirty="0" smtClean="0"/>
          </a:p>
          <a:p>
            <a:pPr algn="ctr"/>
            <a:r>
              <a:rPr lang="nl-NL" sz="2600" dirty="0" smtClean="0"/>
              <a:t>en </a:t>
            </a:r>
            <a:r>
              <a:rPr lang="nl-NL" sz="2600" dirty="0"/>
              <a:t>begunstigt Hij Hem met de Naam boven alle naam,</a:t>
            </a:r>
          </a:p>
          <a:p>
            <a:pPr algn="ctr"/>
            <a:r>
              <a:rPr lang="nl-NL" sz="2600" dirty="0" smtClean="0"/>
              <a:t>10 opdat </a:t>
            </a:r>
            <a:r>
              <a:rPr lang="nl-NL" sz="2600" dirty="0"/>
              <a:t>in de naam van Jezus </a:t>
            </a:r>
            <a:endParaRPr lang="nl-NL" sz="2600" dirty="0" smtClean="0"/>
          </a:p>
          <a:p>
            <a:pPr algn="ctr"/>
            <a:r>
              <a:rPr lang="nl-NL" sz="2600" dirty="0" smtClean="0"/>
              <a:t>alle </a:t>
            </a:r>
            <a:r>
              <a:rPr lang="nl-NL" sz="2600" dirty="0"/>
              <a:t>knie zich zou buigen </a:t>
            </a:r>
            <a:endParaRPr lang="nl-NL" sz="2600" dirty="0" smtClean="0"/>
          </a:p>
          <a:p>
            <a:pPr algn="ctr"/>
            <a:r>
              <a:rPr lang="nl-NL" sz="2600" dirty="0" smtClean="0"/>
              <a:t>van </a:t>
            </a:r>
            <a:r>
              <a:rPr lang="nl-NL" sz="2600" dirty="0"/>
              <a:t>de </a:t>
            </a:r>
            <a:r>
              <a:rPr lang="nl-NL" sz="2600" dirty="0" err="1"/>
              <a:t>hemelsen</a:t>
            </a:r>
            <a:r>
              <a:rPr lang="nl-NL" sz="2600" dirty="0"/>
              <a:t> en van de </a:t>
            </a:r>
            <a:r>
              <a:rPr lang="nl-NL" sz="2600" dirty="0" err="1"/>
              <a:t>aardsen</a:t>
            </a:r>
            <a:r>
              <a:rPr lang="nl-NL" sz="2600" dirty="0"/>
              <a:t> en van de </a:t>
            </a:r>
            <a:r>
              <a:rPr lang="nl-NL" sz="2600" dirty="0" err="1"/>
              <a:t>onder-aardsen</a:t>
            </a:r>
            <a:r>
              <a:rPr lang="nl-NL" sz="2600" dirty="0"/>
              <a:t>,</a:t>
            </a:r>
          </a:p>
          <a:p>
            <a:pPr algn="ctr"/>
            <a:r>
              <a:rPr lang="nl-NL" sz="2600" dirty="0" smtClean="0"/>
              <a:t>11 en </a:t>
            </a:r>
            <a:r>
              <a:rPr lang="nl-NL" sz="2600" dirty="0"/>
              <a:t>alle tong </a:t>
            </a:r>
            <a:r>
              <a:rPr lang="nl-NL" sz="2600" dirty="0" smtClean="0"/>
              <a:t>van harte zou belijden, </a:t>
            </a:r>
            <a:r>
              <a:rPr lang="nl-NL" sz="2600" dirty="0"/>
              <a:t>dat Jezus Christus Heer is, </a:t>
            </a:r>
            <a:endParaRPr lang="nl-NL" sz="2600" dirty="0" smtClean="0"/>
          </a:p>
          <a:p>
            <a:pPr algn="ctr"/>
            <a:r>
              <a:rPr lang="nl-NL" sz="2600" dirty="0" smtClean="0"/>
              <a:t>tot </a:t>
            </a:r>
            <a:r>
              <a:rPr lang="nl-NL" sz="2600" dirty="0"/>
              <a:t>heerlijkheid van God, de Vader.</a:t>
            </a:r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7219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4 die </a:t>
            </a:r>
            <a:r>
              <a:rPr lang="nl-NL" sz="2600" dirty="0">
                <a:solidFill>
                  <a:srgbClr val="002060"/>
                </a:solidFill>
              </a:rPr>
              <a:t>zóveel beter wordt dan de boodschappers,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zoveel </a:t>
            </a:r>
            <a:r>
              <a:rPr lang="nl-NL" sz="2600" dirty="0">
                <a:solidFill>
                  <a:srgbClr val="002060"/>
                </a:solidFill>
              </a:rPr>
              <a:t>als Hij een uitnemender naam dan hen als lot-bezit ontvangen heeft.</a:t>
            </a:r>
            <a:endParaRPr lang="nl-NL" sz="2600" dirty="0" smtClean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413962" y="2975826"/>
            <a:ext cx="6602715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 rest van  Hebreeën 1 bestaat uit citaten uit de Hebreeuwse bijbel om dit te bewijzen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En ook hoofdstuk 2 gaat nog over dit onderwerp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0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(…)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5 Want </a:t>
            </a:r>
            <a:r>
              <a:rPr lang="nl-NL" sz="2600" dirty="0">
                <a:solidFill>
                  <a:srgbClr val="002060"/>
                </a:solidFill>
              </a:rPr>
              <a:t>niet aan boodschappers onderschikt Hij de </a:t>
            </a:r>
            <a:r>
              <a:rPr lang="nl-NL" sz="2600" dirty="0" smtClean="0">
                <a:solidFill>
                  <a:srgbClr val="002060"/>
                </a:solidFill>
              </a:rPr>
              <a:t>toekomende wereld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waarover </a:t>
            </a:r>
            <a:r>
              <a:rPr lang="nl-NL" sz="2600" dirty="0">
                <a:solidFill>
                  <a:srgbClr val="002060"/>
                </a:solidFill>
              </a:rPr>
              <a:t>wij spreken. </a:t>
            </a:r>
            <a:endParaRPr lang="nl-NL" sz="2600" dirty="0" smtClean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911679"/>
            <a:ext cx="8535745" cy="79438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706064"/>
            <a:ext cx="6799898" cy="8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6 Maar </a:t>
            </a:r>
            <a:r>
              <a:rPr lang="nl-NL" sz="2600" dirty="0">
                <a:solidFill>
                  <a:srgbClr val="002060"/>
                </a:solidFill>
              </a:rPr>
              <a:t>iemand betuigt ergens, en hij zegt: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Wat is de mens, dat u hem gedenkt,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of de zoon van de mens, dat u naar hem omziet?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111443" y="3387306"/>
            <a:ext cx="196372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Psalm 8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5589270"/>
            <a:ext cx="6135688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6 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iemand betuigt ergens, en hij zegt: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Wat </a:t>
            </a:r>
            <a:r>
              <a:rPr lang="nl-NL" sz="2600" dirty="0">
                <a:solidFill>
                  <a:srgbClr val="002060"/>
                </a:solidFill>
              </a:rPr>
              <a:t>is de mens, dat u hem gedenkt,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of de zoon </a:t>
            </a:r>
            <a:r>
              <a:rPr lang="nl-NL" sz="2600" dirty="0">
                <a:solidFill>
                  <a:srgbClr val="002060"/>
                </a:solidFill>
              </a:rPr>
              <a:t>van </a:t>
            </a:r>
            <a:r>
              <a:rPr lang="nl-NL" sz="2600" dirty="0" smtClean="0">
                <a:solidFill>
                  <a:srgbClr val="002060"/>
                </a:solidFill>
              </a:rPr>
              <a:t>de mens</a:t>
            </a:r>
            <a:r>
              <a:rPr lang="nl-NL" sz="2600" dirty="0">
                <a:solidFill>
                  <a:srgbClr val="002060"/>
                </a:solidFill>
              </a:rPr>
              <a:t>, dat u naar hem omziet?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480310" y="2948004"/>
            <a:ext cx="664083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‘de zoon des mensen’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Ps.8:5 =&gt; de </a:t>
            </a:r>
            <a:r>
              <a:rPr lang="nl-NL" sz="2600" i="1" dirty="0" smtClean="0">
                <a:latin typeface="+mj-lt"/>
              </a:rPr>
              <a:t>Ben Adam</a:t>
            </a:r>
            <a:r>
              <a:rPr lang="nl-NL" sz="2600" dirty="0" smtClean="0">
                <a:latin typeface="+mj-lt"/>
              </a:rPr>
              <a:t> = de zoon van Adam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745600"/>
            <a:ext cx="6730650" cy="89574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1" y="5649433"/>
            <a:ext cx="6502050" cy="8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344" y="449966"/>
            <a:ext cx="115919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 Hebreeën brief mist de gebruikelijke aanhef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lle brieven (behalve 1 Johannes) beginnen met het noemen van de </a:t>
            </a: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schrijver en de geadresseerden</a:t>
            </a:r>
            <a:endParaRPr lang="nl-NL" sz="2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rgbClr val="002060"/>
                </a:solidFill>
                <a:latin typeface="+mj-lt"/>
              </a:rPr>
              <a:t>in diverse manuscripten van de Griekse grondtekst van het NT staat de Hebreeën brief tussen de brieven van Paulus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210" y="2443705"/>
            <a:ext cx="7847636" cy="44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7 U </a:t>
            </a:r>
            <a:r>
              <a:rPr lang="nl-NL" sz="2600" dirty="0">
                <a:solidFill>
                  <a:srgbClr val="002060"/>
                </a:solidFill>
              </a:rPr>
              <a:t>maakt hem een </a:t>
            </a:r>
            <a:r>
              <a:rPr lang="nl-NL" sz="2600" dirty="0" smtClean="0">
                <a:solidFill>
                  <a:srgbClr val="002060"/>
                </a:solidFill>
              </a:rPr>
              <a:t>weinig minder </a:t>
            </a:r>
            <a:r>
              <a:rPr lang="nl-NL" sz="2600" dirty="0">
                <a:solidFill>
                  <a:srgbClr val="002060"/>
                </a:solidFill>
              </a:rPr>
              <a:t>dan de boodschappers,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u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lauwerkranst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 hem met heerlijkheid en eer,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u stelt hem aan over de werken van uw handen.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549140" y="3610944"/>
            <a:ext cx="318897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‘een weinig tijd’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NBG =&gt; korte tijd</a:t>
            </a:r>
            <a:endParaRPr lang="nl-NL" sz="26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57157"/>
            <a:ext cx="7359300" cy="8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7 U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maakt hem een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weinig minder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dan de boodschappers,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u </a:t>
            </a:r>
            <a:r>
              <a:rPr lang="nl-NL" sz="2600" dirty="0" err="1">
                <a:solidFill>
                  <a:srgbClr val="002060"/>
                </a:solidFill>
              </a:rPr>
              <a:t>lauwerkranst</a:t>
            </a:r>
            <a:r>
              <a:rPr lang="nl-NL" sz="2600" dirty="0">
                <a:solidFill>
                  <a:srgbClr val="002060"/>
                </a:solidFill>
              </a:rPr>
              <a:t> hem met heerlijkheid en eer,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u stelt hem aan over de werken van uw handen.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62990" y="2849690"/>
            <a:ext cx="996696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heerlijkheid en eer = onvergankelijkheid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opstanding en </a:t>
            </a:r>
            <a:r>
              <a:rPr lang="nl-NL" sz="2600" dirty="0" err="1" smtClean="0">
                <a:latin typeface="+mj-lt"/>
              </a:rPr>
              <a:t>levendmaking</a:t>
            </a:r>
            <a:endParaRPr lang="nl-NL" sz="26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s</a:t>
            </a:r>
            <a:r>
              <a:rPr lang="nl-NL" sz="2600" dirty="0" smtClean="0">
                <a:latin typeface="+mj-lt"/>
              </a:rPr>
              <a:t>taat tegenover: vergankelijkheid, zwakheid en oneer (1 Kor.15:42-43)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941500"/>
            <a:ext cx="6456330" cy="77445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715953"/>
            <a:ext cx="7492012" cy="7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8 Alles </a:t>
            </a:r>
            <a:r>
              <a:rPr lang="nl-NL" sz="2600" dirty="0">
                <a:solidFill>
                  <a:srgbClr val="002060"/>
                </a:solidFill>
              </a:rPr>
              <a:t>onderschikt u onder zijn voeten.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in het alles aan hem onderschikken,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laat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niets niet-onderschikt aan hem.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nu zien wij nog niet, dat alles aan hem onderschikt is,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04815" y="3279474"/>
            <a:ext cx="747522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einde citaat uit Psalm 8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niet het einde van Psalm 8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alles wordt aan Hem onderschikt =&gt; 1 Kor.15:27-28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85326"/>
            <a:ext cx="7741920" cy="8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8 Alles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onderschikt u onder zijn voeten.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in het alles aan hem onderschikken,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laat </a:t>
            </a:r>
            <a:r>
              <a:rPr lang="nl-NL" sz="2600" dirty="0">
                <a:solidFill>
                  <a:srgbClr val="002060"/>
                </a:solidFill>
              </a:rPr>
              <a:t>Hij niets niet-onderschikt aan hem.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nu zien wij nog niet, dat alles aan hem onderschikt is,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062074" y="3394567"/>
            <a:ext cx="485043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c</a:t>
            </a:r>
            <a:r>
              <a:rPr lang="nl-NL" sz="2600" dirty="0" smtClean="0">
                <a:latin typeface="+mj-lt"/>
              </a:rPr>
              <a:t>ommentaar van Paulus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in Efeze 1: Hoofd en lichaam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4" y="4905154"/>
            <a:ext cx="7953375" cy="8591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764315"/>
            <a:ext cx="5597790" cy="8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8 Alles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onderschikt u onder zijn voeten.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in het alles aan hem onderschikken,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laat </a:t>
            </a:r>
            <a:r>
              <a:rPr lang="nl-NL" sz="2600" dirty="0">
                <a:solidFill>
                  <a:srgbClr val="002060"/>
                </a:solidFill>
              </a:rPr>
              <a:t>Hij niets niet-onderschikt aan hem.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nu zien wij nog niet, dat alles aan hem onderschikt is,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40130" y="3771757"/>
            <a:ext cx="971550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latin typeface="+mj-lt"/>
              </a:rPr>
              <a:t>Efeze 1</a:t>
            </a:r>
            <a:endParaRPr lang="nl-NL" sz="2600" b="1" dirty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22 En </a:t>
            </a:r>
            <a:r>
              <a:rPr lang="nl-NL" sz="2600" dirty="0">
                <a:latin typeface="+mj-lt"/>
              </a:rPr>
              <a:t>Hij onderschikt alles onder zijn voeten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Hij geeft Hem als hoofd over alles aan de </a:t>
            </a:r>
            <a:r>
              <a:rPr lang="nl-NL" sz="2600" dirty="0" smtClean="0">
                <a:latin typeface="+mj-lt"/>
              </a:rPr>
              <a:t>ecclesia, </a:t>
            </a:r>
            <a:endParaRPr lang="nl-NL" sz="2600" dirty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23 die </a:t>
            </a:r>
            <a:r>
              <a:rPr lang="nl-NL" sz="2600" dirty="0">
                <a:latin typeface="+mj-lt"/>
              </a:rPr>
              <a:t>zijn lichaam is, de </a:t>
            </a:r>
            <a:r>
              <a:rPr lang="nl-NL" sz="2600" dirty="0" smtClean="0">
                <a:latin typeface="+mj-lt"/>
              </a:rPr>
              <a:t>vervulling </a:t>
            </a:r>
            <a:r>
              <a:rPr lang="nl-NL" sz="2600" dirty="0">
                <a:latin typeface="+mj-lt"/>
              </a:rPr>
              <a:t>van Hem, die alles in allen </a:t>
            </a:r>
            <a:r>
              <a:rPr lang="nl-NL" sz="2600" dirty="0" smtClean="0">
                <a:latin typeface="+mj-lt"/>
              </a:rPr>
              <a:t>vervuld.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8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8 Alles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onderschikt u onder zijn voeten.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in het alles aan hem onderschikken,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laat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niets niet-onderschikt aan hem.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nu zien wij nog niet, dat alles aan hem onderschikt is,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960620" y="3943207"/>
            <a:ext cx="222885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verborgen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41425"/>
            <a:ext cx="10309860" cy="8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9 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zien Jezus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rgbClr val="002060"/>
                </a:solidFill>
              </a:rPr>
              <a:t>(</a:t>
            </a:r>
            <a:r>
              <a:rPr lang="nl-NL" sz="2600" dirty="0" smtClean="0">
                <a:solidFill>
                  <a:srgbClr val="002060"/>
                </a:solidFill>
              </a:rPr>
              <a:t>die een weinig </a:t>
            </a:r>
            <a:r>
              <a:rPr lang="nl-NL" sz="2600" dirty="0">
                <a:solidFill>
                  <a:srgbClr val="002060"/>
                </a:solidFill>
              </a:rPr>
              <a:t>minder gemaakt is dan de </a:t>
            </a:r>
            <a:r>
              <a:rPr lang="nl-NL" sz="2600" dirty="0" err="1">
                <a:solidFill>
                  <a:srgbClr val="002060"/>
                </a:solidFill>
              </a:rPr>
              <a:t>de</a:t>
            </a:r>
            <a:r>
              <a:rPr lang="nl-NL" sz="2600" dirty="0">
                <a:solidFill>
                  <a:srgbClr val="002060"/>
                </a:solidFill>
              </a:rPr>
              <a:t> boodschappers,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omwille </a:t>
            </a:r>
            <a:r>
              <a:rPr lang="nl-NL" sz="2600" dirty="0">
                <a:solidFill>
                  <a:srgbClr val="002060"/>
                </a:solidFill>
              </a:rPr>
              <a:t>van het lijden van de </a:t>
            </a:r>
            <a:r>
              <a:rPr lang="nl-NL" sz="2600" dirty="0" smtClean="0">
                <a:solidFill>
                  <a:srgbClr val="002060"/>
                </a:solidFill>
              </a:rPr>
              <a:t>dood)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et eer en heerlijkheid </a:t>
            </a:r>
            <a:r>
              <a:rPr lang="nl-NL" sz="2600" dirty="0" err="1" smtClean="0">
                <a:solidFill>
                  <a:schemeClr val="bg1">
                    <a:lumMod val="65000"/>
                  </a:schemeClr>
                </a:solidFill>
              </a:rPr>
              <a:t>gelauwerkranst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zodat </a:t>
            </a:r>
            <a:r>
              <a:rPr lang="nl-NL" sz="2600" dirty="0">
                <a:solidFill>
                  <a:srgbClr val="002060"/>
                </a:solidFill>
              </a:rPr>
              <a:t>Hij, in de genade van God, ten behoeve van allen de dood zou proeven.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819581"/>
            <a:ext cx="1013243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9 maar </a:t>
            </a:r>
            <a:r>
              <a:rPr lang="nl-NL" sz="2600" dirty="0">
                <a:solidFill>
                  <a:srgbClr val="002060"/>
                </a:solidFill>
              </a:rPr>
              <a:t>wij </a:t>
            </a:r>
            <a:r>
              <a:rPr lang="nl-NL" sz="2600" dirty="0" smtClean="0">
                <a:solidFill>
                  <a:srgbClr val="002060"/>
                </a:solidFill>
              </a:rPr>
              <a:t>zien Jezus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een weinig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minder gemaakt is dan de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 boodschappers,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omwille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het lijden van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dood)</a:t>
            </a:r>
          </a:p>
          <a:p>
            <a:r>
              <a:rPr lang="nl-NL" sz="2600" dirty="0">
                <a:solidFill>
                  <a:srgbClr val="002060"/>
                </a:solidFill>
              </a:rPr>
              <a:t>m</a:t>
            </a:r>
            <a:r>
              <a:rPr lang="nl-NL" sz="2600" dirty="0" smtClean="0">
                <a:solidFill>
                  <a:srgbClr val="002060"/>
                </a:solidFill>
              </a:rPr>
              <a:t>et eer en heerlijkheid </a:t>
            </a:r>
            <a:r>
              <a:rPr lang="nl-NL" sz="2600" dirty="0" err="1" smtClean="0">
                <a:solidFill>
                  <a:srgbClr val="002060"/>
                </a:solidFill>
              </a:rPr>
              <a:t>gelauwerkranst</a:t>
            </a:r>
            <a:r>
              <a:rPr lang="nl-NL" sz="26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zodat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Hij, in de genade van God, ten behoeve van allen de dood zou proeven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….</a:t>
            </a:r>
            <a:endParaRPr lang="nl-NL" sz="26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829174"/>
            <a:ext cx="9934575" cy="771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600699"/>
            <a:ext cx="101297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344" y="449966"/>
            <a:ext cx="114645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 Hebreeën brief mist de gebruikelijke aanhef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lle brieven (behalve 1 Johannes) beginnen met het noemen van de </a:t>
            </a: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schrijver en de geadresseerden</a:t>
            </a:r>
            <a:endParaRPr lang="nl-NL" sz="2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 diverse manuscripten van de Griekse grondtekst 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van het NT staat de Hebreeën brief tussen de brieven van Paulus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de schrijver heeft een grote kennis van de Hebreeuwse geschriften en de gebruiken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de schrijver is een reisgenoot en metgezel van Timotheüs (13:23)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rgbClr val="002060"/>
                </a:solidFill>
                <a:latin typeface="+mj-lt"/>
              </a:rPr>
              <a:t>h</a:t>
            </a: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et slot van de brief is typisch ‘Paulinisch’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6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95835" y="4930264"/>
            <a:ext cx="6209674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lvl="0"/>
            <a:r>
              <a:rPr lang="nl-NL" sz="2600" b="1" dirty="0" smtClean="0">
                <a:solidFill>
                  <a:srgbClr val="002060"/>
                </a:solidFill>
                <a:latin typeface="+mj-lt"/>
              </a:rPr>
              <a:t>Hebreeën 13 </a:t>
            </a:r>
          </a:p>
          <a:p>
            <a:pPr lvl="0"/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25 De </a:t>
            </a:r>
            <a:r>
              <a:rPr lang="nl-NL" sz="2600" dirty="0">
                <a:solidFill>
                  <a:srgbClr val="002060"/>
                </a:solidFill>
                <a:latin typeface="+mj-lt"/>
              </a:rPr>
              <a:t>genade zij met jullie allen. Amen! </a:t>
            </a:r>
          </a:p>
        </p:txBody>
      </p:sp>
    </p:spTree>
    <p:extLst>
      <p:ext uri="{BB962C8B-B14F-4D97-AF65-F5344CB8AC3E}">
        <p14:creationId xmlns:p14="http://schemas.microsoft.com/office/powerpoint/2010/main" val="15214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343" y="449966"/>
            <a:ext cx="115108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 Hebreeën brief mist de gebruikelijke aanhef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lle brieven (behalve 1 Johannes) beginnen met het noemen van de </a:t>
            </a: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schrijver en de geadresseerden</a:t>
            </a:r>
            <a:endParaRPr lang="nl-NL" sz="2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 diverse manuscripten van de Griekse grondtekst 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van het NT staat de Hebreeën brief tussen de brieven van Paulus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 schrijver heeft een grote kennis van de Hebreeuwse geschriften en de gebruiken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 schrijver is een reisgenoot en metgezel van Timotheüs (13:23)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et slot van de brief is typisch ‘Paulinisch’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Petrus zegt dat Paulus een brief geschreven heeft aan zijn lezers, ‘de besnijdenis’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6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09020" y="5034437"/>
            <a:ext cx="10564722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lvl="0"/>
            <a:r>
              <a:rPr lang="nl-NL" sz="2600" b="1" dirty="0" smtClean="0">
                <a:solidFill>
                  <a:srgbClr val="002060"/>
                </a:solidFill>
                <a:latin typeface="+mj-lt"/>
              </a:rPr>
              <a:t>2 Petrus 3</a:t>
            </a:r>
          </a:p>
          <a:p>
            <a:pPr lvl="0"/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15 en </a:t>
            </a:r>
            <a:r>
              <a:rPr lang="nl-NL" sz="2600" dirty="0">
                <a:solidFill>
                  <a:srgbClr val="002060"/>
                </a:solidFill>
                <a:latin typeface="+mj-lt"/>
              </a:rPr>
              <a:t>acht het geduld van onze Heer redding, zoals ook onze geliefde broeder Paulus aan jullie schrijft, naar de wijsheid, die aan hem gegeven </a:t>
            </a: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wordt…</a:t>
            </a:r>
            <a:endParaRPr lang="nl-NL" sz="2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82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344" y="449966"/>
            <a:ext cx="114761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 Hebreeën brief mist de gebruikelijke aanhef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lle brieven (behalve 1 Johannes) beginnen met het noemen van de </a:t>
            </a: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schrijver en de geadresseerden</a:t>
            </a:r>
            <a:endParaRPr lang="nl-NL" sz="2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 diverse manuscripten van de Griekse grondtekst 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van het NT staat de Hebreeën brief tussen de brieven van Paulus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 schrijver heeft een grote kennis van de Hebreeuwse geschriften en de gebruiken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 schrijver is een reisgenoot en metgezel van Timotheüs (13:23)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et slot van de brief is typisch ‘Paulinisch’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Petrus zegt dat Paulus een brief geschreven heeft aan zijn lezers, ‘de besnijdenis’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waarom verzwijgt Paulus dan zijn naam?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Paulus ‘lag niet lekker’ bij de Joden (o.a. Hand.21:21)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zijn naam en bediening staat model voor de verwerping (terzijde stellen) van Israël</a:t>
            </a:r>
          </a:p>
        </p:txBody>
      </p:sp>
    </p:spTree>
    <p:extLst>
      <p:ext uri="{BB962C8B-B14F-4D97-AF65-F5344CB8AC3E}">
        <p14:creationId xmlns:p14="http://schemas.microsoft.com/office/powerpoint/2010/main" val="1374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>
            <a:endCxn id="24" idx="2"/>
          </p:cNvCxnSpPr>
          <p:nvPr/>
        </p:nvCxnSpPr>
        <p:spPr>
          <a:xfrm flipV="1">
            <a:off x="434050" y="4361703"/>
            <a:ext cx="11548402" cy="1157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439838" y="555585"/>
            <a:ext cx="65281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/>
              <a:t>Wanneer is de Hebreeën brief geschreven?</a:t>
            </a:r>
            <a:endParaRPr lang="nl-NL" sz="2600" dirty="0"/>
          </a:p>
        </p:txBody>
      </p:sp>
      <p:sp>
        <p:nvSpPr>
          <p:cNvPr id="6" name="Ovaal 5"/>
          <p:cNvSpPr/>
          <p:nvPr/>
        </p:nvSpPr>
        <p:spPr>
          <a:xfrm>
            <a:off x="384857" y="4316852"/>
            <a:ext cx="98385" cy="1128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 rot="19528555">
            <a:off x="202648" y="2773597"/>
            <a:ext cx="3365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b</a:t>
            </a:r>
            <a:r>
              <a:rPr lang="nl-NL" sz="2200" dirty="0" smtClean="0"/>
              <a:t>egin van onze jaartelling</a:t>
            </a:r>
            <a:endParaRPr lang="nl-NL" sz="2200" dirty="0"/>
          </a:p>
        </p:txBody>
      </p:sp>
      <p:sp>
        <p:nvSpPr>
          <p:cNvPr id="8" name="Ovaal 7"/>
          <p:cNvSpPr/>
          <p:nvPr/>
        </p:nvSpPr>
        <p:spPr>
          <a:xfrm>
            <a:off x="1885414" y="4316852"/>
            <a:ext cx="98385" cy="1128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984808" y="4560187"/>
            <a:ext cx="12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30 AD</a:t>
            </a:r>
            <a:endParaRPr lang="nl-NL" sz="2000" dirty="0"/>
          </a:p>
        </p:txBody>
      </p:sp>
      <p:sp>
        <p:nvSpPr>
          <p:cNvPr id="10" name="Ovaal 9"/>
          <p:cNvSpPr/>
          <p:nvPr/>
        </p:nvSpPr>
        <p:spPr>
          <a:xfrm>
            <a:off x="4118956" y="4314901"/>
            <a:ext cx="98385" cy="1128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016426" y="4626390"/>
            <a:ext cx="81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7</a:t>
            </a:r>
            <a:r>
              <a:rPr lang="nl-NL" sz="2000" dirty="0" smtClean="0"/>
              <a:t>0 AD</a:t>
            </a:r>
          </a:p>
        </p:txBody>
      </p:sp>
      <p:sp>
        <p:nvSpPr>
          <p:cNvPr id="12" name="Ovaal 11"/>
          <p:cNvSpPr/>
          <p:nvPr/>
        </p:nvSpPr>
        <p:spPr>
          <a:xfrm>
            <a:off x="3395214" y="4301861"/>
            <a:ext cx="163974" cy="164681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3453146" y="4712941"/>
            <a:ext cx="15437" cy="90452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2964373" y="5700979"/>
            <a:ext cx="120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60-63 AD</a:t>
            </a:r>
          </a:p>
        </p:txBody>
      </p:sp>
      <p:sp>
        <p:nvSpPr>
          <p:cNvPr id="22" name="Tekstvak 21"/>
          <p:cNvSpPr txBox="1"/>
          <p:nvPr/>
        </p:nvSpPr>
        <p:spPr>
          <a:xfrm rot="19528555">
            <a:off x="3095983" y="3015889"/>
            <a:ext cx="2915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Hebreeën geschreven</a:t>
            </a:r>
            <a:endParaRPr lang="nl-NL" sz="2200" dirty="0"/>
          </a:p>
        </p:txBody>
      </p:sp>
      <p:sp>
        <p:nvSpPr>
          <p:cNvPr id="23" name="Tekstvak 22"/>
          <p:cNvSpPr txBox="1"/>
          <p:nvPr/>
        </p:nvSpPr>
        <p:spPr>
          <a:xfrm rot="19528555">
            <a:off x="3839208" y="2598724"/>
            <a:ext cx="4464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verwoesting tempel en </a:t>
            </a:r>
            <a:r>
              <a:rPr lang="nl-NL" sz="2200" dirty="0"/>
              <a:t>J</a:t>
            </a:r>
            <a:r>
              <a:rPr lang="nl-NL" sz="2200" dirty="0" smtClean="0"/>
              <a:t>eruzalem </a:t>
            </a:r>
            <a:endParaRPr lang="nl-NL" sz="2200" dirty="0"/>
          </a:p>
        </p:txBody>
      </p:sp>
      <p:sp>
        <p:nvSpPr>
          <p:cNvPr id="24" name="Ovaal 23"/>
          <p:cNvSpPr/>
          <p:nvPr/>
        </p:nvSpPr>
        <p:spPr>
          <a:xfrm>
            <a:off x="11982452" y="4305276"/>
            <a:ext cx="98385" cy="1128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 rot="19528555">
            <a:off x="1544230" y="2748650"/>
            <a:ext cx="3699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dood/opstanding/hemelvaart</a:t>
            </a:r>
            <a:endParaRPr lang="nl-NL" sz="2200" dirty="0"/>
          </a:p>
        </p:txBody>
      </p:sp>
      <p:sp>
        <p:nvSpPr>
          <p:cNvPr id="29" name="Tekstvak 28"/>
          <p:cNvSpPr txBox="1"/>
          <p:nvPr/>
        </p:nvSpPr>
        <p:spPr>
          <a:xfrm>
            <a:off x="10440364" y="4560187"/>
            <a:ext cx="164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wederkomst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3915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 De God, die lang geleden,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vele malen en op veel manieren,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tot de vaderen spreekt in de profeten,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908810" y="3187405"/>
            <a:ext cx="544068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In de zin van: sinds lang, reeds lang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3" y="5652851"/>
            <a:ext cx="7854833" cy="8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1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 De God, die lang geleden,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vele malen en op veel manieren,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tot </a:t>
            </a:r>
            <a:r>
              <a:rPr lang="nl-NL" sz="2600" u="sng" dirty="0" smtClean="0">
                <a:solidFill>
                  <a:srgbClr val="002060"/>
                </a:solidFill>
              </a:rPr>
              <a:t>de vaderen</a:t>
            </a:r>
            <a:r>
              <a:rPr lang="nl-NL" sz="2600" dirty="0" smtClean="0">
                <a:solidFill>
                  <a:srgbClr val="002060"/>
                </a:solidFill>
              </a:rPr>
              <a:t> spreekt in de profeten,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18" y="5635624"/>
            <a:ext cx="6340274" cy="89090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68960" y="3602071"/>
            <a:ext cx="620403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vergelijk 3:9 en 8:9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wie zijn die ‘vaderen’? Zie Romeinen 9 =&gt;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9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52729</TotalTime>
  <Words>1940</Words>
  <Application>Microsoft Office PowerPoint</Application>
  <PresentationFormat>Breedbeeld</PresentationFormat>
  <Paragraphs>261</Paragraphs>
  <Slides>37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2095</cp:revision>
  <dcterms:created xsi:type="dcterms:W3CDTF">2017-10-24T20:34:00Z</dcterms:created>
  <dcterms:modified xsi:type="dcterms:W3CDTF">2021-04-25T11:05:27Z</dcterms:modified>
</cp:coreProperties>
</file>