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9"/>
  </p:notesMasterIdLst>
  <p:sldIdLst>
    <p:sldId id="1351" r:id="rId3"/>
    <p:sldId id="1340" r:id="rId4"/>
    <p:sldId id="1352" r:id="rId5"/>
    <p:sldId id="1375" r:id="rId6"/>
    <p:sldId id="1328" r:id="rId7"/>
    <p:sldId id="1354" r:id="rId8"/>
    <p:sldId id="1353" r:id="rId9"/>
    <p:sldId id="1355" r:id="rId10"/>
    <p:sldId id="1356" r:id="rId11"/>
    <p:sldId id="1357" r:id="rId12"/>
    <p:sldId id="1358" r:id="rId13"/>
    <p:sldId id="1360" r:id="rId14"/>
    <p:sldId id="1359" r:id="rId15"/>
    <p:sldId id="1362" r:id="rId16"/>
    <p:sldId id="1363" r:id="rId17"/>
    <p:sldId id="1364" r:id="rId18"/>
    <p:sldId id="1322" r:id="rId19"/>
    <p:sldId id="1365" r:id="rId20"/>
    <p:sldId id="1376" r:id="rId21"/>
    <p:sldId id="1366" r:id="rId22"/>
    <p:sldId id="1367" r:id="rId23"/>
    <p:sldId id="1368" r:id="rId24"/>
    <p:sldId id="1369" r:id="rId25"/>
    <p:sldId id="1370" r:id="rId26"/>
    <p:sldId id="1371" r:id="rId27"/>
    <p:sldId id="1372" r:id="rId28"/>
    <p:sldId id="1373" r:id="rId29"/>
    <p:sldId id="1377" r:id="rId30"/>
    <p:sldId id="1374" r:id="rId31"/>
    <p:sldId id="1378" r:id="rId32"/>
    <p:sldId id="1379" r:id="rId33"/>
    <p:sldId id="1380" r:id="rId34"/>
    <p:sldId id="1381" r:id="rId35"/>
    <p:sldId id="1382" r:id="rId36"/>
    <p:sldId id="1383" r:id="rId37"/>
    <p:sldId id="1384" r:id="rId3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CF07"/>
    <a:srgbClr val="79D707"/>
    <a:srgbClr val="003300"/>
    <a:srgbClr val="0319BD"/>
    <a:srgbClr val="CCFFCC"/>
    <a:srgbClr val="CCFF99"/>
    <a:srgbClr val="CCCCFF"/>
    <a:srgbClr val="817FB1"/>
    <a:srgbClr val="799FB7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950" autoAdjust="0"/>
    <p:restoredTop sz="86401" autoAdjust="0"/>
  </p:normalViewPr>
  <p:slideViewPr>
    <p:cSldViewPr snapToGrid="0">
      <p:cViewPr varScale="1">
        <p:scale>
          <a:sx n="84" d="100"/>
          <a:sy n="84" d="100"/>
        </p:scale>
        <p:origin x="57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A6EF-CB02-48DE-9D12-0F764397CD53}" type="datetimeFigureOut">
              <a:rPr lang="nl-NL" smtClean="0"/>
              <a:t>2-5-2021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C728-698F-42B6-9C18-F019068154F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312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64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024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775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416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4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84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6902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31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91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61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32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616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2353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0888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456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0920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0682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276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8282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0733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15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647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993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651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60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448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534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247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2-5-2021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707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2-5-2021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873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2-5-2021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96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2-5-2021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71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2-5-2021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6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2-5-2021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1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2-5-2021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2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2-5-2021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2-5-2021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27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2-5-2021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8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2-5-2021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3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2-5-2021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0917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2-5-2021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91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2-5-2021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66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2-5-2021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5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2-5-2021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059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2-5-2021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566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2-5-2021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191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2-5-2021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91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2-5-2021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31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2-5-2021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13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2-5-2021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581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/>
              <a:t>2-5-2021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423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2-5-2021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9460667" y="6334780"/>
            <a:ext cx="2509917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 mei </a:t>
            </a:r>
            <a:r>
              <a:rPr lang="nl-NL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2021 </a:t>
            </a:r>
            <a:r>
              <a:rPr lang="nl-NL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Rotterdam</a:t>
            </a:r>
          </a:p>
          <a:p>
            <a:pPr algn="ctr"/>
            <a:endParaRPr lang="nl-NL" sz="1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599264" y="4959503"/>
            <a:ext cx="80970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NL" sz="4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trouwe Hogepriester</a:t>
            </a:r>
            <a:endParaRPr lang="nl-NL" sz="4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359" y="572329"/>
            <a:ext cx="7323773" cy="413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Hebreeën 2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15 en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dat Hij dezen zal doen </a:t>
            </a:r>
            <a:r>
              <a:rPr lang="nl-NL" sz="2600" u="sng" dirty="0">
                <a:solidFill>
                  <a:schemeClr val="bg1">
                    <a:lumMod val="65000"/>
                  </a:schemeClr>
                </a:solidFill>
              </a:rPr>
              <a:t>loskomen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, allen, die, in vrees voor de dood,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gedurende </a:t>
            </a:r>
            <a:r>
              <a:rPr lang="nl-NL" sz="2600" dirty="0">
                <a:solidFill>
                  <a:srgbClr val="002060"/>
                </a:solidFill>
              </a:rPr>
              <a:t>hun hele leven gedoemd waren tot slavernij.</a:t>
            </a:r>
            <a:endParaRPr lang="nl-NL" sz="2600" dirty="0" smtClean="0">
              <a:solidFill>
                <a:srgbClr val="00206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" y="5632303"/>
            <a:ext cx="8191500" cy="89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6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Hebreeën 2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16 Want </a:t>
            </a:r>
            <a:r>
              <a:rPr lang="nl-NL" sz="2600" dirty="0">
                <a:solidFill>
                  <a:srgbClr val="002060"/>
                </a:solidFill>
              </a:rPr>
              <a:t>het pakt toch zeker niet de boodschappers vast,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maar </a:t>
            </a:r>
            <a:r>
              <a:rPr lang="nl-NL" sz="2600" dirty="0">
                <a:solidFill>
                  <a:srgbClr val="002060"/>
                </a:solidFill>
              </a:rPr>
              <a:t>het pakt het zaad van Abraham vast.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0" y="4919764"/>
            <a:ext cx="6959250" cy="84275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167605" y="2242304"/>
            <a:ext cx="8732520" cy="209288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dirty="0" smtClean="0">
                <a:latin typeface="+mj-lt"/>
              </a:rPr>
              <a:t>Want </a:t>
            </a:r>
            <a:r>
              <a:rPr lang="nl-NL" sz="2600" dirty="0">
                <a:latin typeface="+mj-lt"/>
              </a:rPr>
              <a:t>over de engelen </a:t>
            </a:r>
            <a:r>
              <a:rPr lang="nl-NL" sz="2600" u="sng" dirty="0">
                <a:latin typeface="+mj-lt"/>
              </a:rPr>
              <a:t>ontfermt Hij Zich niet</a:t>
            </a:r>
            <a:r>
              <a:rPr lang="nl-NL" sz="2600" dirty="0">
                <a:latin typeface="+mj-lt"/>
              </a:rPr>
              <a:t>, </a:t>
            </a:r>
            <a:endParaRPr lang="nl-NL" sz="2600" dirty="0" smtClean="0">
              <a:latin typeface="+mj-lt"/>
            </a:endParaRPr>
          </a:p>
          <a:p>
            <a:r>
              <a:rPr lang="nl-NL" sz="2600" dirty="0" smtClean="0">
                <a:latin typeface="+mj-lt"/>
              </a:rPr>
              <a:t>maar </a:t>
            </a:r>
            <a:r>
              <a:rPr lang="nl-NL" sz="2600" dirty="0">
                <a:latin typeface="+mj-lt"/>
              </a:rPr>
              <a:t>Hij ontfermt Zich over het nageslacht van </a:t>
            </a:r>
            <a:r>
              <a:rPr lang="nl-NL" sz="2600" dirty="0" smtClean="0">
                <a:latin typeface="+mj-lt"/>
              </a:rPr>
              <a:t>Abraham (NBG).</a:t>
            </a:r>
            <a:endParaRPr lang="nl-NL" sz="2600" dirty="0">
              <a:latin typeface="+mj-lt"/>
            </a:endParaRPr>
          </a:p>
          <a:p>
            <a:endParaRPr lang="nl-NL" sz="2600" dirty="0">
              <a:latin typeface="+mj-lt"/>
            </a:endParaRPr>
          </a:p>
          <a:p>
            <a:r>
              <a:rPr lang="nl-NL" sz="2600" dirty="0" smtClean="0">
                <a:latin typeface="+mj-lt"/>
              </a:rPr>
              <a:t>Want </a:t>
            </a:r>
            <a:r>
              <a:rPr lang="nl-NL" sz="2600" dirty="0">
                <a:latin typeface="+mj-lt"/>
              </a:rPr>
              <a:t>waarlijk, </a:t>
            </a:r>
            <a:r>
              <a:rPr lang="nl-NL" sz="2600" u="sng" dirty="0">
                <a:latin typeface="+mj-lt"/>
              </a:rPr>
              <a:t>Hij neemt de engelen niet aan</a:t>
            </a:r>
            <a:r>
              <a:rPr lang="nl-NL" sz="2600" dirty="0" smtClean="0">
                <a:latin typeface="+mj-lt"/>
              </a:rPr>
              <a:t>,</a:t>
            </a:r>
          </a:p>
          <a:p>
            <a:r>
              <a:rPr lang="nl-NL" sz="2600" dirty="0" smtClean="0">
                <a:latin typeface="+mj-lt"/>
              </a:rPr>
              <a:t>maar </a:t>
            </a:r>
            <a:r>
              <a:rPr lang="nl-NL" sz="2600" dirty="0">
                <a:latin typeface="+mj-lt"/>
              </a:rPr>
              <a:t>Hij neemt het zaad Abrahams </a:t>
            </a:r>
            <a:r>
              <a:rPr lang="nl-NL" sz="2600" dirty="0" smtClean="0">
                <a:latin typeface="+mj-lt"/>
              </a:rPr>
              <a:t>aan (SV)</a:t>
            </a:r>
            <a:endParaRPr lang="nl-NL" sz="2600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" y="5762520"/>
            <a:ext cx="5651183" cy="83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3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Hebreeën 2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16 Want </a:t>
            </a:r>
            <a:r>
              <a:rPr lang="nl-NL" sz="2600" dirty="0">
                <a:solidFill>
                  <a:srgbClr val="002060"/>
                </a:solidFill>
              </a:rPr>
              <a:t>het pakt toch zeker niet de boodschappers vast,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maar </a:t>
            </a:r>
            <a:r>
              <a:rPr lang="nl-NL" sz="2600" dirty="0">
                <a:solidFill>
                  <a:srgbClr val="002060"/>
                </a:solidFill>
              </a:rPr>
              <a:t>het pakt het zaad van Abraham vast.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710" y="3360420"/>
            <a:ext cx="4093473" cy="318230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" y="4919764"/>
            <a:ext cx="6959250" cy="84275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680" y="5762520"/>
            <a:ext cx="5651183" cy="838134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094202" y="2692821"/>
            <a:ext cx="8392697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onderwerp is niet: ‘Hij’=God, maar ‘het’= de dood (:14-15)</a:t>
            </a:r>
            <a:endParaRPr lang="nl-NL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518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Hebreeën 2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16 Want </a:t>
            </a:r>
            <a:r>
              <a:rPr lang="nl-NL" sz="2600" dirty="0">
                <a:solidFill>
                  <a:srgbClr val="002060"/>
                </a:solidFill>
              </a:rPr>
              <a:t>het pakt toch zeker niet de boodschappers vast,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maar </a:t>
            </a:r>
            <a:r>
              <a:rPr lang="nl-NL" sz="2600" dirty="0">
                <a:solidFill>
                  <a:srgbClr val="002060"/>
                </a:solidFill>
              </a:rPr>
              <a:t>het pakt het zaad van Abraham vast.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860" y="1406319"/>
            <a:ext cx="4975860" cy="518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3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Hebreeën 2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17 Daarom moest Hij in alles, 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de broeders gelijk gemaakt worden,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opdat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Hij een ontfermende en trouwe hogepriester zou worden,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bij de God,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om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de zonden van het volk te beschutten.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75" y="5528590"/>
            <a:ext cx="11769375" cy="81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2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Hebreeën 2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17 Daarom moest Hij in alles, 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de broeders gelijk gemaakt worden,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opdat </a:t>
            </a:r>
            <a:r>
              <a:rPr lang="nl-NL" sz="2600" dirty="0">
                <a:solidFill>
                  <a:srgbClr val="002060"/>
                </a:solidFill>
              </a:rPr>
              <a:t>Hij een ontfermende en trouwe hogepriester zou worden,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bij de God,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om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de zonden van het volk te beschutten.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71" y="5696804"/>
            <a:ext cx="9542430" cy="81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7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Hebreeën 2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17 Daarom moest Hij in alles, 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de broeders gelijk gemaakt worden,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opdat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Hij een ontfermende en trouwe hogepriester zou worden,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bij de God,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om </a:t>
            </a:r>
            <a:r>
              <a:rPr lang="nl-NL" sz="2600" dirty="0">
                <a:solidFill>
                  <a:srgbClr val="002060"/>
                </a:solidFill>
              </a:rPr>
              <a:t>de zonden van het volk te </a:t>
            </a:r>
            <a:r>
              <a:rPr lang="nl-NL" sz="2600" u="sng" dirty="0">
                <a:solidFill>
                  <a:srgbClr val="002060"/>
                </a:solidFill>
              </a:rPr>
              <a:t>beschutten</a:t>
            </a:r>
            <a:r>
              <a:rPr lang="nl-NL" sz="26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710405" y="3955638"/>
            <a:ext cx="9121140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in de Hebreeuwse bijbel: </a:t>
            </a:r>
            <a:r>
              <a:rPr lang="nl-NL" sz="2600" i="1" dirty="0" err="1" smtClean="0">
                <a:latin typeface="+mj-lt"/>
              </a:rPr>
              <a:t>kaphar</a:t>
            </a:r>
            <a:r>
              <a:rPr lang="nl-NL" sz="2600" i="1" dirty="0" smtClean="0">
                <a:latin typeface="+mj-lt"/>
              </a:rPr>
              <a:t> </a:t>
            </a:r>
            <a:r>
              <a:rPr lang="nl-NL" sz="2600" smtClean="0">
                <a:latin typeface="+mj-lt"/>
              </a:rPr>
              <a:t>= bedekken</a:t>
            </a:r>
            <a:endParaRPr lang="nl-NL" sz="2600" dirty="0" smtClean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meestal vertaald met: verzoenen, verzoening, verzoendeksel =&gt;</a:t>
            </a:r>
            <a:endParaRPr lang="nl-NL" sz="2600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0" y="5630185"/>
            <a:ext cx="6887901" cy="81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9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04614" y="501272"/>
            <a:ext cx="1120521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600" b="1" dirty="0" smtClean="0"/>
              <a:t>1 Johannes 2</a:t>
            </a:r>
          </a:p>
          <a:p>
            <a:pPr algn="ctr"/>
            <a:r>
              <a:rPr lang="nl-NL" sz="2600" dirty="0" smtClean="0"/>
              <a:t>2 en </a:t>
            </a:r>
            <a:r>
              <a:rPr lang="nl-NL" sz="2600" dirty="0"/>
              <a:t>Hij is de </a:t>
            </a:r>
            <a:r>
              <a:rPr lang="nl-NL" sz="2600" u="sng" dirty="0"/>
              <a:t>beschutting</a:t>
            </a:r>
            <a:r>
              <a:rPr lang="nl-NL" sz="2600" dirty="0"/>
              <a:t> voor onze zonden; </a:t>
            </a:r>
            <a:endParaRPr lang="nl-NL" sz="2600" dirty="0" smtClean="0"/>
          </a:p>
          <a:p>
            <a:pPr algn="ctr"/>
            <a:r>
              <a:rPr lang="nl-NL" sz="2600" dirty="0" smtClean="0"/>
              <a:t>niet </a:t>
            </a:r>
            <a:r>
              <a:rPr lang="nl-NL" sz="2600" dirty="0"/>
              <a:t>alleen voor de onze, maar ook voor die van de gehele wereld.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4560570" y="3338418"/>
            <a:ext cx="2823141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Vgl. 1 Joh.4:10</a:t>
            </a:r>
            <a:endParaRPr lang="nl-NL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953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04614" y="501272"/>
            <a:ext cx="1120521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600" b="1" dirty="0" smtClean="0"/>
              <a:t>Romeinen 3</a:t>
            </a:r>
          </a:p>
          <a:p>
            <a:pPr algn="ctr"/>
            <a:r>
              <a:rPr lang="nl-NL" sz="2600" dirty="0" smtClean="0"/>
              <a:t>23 want </a:t>
            </a:r>
            <a:r>
              <a:rPr lang="nl-NL" sz="2600" dirty="0"/>
              <a:t>allen zondigden en hebben tekort aan de heerlijkheid van God,</a:t>
            </a:r>
          </a:p>
          <a:p>
            <a:pPr algn="ctr"/>
            <a:r>
              <a:rPr lang="nl-NL" sz="2600" dirty="0" smtClean="0"/>
              <a:t>24 en worden, om niet, gerechtvaardigd, </a:t>
            </a:r>
            <a:r>
              <a:rPr lang="nl-NL" sz="2600" dirty="0"/>
              <a:t>in zijn genade, </a:t>
            </a:r>
          </a:p>
          <a:p>
            <a:pPr algn="ctr"/>
            <a:r>
              <a:rPr lang="nl-NL" sz="2600" dirty="0" smtClean="0"/>
              <a:t>door </a:t>
            </a:r>
            <a:r>
              <a:rPr lang="nl-NL" sz="2600" dirty="0"/>
              <a:t>de verlossing die in Christus Jezus is.</a:t>
            </a:r>
          </a:p>
          <a:p>
            <a:pPr algn="ctr"/>
            <a:r>
              <a:rPr lang="nl-NL" sz="2600" dirty="0" smtClean="0"/>
              <a:t>25 God </a:t>
            </a:r>
            <a:r>
              <a:rPr lang="nl-NL" sz="2600" dirty="0"/>
              <a:t>nam zich voor dat Hij de </a:t>
            </a:r>
            <a:r>
              <a:rPr lang="nl-NL" sz="2600" u="sng" dirty="0"/>
              <a:t>Beschutplaats</a:t>
            </a:r>
            <a:r>
              <a:rPr lang="nl-NL" sz="2600" dirty="0"/>
              <a:t> </a:t>
            </a:r>
            <a:r>
              <a:rPr lang="nl-NL" sz="2600" dirty="0" smtClean="0"/>
              <a:t>is, door het geloof in Zijn bloed…</a:t>
            </a:r>
            <a:endParaRPr lang="nl-NL" sz="2600" dirty="0"/>
          </a:p>
        </p:txBody>
      </p:sp>
      <p:sp>
        <p:nvSpPr>
          <p:cNvPr id="4" name="Tekstvak 3"/>
          <p:cNvSpPr txBox="1"/>
          <p:nvPr/>
        </p:nvSpPr>
        <p:spPr>
          <a:xfrm>
            <a:off x="891250" y="3908905"/>
            <a:ext cx="7511970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dirty="0" smtClean="0">
                <a:latin typeface="+mj-lt"/>
              </a:rPr>
              <a:t>En </a:t>
            </a:r>
            <a:r>
              <a:rPr lang="nl-NL" sz="2600" dirty="0">
                <a:latin typeface="+mj-lt"/>
              </a:rPr>
              <a:t>daarboven waren de cherubs van de heerlijkheid, die de beschut-plaats overschaduwen; hierover kunnen wij nu niet in bijzonderheden </a:t>
            </a:r>
            <a:r>
              <a:rPr lang="nl-NL" sz="2600" dirty="0" smtClean="0">
                <a:latin typeface="+mj-lt"/>
              </a:rPr>
              <a:t>treden </a:t>
            </a:r>
            <a:r>
              <a:rPr lang="nl-NL" sz="2600" i="1" dirty="0" smtClean="0">
                <a:latin typeface="+mj-lt"/>
              </a:rPr>
              <a:t>(Hebr.9:5)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7863" y="3146569"/>
            <a:ext cx="2866766" cy="351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2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896092" y="3020993"/>
            <a:ext cx="2766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2060"/>
                </a:solidFill>
              </a:rPr>
              <a:t>Hebreeën 4</a:t>
            </a:r>
            <a:endParaRPr lang="nl-NL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91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80060" y="1843991"/>
            <a:ext cx="113951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solidFill>
                  <a:srgbClr val="002060"/>
                </a:solidFill>
                <a:latin typeface="+mj-lt"/>
              </a:rPr>
              <a:t>1:1 -1:3 	samenvatting van het onderwerp van de brief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nl-NL" sz="2600" dirty="0" smtClean="0">
              <a:solidFill>
                <a:srgbClr val="002060"/>
              </a:solidFill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solidFill>
                  <a:srgbClr val="002060"/>
                </a:solidFill>
                <a:latin typeface="+mj-lt"/>
              </a:rPr>
              <a:t>H1&amp;2	Christus </a:t>
            </a:r>
            <a:r>
              <a:rPr lang="nl-NL" sz="2600" dirty="0">
                <a:solidFill>
                  <a:srgbClr val="002060"/>
                </a:solidFill>
                <a:latin typeface="+mj-lt"/>
              </a:rPr>
              <a:t>overtreft de engelen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solidFill>
                  <a:srgbClr val="002060"/>
                </a:solidFill>
                <a:latin typeface="+mj-lt"/>
              </a:rPr>
              <a:t>H2		Christus overtreft Adam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solidFill>
                  <a:srgbClr val="002060"/>
                </a:solidFill>
                <a:latin typeface="+mj-lt"/>
              </a:rPr>
              <a:t>H3&amp;4	Christus overtreft Mozes en Jozua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solidFill>
                  <a:srgbClr val="002060"/>
                </a:solidFill>
                <a:latin typeface="+mj-lt"/>
              </a:rPr>
              <a:t>H5		Christus overtreft </a:t>
            </a:r>
            <a:r>
              <a:rPr lang="nl-NL" sz="2600" dirty="0" err="1" smtClean="0">
                <a:solidFill>
                  <a:srgbClr val="002060"/>
                </a:solidFill>
                <a:latin typeface="+mj-lt"/>
              </a:rPr>
              <a:t>Aäron</a:t>
            </a:r>
            <a:endParaRPr lang="nl-NL" sz="2600" dirty="0" smtClean="0">
              <a:solidFill>
                <a:srgbClr val="002060"/>
              </a:solidFill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solidFill>
                  <a:srgbClr val="002060"/>
                </a:solidFill>
                <a:latin typeface="+mj-lt"/>
              </a:rPr>
              <a:t>H6		waarschuwingen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solidFill>
                  <a:srgbClr val="002060"/>
                </a:solidFill>
                <a:latin typeface="+mj-lt"/>
              </a:rPr>
              <a:t>H7		(Christus overtreft) het hogepriesterschap van Melchizedek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solidFill>
                  <a:srgbClr val="002060"/>
                </a:solidFill>
                <a:latin typeface="+mj-lt"/>
              </a:rPr>
              <a:t>……</a:t>
            </a:r>
          </a:p>
        </p:txBody>
      </p:sp>
      <p:sp>
        <p:nvSpPr>
          <p:cNvPr id="5" name="Rechthoek 4"/>
          <p:cNvSpPr/>
          <p:nvPr/>
        </p:nvSpPr>
        <p:spPr>
          <a:xfrm>
            <a:off x="480060" y="775454"/>
            <a:ext cx="180825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000" dirty="0">
                <a:solidFill>
                  <a:srgbClr val="002060"/>
                </a:solidFill>
              </a:rPr>
              <a:t>Hebreeën 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414221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Hebreeën 4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14 Omdat </a:t>
            </a:r>
            <a:r>
              <a:rPr lang="nl-NL" sz="2600" dirty="0">
                <a:solidFill>
                  <a:srgbClr val="002060"/>
                </a:solidFill>
              </a:rPr>
              <a:t>wij, dan, een grote hogepriester hebben,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die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de hemelen is doorgegaan, Jezus, de Zoon van God,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laten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wij aan de belijdenis vasthouden.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0" y="5656091"/>
            <a:ext cx="4611181" cy="80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0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Hebreeën 4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14 Omdat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wij, dan, een grote hogepriester hebben,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die </a:t>
            </a:r>
            <a:r>
              <a:rPr lang="nl-NL" sz="2600" dirty="0">
                <a:solidFill>
                  <a:srgbClr val="002060"/>
                </a:solidFill>
              </a:rPr>
              <a:t>de hemelen is doorgegaan, Jezus, de Zoon van God,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laten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wij aan de belijdenis vasthouden.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0" y="5452158"/>
            <a:ext cx="85248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9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35382" y="347448"/>
            <a:ext cx="115785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sz="2600" dirty="0">
                <a:solidFill>
                  <a:srgbClr val="002060"/>
                </a:solidFill>
              </a:rPr>
              <a:t>h</a:t>
            </a:r>
            <a:r>
              <a:rPr lang="nl-NL" sz="2600" dirty="0" smtClean="0">
                <a:solidFill>
                  <a:srgbClr val="002060"/>
                </a:solidFill>
              </a:rPr>
              <a:t>et brandofferaltaar 			=&gt; 	Hij stierf en stond op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sz="2600" dirty="0">
                <a:solidFill>
                  <a:srgbClr val="002060"/>
                </a:solidFill>
              </a:rPr>
              <a:t>h</a:t>
            </a:r>
            <a:r>
              <a:rPr lang="nl-NL" sz="2600" dirty="0" smtClean="0">
                <a:solidFill>
                  <a:srgbClr val="002060"/>
                </a:solidFill>
              </a:rPr>
              <a:t>et koperen wasvat 			=&gt;	een reiniging van zonden makend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sz="2600" dirty="0">
                <a:solidFill>
                  <a:srgbClr val="002060"/>
                </a:solidFill>
              </a:rPr>
              <a:t>g</a:t>
            </a:r>
            <a:r>
              <a:rPr lang="nl-NL" sz="2600" dirty="0" smtClean="0">
                <a:solidFill>
                  <a:srgbClr val="002060"/>
                </a:solidFill>
              </a:rPr>
              <a:t>ing door het voorhangsel 		=&gt;	werd dus verborgen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sz="2600" dirty="0">
                <a:solidFill>
                  <a:srgbClr val="002060"/>
                </a:solidFill>
              </a:rPr>
              <a:t>g</a:t>
            </a:r>
            <a:r>
              <a:rPr lang="nl-NL" sz="2600" dirty="0" smtClean="0">
                <a:solidFill>
                  <a:srgbClr val="002060"/>
                </a:solidFill>
              </a:rPr>
              <a:t>ing door beide heiligdommen 	=&gt;	de hemelen doorgegaan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sz="2600" dirty="0">
                <a:solidFill>
                  <a:srgbClr val="002060"/>
                </a:solidFill>
              </a:rPr>
              <a:t>k</a:t>
            </a:r>
            <a:r>
              <a:rPr lang="nl-NL" sz="2600" dirty="0" smtClean="0">
                <a:solidFill>
                  <a:srgbClr val="002060"/>
                </a:solidFill>
              </a:rPr>
              <a:t>wam tot de ark van het verbond 	=&gt;	de troon van God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071" y="2393768"/>
            <a:ext cx="9472612" cy="446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7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Hebreeën 4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14 Omdat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wij, dan, een grote hogepriester hebben,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die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de hemelen is doorgegaan, Jezus, de Zoon van God,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laten </a:t>
            </a:r>
            <a:r>
              <a:rPr lang="nl-NL" sz="2600" dirty="0">
                <a:solidFill>
                  <a:srgbClr val="002060"/>
                </a:solidFill>
              </a:rPr>
              <a:t>wij aan de belijdenis vasthouden.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0" y="5482469"/>
            <a:ext cx="4796376" cy="909951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534857" y="3631113"/>
            <a:ext cx="7396222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de belijdenis van de Schriften aangaande de Zoon</a:t>
            </a:r>
          </a:p>
        </p:txBody>
      </p:sp>
    </p:spTree>
    <p:extLst>
      <p:ext uri="{BB962C8B-B14F-4D97-AF65-F5344CB8AC3E}">
        <p14:creationId xmlns:p14="http://schemas.microsoft.com/office/powerpoint/2010/main" val="11442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7103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Hebreeën 4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15 Want </a:t>
            </a:r>
            <a:r>
              <a:rPr lang="nl-NL" sz="2600" dirty="0">
                <a:solidFill>
                  <a:srgbClr val="002060"/>
                </a:solidFill>
              </a:rPr>
              <a:t>wij hebben geen hogepriester, die niet met onze zwakheden kan </a:t>
            </a:r>
            <a:r>
              <a:rPr lang="nl-NL" sz="2600" u="sng" dirty="0">
                <a:solidFill>
                  <a:srgbClr val="002060"/>
                </a:solidFill>
              </a:rPr>
              <a:t>meevoelen</a:t>
            </a:r>
            <a:r>
              <a:rPr lang="nl-NL" sz="2600" dirty="0">
                <a:solidFill>
                  <a:srgbClr val="002060"/>
                </a:solidFill>
              </a:rPr>
              <a:t>,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maar één, die beproefd is, in alle opzichten lijkend op ons, los van zonde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nl-NL" sz="2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71" y="5693583"/>
            <a:ext cx="11725154" cy="85226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805467" y="3221941"/>
            <a:ext cx="4863971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i="1" dirty="0" err="1" smtClean="0">
                <a:latin typeface="+mj-lt"/>
              </a:rPr>
              <a:t>sumpathesai</a:t>
            </a:r>
            <a:r>
              <a:rPr lang="nl-NL" sz="2600" i="1" dirty="0" smtClean="0">
                <a:latin typeface="+mj-lt"/>
              </a:rPr>
              <a:t> </a:t>
            </a:r>
            <a:r>
              <a:rPr lang="nl-NL" sz="2600" dirty="0" smtClean="0">
                <a:latin typeface="+mj-lt"/>
              </a:rPr>
              <a:t>=&gt; sympathiseren </a:t>
            </a:r>
            <a:r>
              <a:rPr lang="nl-NL" sz="2600" i="1" dirty="0" smtClean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499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7103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Hebreeën 4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15 Want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wij hebben geen hogepriester, die niet met onze zwakheden kan meevoelen, </a:t>
            </a:r>
            <a:r>
              <a:rPr lang="nl-NL" sz="2600" dirty="0">
                <a:solidFill>
                  <a:srgbClr val="002060"/>
                </a:solidFill>
              </a:rPr>
              <a:t>maar één, die beproefd is, in alle opzichten </a:t>
            </a:r>
            <a:r>
              <a:rPr lang="nl-NL" sz="2600" dirty="0" smtClean="0">
                <a:solidFill>
                  <a:srgbClr val="002060"/>
                </a:solidFill>
              </a:rPr>
              <a:t>gelijk als wij, </a:t>
            </a:r>
            <a:r>
              <a:rPr lang="nl-NL" sz="2600" dirty="0">
                <a:solidFill>
                  <a:srgbClr val="002060"/>
                </a:solidFill>
              </a:rPr>
              <a:t>los van zonde</a:t>
            </a:r>
            <a:r>
              <a:rPr lang="nl-NL" sz="2600" dirty="0" smtClean="0">
                <a:solidFill>
                  <a:srgbClr val="002060"/>
                </a:solidFill>
              </a:rPr>
              <a:t>.</a:t>
            </a:r>
            <a:endParaRPr lang="nl-NL" sz="2600" dirty="0">
              <a:solidFill>
                <a:srgbClr val="00206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373394" y="2593289"/>
            <a:ext cx="9926892" cy="209288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latin typeface="+mj-lt"/>
              </a:rPr>
              <a:t>Hebreeën 5</a:t>
            </a:r>
          </a:p>
          <a:p>
            <a:r>
              <a:rPr lang="nl-NL" sz="2600" dirty="0" smtClean="0">
                <a:latin typeface="+mj-lt"/>
              </a:rPr>
              <a:t>7 Tijdens </a:t>
            </a:r>
            <a:r>
              <a:rPr lang="nl-NL" sz="2600" dirty="0">
                <a:latin typeface="+mj-lt"/>
              </a:rPr>
              <a:t>zijn dagen in het vlees heeft Hij gebeden en smekingen onder sterk geroep en tranen geofferd aan Hem, </a:t>
            </a:r>
            <a:endParaRPr lang="nl-NL" sz="2600" dirty="0" smtClean="0">
              <a:latin typeface="+mj-lt"/>
            </a:endParaRPr>
          </a:p>
          <a:p>
            <a:r>
              <a:rPr lang="nl-NL" sz="2600" dirty="0" smtClean="0">
                <a:latin typeface="+mj-lt"/>
              </a:rPr>
              <a:t>die </a:t>
            </a:r>
            <a:r>
              <a:rPr lang="nl-NL" sz="2600" dirty="0">
                <a:latin typeface="+mj-lt"/>
              </a:rPr>
              <a:t>Hem uit de dood kon redden, en Hij is verhoord uit zijn angst,</a:t>
            </a:r>
          </a:p>
          <a:p>
            <a:r>
              <a:rPr lang="nl-NL" sz="2600" dirty="0" smtClean="0">
                <a:latin typeface="+mj-lt"/>
              </a:rPr>
              <a:t>8 die</a:t>
            </a:r>
            <a:r>
              <a:rPr lang="nl-NL" sz="2600" dirty="0">
                <a:latin typeface="+mj-lt"/>
              </a:rPr>
              <a:t>, ook al is Hij de Zoon, de gehoorzaamheid leerde, door wat Hij </a:t>
            </a:r>
            <a:r>
              <a:rPr lang="nl-NL" sz="2600" dirty="0" smtClean="0">
                <a:latin typeface="+mj-lt"/>
              </a:rPr>
              <a:t>leed. </a:t>
            </a:r>
            <a:r>
              <a:rPr lang="nl-NL" sz="2600" i="1" dirty="0" smtClean="0">
                <a:latin typeface="+mj-lt"/>
              </a:rPr>
              <a:t>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9" y="5544273"/>
            <a:ext cx="11952919" cy="78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8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208" y="1959291"/>
            <a:ext cx="4967783" cy="3819887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81680" y="442525"/>
            <a:ext cx="117103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Hebreeën 4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16 Laten </a:t>
            </a:r>
            <a:r>
              <a:rPr lang="nl-NL" sz="2600" dirty="0">
                <a:solidFill>
                  <a:srgbClr val="002060"/>
                </a:solidFill>
              </a:rPr>
              <a:t>wij dan met vrijmoedigheid tot de troon van genade komen,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opdat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wij ontferming in ontvangst zullen nemen,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dat wij genade zullen vinden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tot goed gelegen komende hulp.</a:t>
            </a:r>
            <a:endParaRPr lang="nl-NL" sz="2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712101" y="3222903"/>
            <a:ext cx="6357107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latin typeface="+mj-lt"/>
              </a:rPr>
              <a:t>Jesaja 37</a:t>
            </a:r>
          </a:p>
          <a:p>
            <a:r>
              <a:rPr lang="nl-NL" sz="2600" dirty="0" smtClean="0">
                <a:latin typeface="+mj-lt"/>
              </a:rPr>
              <a:t>16 YAHWEH van legermachten, </a:t>
            </a:r>
            <a:r>
              <a:rPr lang="nl-NL" sz="2600" dirty="0">
                <a:latin typeface="+mj-lt"/>
              </a:rPr>
              <a:t>God van </a:t>
            </a:r>
            <a:r>
              <a:rPr lang="nl-NL" sz="2600" dirty="0" smtClean="0">
                <a:latin typeface="+mj-lt"/>
              </a:rPr>
              <a:t>Israël, </a:t>
            </a:r>
            <a:r>
              <a:rPr lang="nl-NL" sz="2600" dirty="0">
                <a:latin typeface="+mj-lt"/>
              </a:rPr>
              <a:t>die </a:t>
            </a:r>
            <a:r>
              <a:rPr lang="nl-NL" sz="2600" dirty="0" smtClean="0">
                <a:latin typeface="+mj-lt"/>
              </a:rPr>
              <a:t>tussen de </a:t>
            </a:r>
            <a:r>
              <a:rPr lang="nl-NL" sz="2600" dirty="0">
                <a:latin typeface="+mj-lt"/>
              </a:rPr>
              <a:t>cherubs </a:t>
            </a:r>
            <a:r>
              <a:rPr lang="nl-NL" sz="2600" dirty="0" smtClean="0">
                <a:latin typeface="+mj-lt"/>
              </a:rPr>
              <a:t>troont (…)</a:t>
            </a:r>
            <a:endParaRPr lang="nl-NL" sz="26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1" y="5603173"/>
            <a:ext cx="9808214" cy="8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1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7103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Hebreeën 4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16 Laten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wij dan met vrijmoedigheid tot de troon van genade komen,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opdat </a:t>
            </a:r>
            <a:r>
              <a:rPr lang="nl-NL" sz="2600" dirty="0">
                <a:solidFill>
                  <a:srgbClr val="002060"/>
                </a:solidFill>
              </a:rPr>
              <a:t>wij ontferming in ontvangst zullen nemen,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>
                <a:solidFill>
                  <a:srgbClr val="002060"/>
                </a:solidFill>
              </a:rPr>
              <a:t>en dat wij genade zullen vinden tot goed gelegen komende hulp.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1" y="4894466"/>
            <a:ext cx="6995566" cy="90216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" y="5796626"/>
            <a:ext cx="6679738" cy="8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2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896092" y="3020993"/>
            <a:ext cx="2766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2060"/>
                </a:solidFill>
              </a:rPr>
              <a:t>Hebreeën 5</a:t>
            </a:r>
            <a:endParaRPr lang="nl-NL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9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7103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Hebreeën 5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10 Hij</a:t>
            </a:r>
            <a:r>
              <a:rPr lang="nl-NL" sz="2600" dirty="0">
                <a:solidFill>
                  <a:srgbClr val="002060"/>
                </a:solidFill>
              </a:rPr>
              <a:t>, die door God aangesproken wordt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als </a:t>
            </a:r>
            <a:r>
              <a:rPr lang="nl-NL" sz="2600" dirty="0">
                <a:solidFill>
                  <a:srgbClr val="002060"/>
                </a:solidFill>
              </a:rPr>
              <a:t>hogepriester naar de ordening van </a:t>
            </a:r>
            <a:r>
              <a:rPr lang="nl-NL" sz="2600" dirty="0" smtClean="0">
                <a:solidFill>
                  <a:srgbClr val="002060"/>
                </a:solidFill>
              </a:rPr>
              <a:t>Melchizedek</a:t>
            </a:r>
            <a:r>
              <a:rPr lang="nl-NL" sz="26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002236" y="3586994"/>
            <a:ext cx="2514311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in Psalm 110</a:t>
            </a:r>
            <a:endParaRPr lang="nl-NL" sz="2600" i="1" dirty="0" smtClean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" y="5438534"/>
            <a:ext cx="121253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2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80060" y="1706831"/>
            <a:ext cx="113951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solidFill>
                  <a:srgbClr val="002060"/>
                </a:solidFill>
                <a:latin typeface="+mj-lt"/>
              </a:rPr>
              <a:t>de enige brief waarin Christus ‘Hogepriester’ wordt genoemd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solidFill>
                  <a:srgbClr val="002060"/>
                </a:solidFill>
                <a:latin typeface="+mj-lt"/>
              </a:rPr>
              <a:t>17x komt het begrip voor</a:t>
            </a:r>
          </a:p>
        </p:txBody>
      </p:sp>
      <p:sp>
        <p:nvSpPr>
          <p:cNvPr id="5" name="Rechthoek 4"/>
          <p:cNvSpPr/>
          <p:nvPr/>
        </p:nvSpPr>
        <p:spPr>
          <a:xfrm>
            <a:off x="480060" y="764024"/>
            <a:ext cx="180825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000" dirty="0">
                <a:solidFill>
                  <a:srgbClr val="002060"/>
                </a:solidFill>
              </a:rPr>
              <a:t>Hebreeën 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285650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7103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Hebreeën 5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11 Over </a:t>
            </a:r>
            <a:r>
              <a:rPr lang="nl-NL" sz="2600" dirty="0">
                <a:solidFill>
                  <a:srgbClr val="002060"/>
                </a:solidFill>
              </a:rPr>
              <a:t>wie wij veel hebben te zeggen, maar het is moeilijk uit te leggen,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omdat </a:t>
            </a:r>
            <a:r>
              <a:rPr lang="nl-NL" sz="2600" dirty="0">
                <a:solidFill>
                  <a:srgbClr val="002060"/>
                </a:solidFill>
              </a:rPr>
              <a:t>jullie </a:t>
            </a:r>
            <a:r>
              <a:rPr lang="nl-NL" sz="2600" dirty="0" smtClean="0">
                <a:solidFill>
                  <a:srgbClr val="002060"/>
                </a:solidFill>
              </a:rPr>
              <a:t>traag geworden </a:t>
            </a:r>
            <a:r>
              <a:rPr lang="nl-NL" sz="2600" dirty="0">
                <a:solidFill>
                  <a:srgbClr val="002060"/>
                </a:solidFill>
              </a:rPr>
              <a:t>zijn in het horen.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0" y="5075190"/>
            <a:ext cx="8176183" cy="85605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" y="5931243"/>
            <a:ext cx="5971813" cy="78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5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71032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Hebreeën 5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12 Want ook,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terwijl </a:t>
            </a:r>
            <a:r>
              <a:rPr lang="nl-NL" sz="2600" dirty="0">
                <a:solidFill>
                  <a:srgbClr val="002060"/>
                </a:solidFill>
              </a:rPr>
              <a:t>jullie naar de tijd gerekend leraren hadden moeten </a:t>
            </a:r>
            <a:r>
              <a:rPr lang="nl-NL" sz="2600" dirty="0" smtClean="0">
                <a:solidFill>
                  <a:srgbClr val="002060"/>
                </a:solidFill>
              </a:rPr>
              <a:t>zijn,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hebben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jullie weer behoefte aan onderwijs,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wat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de elementaire dingen zijn van het begin van de woorden van God,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jullie hebben nog behoefte aan melk, en niet aan vast voedsel.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0" y="5502561"/>
            <a:ext cx="8569723" cy="87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9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71032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Hebreeën 5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12 Want ook,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terwijl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jullie naar de tijd gerekend leraren hadden moeten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zijn,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hebben </a:t>
            </a:r>
            <a:r>
              <a:rPr lang="nl-NL" sz="2600" dirty="0">
                <a:solidFill>
                  <a:srgbClr val="002060"/>
                </a:solidFill>
              </a:rPr>
              <a:t>jullie weer behoefte aan onderwijs,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wat </a:t>
            </a:r>
            <a:r>
              <a:rPr lang="nl-NL" sz="2600" dirty="0">
                <a:solidFill>
                  <a:srgbClr val="002060"/>
                </a:solidFill>
              </a:rPr>
              <a:t>de elementaire dingen zijn van het begin van de woorden van God,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jullie hebben nog behoefte aan melk, en niet aan vast voedsel.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0" y="5036203"/>
            <a:ext cx="6335809" cy="81498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" y="5851183"/>
            <a:ext cx="9329906" cy="838984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279190" y="3750495"/>
            <a:ext cx="6521910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zie 6:1-2 =&gt; eerste beginselen van Christus</a:t>
            </a:r>
          </a:p>
        </p:txBody>
      </p:sp>
    </p:spTree>
    <p:extLst>
      <p:ext uri="{BB962C8B-B14F-4D97-AF65-F5344CB8AC3E}">
        <p14:creationId xmlns:p14="http://schemas.microsoft.com/office/powerpoint/2010/main" val="420798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71032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Hebreeën 5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12 Want ook,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terwijl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jullie naar de tijd gerekend leraren hadden moeten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zijn,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hebben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jullie weer behoefte aan onderwijs,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wat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de elementaire dingen zijn van het begin van de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woorden van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God,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en </a:t>
            </a:r>
            <a:r>
              <a:rPr lang="nl-NL" sz="2600" dirty="0">
                <a:solidFill>
                  <a:srgbClr val="002060"/>
                </a:solidFill>
              </a:rPr>
              <a:t>jullie hebben nog behoefte aan melk, en niet aan vast voedsel.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0" y="5654940"/>
            <a:ext cx="9403100" cy="86009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81680" y="3707472"/>
            <a:ext cx="10584180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melk = ‘de elementaire dingen van de beginselen van de woorden van God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vast voedsel (in deze context) = typologie =&gt; Christus verborgen in het OT</a:t>
            </a:r>
          </a:p>
        </p:txBody>
      </p:sp>
    </p:spTree>
    <p:extLst>
      <p:ext uri="{BB962C8B-B14F-4D97-AF65-F5344CB8AC3E}">
        <p14:creationId xmlns:p14="http://schemas.microsoft.com/office/powerpoint/2010/main" val="95474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7103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Hebreeën 5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13 Want </a:t>
            </a:r>
            <a:r>
              <a:rPr lang="nl-NL" sz="2600" dirty="0">
                <a:solidFill>
                  <a:srgbClr val="002060"/>
                </a:solidFill>
              </a:rPr>
              <a:t>ieder, die aan melk deel heeft,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is </a:t>
            </a:r>
            <a:r>
              <a:rPr lang="nl-NL" sz="2600" dirty="0">
                <a:solidFill>
                  <a:srgbClr val="002060"/>
                </a:solidFill>
              </a:rPr>
              <a:t>onervaren in het woord van de rechtvaardigheid,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want </a:t>
            </a:r>
            <a:r>
              <a:rPr lang="nl-NL" sz="2600" dirty="0">
                <a:solidFill>
                  <a:srgbClr val="002060"/>
                </a:solidFill>
              </a:rPr>
              <a:t>hij is een onmondige.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10" y="4972050"/>
            <a:ext cx="6038850" cy="8001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" y="5772150"/>
            <a:ext cx="5717190" cy="82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0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7103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Hebreeën 5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14 Maar </a:t>
            </a:r>
            <a:r>
              <a:rPr lang="nl-NL" sz="2600" dirty="0">
                <a:solidFill>
                  <a:srgbClr val="002060"/>
                </a:solidFill>
              </a:rPr>
              <a:t>het vaste voedsel is voor volwassenen,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die</a:t>
            </a:r>
            <a:r>
              <a:rPr lang="nl-NL" sz="2600" dirty="0">
                <a:solidFill>
                  <a:srgbClr val="002060"/>
                </a:solidFill>
              </a:rPr>
              <a:t>, door gewenning, hun zintuigen geoefend hebben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in </a:t>
            </a:r>
            <a:r>
              <a:rPr lang="nl-NL" sz="2600" dirty="0">
                <a:solidFill>
                  <a:srgbClr val="002060"/>
                </a:solidFill>
              </a:rPr>
              <a:t>het onderscheiden van het </a:t>
            </a:r>
            <a:r>
              <a:rPr lang="nl-NL" sz="2600" dirty="0" smtClean="0">
                <a:solidFill>
                  <a:srgbClr val="002060"/>
                </a:solidFill>
              </a:rPr>
              <a:t>voortreffelijke en </a:t>
            </a:r>
            <a:r>
              <a:rPr lang="nl-NL" sz="2600" dirty="0">
                <a:solidFill>
                  <a:srgbClr val="002060"/>
                </a:solidFill>
              </a:rPr>
              <a:t>het kwade.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0" y="5017770"/>
            <a:ext cx="11582400" cy="8001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" y="5817870"/>
            <a:ext cx="10610850" cy="78105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679240" y="3450342"/>
            <a:ext cx="7722060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‘goed en kwaad’ =&gt; waarheid en onwaarheid/leugen </a:t>
            </a:r>
          </a:p>
        </p:txBody>
      </p:sp>
    </p:spTree>
    <p:extLst>
      <p:ext uri="{BB962C8B-B14F-4D97-AF65-F5344CB8AC3E}">
        <p14:creationId xmlns:p14="http://schemas.microsoft.com/office/powerpoint/2010/main" val="393984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24840" y="726430"/>
            <a:ext cx="1069086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600" b="1" dirty="0" smtClean="0"/>
              <a:t>Psalm 90</a:t>
            </a:r>
          </a:p>
          <a:p>
            <a:pPr algn="ctr"/>
            <a:r>
              <a:rPr lang="nl-NL" sz="2600" dirty="0" smtClean="0"/>
              <a:t>1 </a:t>
            </a:r>
            <a:r>
              <a:rPr lang="nl-NL" sz="2600" dirty="0"/>
              <a:t>Een gebed van Mozes, de man Gods.</a:t>
            </a:r>
          </a:p>
          <a:p>
            <a:pPr algn="ctr"/>
            <a:r>
              <a:rPr lang="nl-NL" sz="2600" dirty="0" smtClean="0"/>
              <a:t>YAHWEH, </a:t>
            </a:r>
            <a:r>
              <a:rPr lang="nl-NL" sz="2600" dirty="0"/>
              <a:t>Ú bent ons een </a:t>
            </a:r>
            <a:r>
              <a:rPr lang="nl-NL" sz="2600" dirty="0" smtClean="0"/>
              <a:t>toevlucht</a:t>
            </a:r>
            <a:endParaRPr lang="nl-NL" sz="2600" dirty="0"/>
          </a:p>
          <a:p>
            <a:pPr algn="ctr"/>
            <a:r>
              <a:rPr lang="nl-NL" sz="2600" dirty="0" smtClean="0"/>
              <a:t>van </a:t>
            </a:r>
            <a:r>
              <a:rPr lang="nl-NL" sz="2600" dirty="0"/>
              <a:t>generatie op generatie.</a:t>
            </a:r>
          </a:p>
          <a:p>
            <a:pPr algn="ctr"/>
            <a:r>
              <a:rPr lang="nl-NL" sz="2600" dirty="0" smtClean="0"/>
              <a:t>2 </a:t>
            </a:r>
            <a:r>
              <a:rPr lang="nl-NL" sz="2600" dirty="0"/>
              <a:t>Al vóór de bergen geboren waren</a:t>
            </a:r>
          </a:p>
          <a:p>
            <a:pPr algn="ctr"/>
            <a:r>
              <a:rPr lang="nl-NL" sz="2600" dirty="0" smtClean="0"/>
              <a:t>en </a:t>
            </a:r>
            <a:r>
              <a:rPr lang="nl-NL" sz="2600" dirty="0"/>
              <a:t>U de aarde en de wereld voortgebracht had,</a:t>
            </a:r>
          </a:p>
          <a:p>
            <a:pPr algn="ctr"/>
            <a:r>
              <a:rPr lang="nl-NL" sz="2600" dirty="0" smtClean="0"/>
              <a:t>ja</a:t>
            </a:r>
            <a:r>
              <a:rPr lang="nl-NL" sz="2600" dirty="0"/>
              <a:t>, van </a:t>
            </a:r>
            <a:r>
              <a:rPr lang="nl-NL" sz="2600" i="1" dirty="0" err="1" smtClean="0"/>
              <a:t>olam</a:t>
            </a:r>
            <a:r>
              <a:rPr lang="nl-NL" sz="2600" i="1" dirty="0" smtClean="0"/>
              <a:t> </a:t>
            </a:r>
            <a:r>
              <a:rPr lang="nl-NL" sz="2600" dirty="0" smtClean="0"/>
              <a:t>tot </a:t>
            </a:r>
            <a:r>
              <a:rPr lang="nl-NL" sz="2600" i="1" dirty="0" err="1" smtClean="0"/>
              <a:t>olam</a:t>
            </a:r>
            <a:r>
              <a:rPr lang="nl-NL" sz="2600" i="1" dirty="0" smtClean="0"/>
              <a:t> </a:t>
            </a:r>
            <a:r>
              <a:rPr lang="nl-NL" sz="2600" dirty="0" smtClean="0"/>
              <a:t>bent </a:t>
            </a:r>
            <a:r>
              <a:rPr lang="nl-NL" sz="2600" dirty="0"/>
              <a:t>U God</a:t>
            </a:r>
            <a:r>
              <a:rPr lang="nl-NL" sz="2600" dirty="0" smtClean="0"/>
              <a:t>.</a:t>
            </a:r>
          </a:p>
          <a:p>
            <a:pPr algn="ctr"/>
            <a:r>
              <a:rPr lang="nl-NL" sz="2600" dirty="0" smtClean="0"/>
              <a:t>(…)</a:t>
            </a:r>
          </a:p>
          <a:p>
            <a:pPr algn="ctr"/>
            <a:r>
              <a:rPr lang="nl-NL" sz="2600" dirty="0" smtClean="0"/>
              <a:t>17 </a:t>
            </a:r>
            <a:r>
              <a:rPr lang="nl-NL" sz="2600" dirty="0"/>
              <a:t>De lieflijkheid van de </a:t>
            </a:r>
            <a:r>
              <a:rPr lang="nl-NL" sz="2600" dirty="0" smtClean="0"/>
              <a:t>YAHWEH, </a:t>
            </a:r>
            <a:r>
              <a:rPr lang="nl-NL" sz="2600" dirty="0"/>
              <a:t>onze God, </a:t>
            </a:r>
            <a:r>
              <a:rPr lang="nl-NL" sz="2600" i="1" dirty="0" smtClean="0"/>
              <a:t>is</a:t>
            </a:r>
            <a:r>
              <a:rPr lang="nl-NL" sz="2600" dirty="0" smtClean="0"/>
              <a:t> over </a:t>
            </a:r>
            <a:r>
              <a:rPr lang="nl-NL" sz="2600" dirty="0"/>
              <a:t>ons;</a:t>
            </a:r>
          </a:p>
          <a:p>
            <a:pPr algn="ctr"/>
            <a:r>
              <a:rPr lang="nl-NL" sz="2600" dirty="0" smtClean="0"/>
              <a:t>bevestig </a:t>
            </a:r>
            <a:r>
              <a:rPr lang="nl-NL" sz="2600" dirty="0"/>
              <a:t>het werk van onze handen over ons,</a:t>
            </a:r>
          </a:p>
          <a:p>
            <a:pPr algn="ctr"/>
            <a:r>
              <a:rPr lang="nl-NL" sz="2600" dirty="0" smtClean="0"/>
              <a:t>ja</a:t>
            </a:r>
            <a:r>
              <a:rPr lang="nl-NL" sz="2600" dirty="0"/>
              <a:t>, het werk van onze handen, bevestig dat.</a:t>
            </a:r>
          </a:p>
        </p:txBody>
      </p:sp>
    </p:spTree>
    <p:extLst>
      <p:ext uri="{BB962C8B-B14F-4D97-AF65-F5344CB8AC3E}">
        <p14:creationId xmlns:p14="http://schemas.microsoft.com/office/powerpoint/2010/main" val="72460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896092" y="3020993"/>
            <a:ext cx="2766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2060"/>
                </a:solidFill>
              </a:rPr>
              <a:t>Hebreeën 2</a:t>
            </a:r>
            <a:endParaRPr lang="nl-NL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5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Hebreeën 2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14 Omdat</a:t>
            </a:r>
            <a:r>
              <a:rPr lang="nl-NL" sz="2600" dirty="0">
                <a:solidFill>
                  <a:srgbClr val="002060"/>
                </a:solidFill>
              </a:rPr>
              <a:t>, dan, </a:t>
            </a:r>
            <a:r>
              <a:rPr lang="nl-NL" sz="2600" u="sng" dirty="0">
                <a:solidFill>
                  <a:srgbClr val="002060"/>
                </a:solidFill>
              </a:rPr>
              <a:t>de </a:t>
            </a:r>
            <a:r>
              <a:rPr lang="nl-NL" sz="2600" u="sng" dirty="0" smtClean="0">
                <a:solidFill>
                  <a:srgbClr val="002060"/>
                </a:solidFill>
              </a:rPr>
              <a:t>kinderen</a:t>
            </a:r>
            <a:r>
              <a:rPr lang="nl-NL" sz="2600" dirty="0" smtClean="0">
                <a:solidFill>
                  <a:srgbClr val="002060"/>
                </a:solidFill>
              </a:rPr>
              <a:t> aan </a:t>
            </a:r>
            <a:r>
              <a:rPr lang="nl-NL" sz="2600" dirty="0">
                <a:solidFill>
                  <a:srgbClr val="002060"/>
                </a:solidFill>
              </a:rPr>
              <a:t>vlees en bloed deel hebben genomen,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had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ook Hij, op nagenoeg gelijke wijze, deel aan dezelfde dingen,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opdat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Hij door de dood heen,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hem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, die de kracht heeft van de dood, dit is: de </a:t>
            </a:r>
            <a:r>
              <a:rPr lang="nl-NL" sz="2600" dirty="0" err="1">
                <a:solidFill>
                  <a:schemeClr val="bg1">
                    <a:lumMod val="65000"/>
                  </a:schemeClr>
                </a:solidFill>
              </a:rPr>
              <a:t>Verdachtmaker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teniet doen,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65" y="5694187"/>
            <a:ext cx="10508265" cy="860918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131820" y="4061891"/>
            <a:ext cx="7227522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hier specifiek: de kinderen van Jesaja, zie vers 13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zij staan typologisch voor Israël</a:t>
            </a:r>
            <a:endParaRPr lang="nl-NL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057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Hebreeën 2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14 Omdat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, dan, de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kinderen aan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vlees en bloed deel hebben genomen,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had </a:t>
            </a:r>
            <a:r>
              <a:rPr lang="nl-NL" sz="2600" dirty="0">
                <a:solidFill>
                  <a:srgbClr val="002060"/>
                </a:solidFill>
              </a:rPr>
              <a:t>ook Hij, op nagenoeg gelijke wijze, deel aan dezelfde dingen,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opdat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Hij door de dood heen,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hem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, die de kracht heeft van de dood, dit is: de </a:t>
            </a:r>
            <a:r>
              <a:rPr lang="nl-NL" sz="2600" dirty="0" err="1">
                <a:solidFill>
                  <a:schemeClr val="bg1">
                    <a:lumMod val="65000"/>
                  </a:schemeClr>
                </a:solidFill>
              </a:rPr>
              <a:t>Verdachtmaker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teniet doen,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0" y="5719333"/>
            <a:ext cx="8289608" cy="78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4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Hebreeën 2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14 Omdat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, dan, de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kinderen aan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vlees en bloed deel hebben genomen,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had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ook Hij, op nagenoeg gelijke wijze, deel aan dezelfde dingen,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opdat </a:t>
            </a:r>
            <a:r>
              <a:rPr lang="nl-NL" sz="2600" dirty="0">
                <a:solidFill>
                  <a:srgbClr val="002060"/>
                </a:solidFill>
              </a:rPr>
              <a:t>Hij door de dood heen,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hem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, die de kracht heeft van de dood, dit is: de </a:t>
            </a:r>
            <a:r>
              <a:rPr lang="nl-NL" sz="2600" dirty="0" err="1">
                <a:solidFill>
                  <a:schemeClr val="bg1">
                    <a:lumMod val="65000"/>
                  </a:schemeClr>
                </a:solidFill>
              </a:rPr>
              <a:t>Verdachtmaker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teniet doen,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965197" y="4154488"/>
            <a:ext cx="3546772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‘doorheen’  de dood</a:t>
            </a:r>
            <a:endParaRPr lang="nl-NL" sz="2600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0" y="5680710"/>
            <a:ext cx="3262051" cy="79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6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Hebreeën 2</a:t>
            </a: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14 Omdat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, dan, de </a:t>
            </a:r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kinderen aan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vlees en bloed deel hebben genomen,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had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ook Hij, op nagenoeg gelijke wijze, deel aan dezelfde dingen,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opdat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Hij door de dood heen, 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hem</a:t>
            </a:r>
            <a:r>
              <a:rPr lang="nl-NL" sz="2600" dirty="0">
                <a:solidFill>
                  <a:srgbClr val="002060"/>
                </a:solidFill>
              </a:rPr>
              <a:t>, die de kracht heeft van de dood, dit is: de </a:t>
            </a:r>
            <a:r>
              <a:rPr lang="nl-NL" sz="2600" dirty="0" err="1">
                <a:solidFill>
                  <a:srgbClr val="002060"/>
                </a:solidFill>
              </a:rPr>
              <a:t>Verdachtmaker</a:t>
            </a:r>
            <a:r>
              <a:rPr lang="nl-NL" sz="2600" dirty="0">
                <a:solidFill>
                  <a:srgbClr val="002060"/>
                </a:solidFill>
              </a:rPr>
              <a:t>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rgbClr val="002060"/>
                </a:solidFill>
              </a:rPr>
              <a:t>zal teniet doen,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3143394" y="3888271"/>
            <a:ext cx="6706661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niet zoals de NBG zegt: ‘macht over de dood’</a:t>
            </a:r>
            <a:endParaRPr lang="nl-NL" sz="26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89270"/>
            <a:ext cx="12075356" cy="85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2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81680" y="442525"/>
            <a:ext cx="115785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 smtClean="0">
                <a:solidFill>
                  <a:srgbClr val="002060"/>
                </a:solidFill>
              </a:rPr>
              <a:t>Hebreeën 2</a:t>
            </a:r>
          </a:p>
          <a:p>
            <a:r>
              <a:rPr lang="nl-NL" sz="2600" dirty="0" smtClean="0">
                <a:solidFill>
                  <a:srgbClr val="002060"/>
                </a:solidFill>
              </a:rPr>
              <a:t>15 en </a:t>
            </a:r>
            <a:r>
              <a:rPr lang="nl-NL" sz="2600" dirty="0">
                <a:solidFill>
                  <a:srgbClr val="002060"/>
                </a:solidFill>
              </a:rPr>
              <a:t>dat Hij dezen zal doen </a:t>
            </a:r>
            <a:r>
              <a:rPr lang="nl-NL" sz="2600" u="sng" dirty="0">
                <a:solidFill>
                  <a:srgbClr val="002060"/>
                </a:solidFill>
              </a:rPr>
              <a:t>loskomen</a:t>
            </a:r>
            <a:r>
              <a:rPr lang="nl-NL" sz="2600" dirty="0">
                <a:solidFill>
                  <a:srgbClr val="002060"/>
                </a:solidFill>
              </a:rPr>
              <a:t>, allen, die, in vrees voor de dood, </a:t>
            </a:r>
            <a:endParaRPr lang="nl-NL" sz="2600" dirty="0" smtClean="0">
              <a:solidFill>
                <a:srgbClr val="002060"/>
              </a:solidFill>
            </a:endParaRPr>
          </a:p>
          <a:p>
            <a:r>
              <a:rPr lang="nl-NL" sz="2600" dirty="0" smtClean="0">
                <a:solidFill>
                  <a:schemeClr val="bg1">
                    <a:lumMod val="65000"/>
                  </a:schemeClr>
                </a:solidFill>
              </a:rPr>
              <a:t>gedurende </a:t>
            </a:r>
            <a:r>
              <a:rPr lang="nl-NL" sz="2600" dirty="0">
                <a:solidFill>
                  <a:schemeClr val="bg1">
                    <a:lumMod val="65000"/>
                  </a:schemeClr>
                </a:solidFill>
              </a:rPr>
              <a:t>hun hele leven gedoemd waren tot slavernij.</a:t>
            </a:r>
            <a:endParaRPr lang="nl-NL" sz="2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442943" y="3416007"/>
            <a:ext cx="7189470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NL" sz="2600" dirty="0" smtClean="0">
                <a:latin typeface="+mj-lt"/>
              </a:rPr>
              <a:t>in de zin van ‘bevrijden’ (NBG) of ‘verlossen’ (SV)</a:t>
            </a:r>
            <a:endParaRPr lang="nl-NL" sz="2600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89" y="5552976"/>
            <a:ext cx="8501282" cy="89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0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53131</TotalTime>
  <Words>1489</Words>
  <Application>Microsoft Office PowerPoint</Application>
  <PresentationFormat>Breedbeeld</PresentationFormat>
  <Paragraphs>211</Paragraphs>
  <Slides>36</Slides>
  <Notes>28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Verdana</vt:lpstr>
      <vt:lpstr>Wingdings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 Oudijn</dc:creator>
  <cp:lastModifiedBy>Gerard Oudijn</cp:lastModifiedBy>
  <cp:revision>2137</cp:revision>
  <dcterms:created xsi:type="dcterms:W3CDTF">2017-10-24T20:34:00Z</dcterms:created>
  <dcterms:modified xsi:type="dcterms:W3CDTF">2021-05-02T10:44:50Z</dcterms:modified>
</cp:coreProperties>
</file>