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1351" r:id="rId3"/>
    <p:sldId id="1547" r:id="rId4"/>
    <p:sldId id="1583" r:id="rId5"/>
    <p:sldId id="1584" r:id="rId6"/>
    <p:sldId id="1585" r:id="rId7"/>
    <p:sldId id="1586" r:id="rId8"/>
    <p:sldId id="1587" r:id="rId9"/>
    <p:sldId id="1588" r:id="rId10"/>
    <p:sldId id="1590" r:id="rId11"/>
    <p:sldId id="1589" r:id="rId12"/>
    <p:sldId id="1592" r:id="rId13"/>
    <p:sldId id="1591" r:id="rId14"/>
    <p:sldId id="1594" r:id="rId15"/>
    <p:sldId id="1595" r:id="rId16"/>
    <p:sldId id="1599" r:id="rId17"/>
    <p:sldId id="1596" r:id="rId18"/>
    <p:sldId id="1597" r:id="rId19"/>
    <p:sldId id="1598" r:id="rId20"/>
    <p:sldId id="1602" r:id="rId21"/>
    <p:sldId id="1600" r:id="rId22"/>
    <p:sldId id="1601" r:id="rId23"/>
    <p:sldId id="1603"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75CF07"/>
    <a:srgbClr val="79D707"/>
    <a:srgbClr val="0319BD"/>
    <a:srgbClr val="CCFFCC"/>
    <a:srgbClr val="CCFF99"/>
    <a:srgbClr val="CCCCFF"/>
    <a:srgbClr val="817FB1"/>
    <a:srgbClr val="799FB7"/>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585" autoAdjust="0"/>
    <p:restoredTop sz="86401" autoAdjust="0"/>
  </p:normalViewPr>
  <p:slideViewPr>
    <p:cSldViewPr snapToGrid="0">
      <p:cViewPr varScale="1">
        <p:scale>
          <a:sx n="84" d="100"/>
          <a:sy n="84" d="100"/>
        </p:scale>
        <p:origin x="450" y="9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3" d="100"/>
          <a:sy n="83" d="100"/>
        </p:scale>
        <p:origin x="297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64A6EF-CB02-48DE-9D12-0F764397CD53}" type="datetimeFigureOut">
              <a:rPr lang="nl-NL" smtClean="0"/>
              <a:t>19-9-2021</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CC728-698F-42B6-9C18-F019068154F8}" type="slidenum">
              <a:rPr lang="nl-NL" smtClean="0"/>
              <a:t>‹nr.›</a:t>
            </a:fld>
            <a:endParaRPr lang="nl-NL" dirty="0"/>
          </a:p>
        </p:txBody>
      </p:sp>
    </p:spTree>
    <p:extLst>
      <p:ext uri="{BB962C8B-B14F-4D97-AF65-F5344CB8AC3E}">
        <p14:creationId xmlns:p14="http://schemas.microsoft.com/office/powerpoint/2010/main" val="613123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a:t>
            </a:fld>
            <a:endParaRPr lang="nl-NL" dirty="0">
              <a:solidFill>
                <a:prstClr val="black"/>
              </a:solidFill>
            </a:endParaRPr>
          </a:p>
        </p:txBody>
      </p:sp>
    </p:spTree>
    <p:extLst>
      <p:ext uri="{BB962C8B-B14F-4D97-AF65-F5344CB8AC3E}">
        <p14:creationId xmlns:p14="http://schemas.microsoft.com/office/powerpoint/2010/main" val="2998764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10</a:t>
            </a:fld>
            <a:endParaRPr lang="nl-NL" dirty="0">
              <a:solidFill>
                <a:prstClr val="black"/>
              </a:solidFill>
            </a:endParaRPr>
          </a:p>
        </p:txBody>
      </p:sp>
    </p:spTree>
    <p:extLst>
      <p:ext uri="{BB962C8B-B14F-4D97-AF65-F5344CB8AC3E}">
        <p14:creationId xmlns:p14="http://schemas.microsoft.com/office/powerpoint/2010/main" val="4134174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12</a:t>
            </a:fld>
            <a:endParaRPr lang="nl-NL" dirty="0">
              <a:solidFill>
                <a:prstClr val="black"/>
              </a:solidFill>
            </a:endParaRPr>
          </a:p>
        </p:txBody>
      </p:sp>
    </p:spTree>
    <p:extLst>
      <p:ext uri="{BB962C8B-B14F-4D97-AF65-F5344CB8AC3E}">
        <p14:creationId xmlns:p14="http://schemas.microsoft.com/office/powerpoint/2010/main" val="1726558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13</a:t>
            </a:fld>
            <a:endParaRPr lang="nl-NL" dirty="0">
              <a:solidFill>
                <a:prstClr val="black"/>
              </a:solidFill>
            </a:endParaRPr>
          </a:p>
        </p:txBody>
      </p:sp>
    </p:spTree>
    <p:extLst>
      <p:ext uri="{BB962C8B-B14F-4D97-AF65-F5344CB8AC3E}">
        <p14:creationId xmlns:p14="http://schemas.microsoft.com/office/powerpoint/2010/main" val="1155721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14</a:t>
            </a:fld>
            <a:endParaRPr lang="nl-NL" dirty="0">
              <a:solidFill>
                <a:prstClr val="black"/>
              </a:solidFill>
            </a:endParaRPr>
          </a:p>
        </p:txBody>
      </p:sp>
    </p:spTree>
    <p:extLst>
      <p:ext uri="{BB962C8B-B14F-4D97-AF65-F5344CB8AC3E}">
        <p14:creationId xmlns:p14="http://schemas.microsoft.com/office/powerpoint/2010/main" val="3178498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16</a:t>
            </a:fld>
            <a:endParaRPr lang="nl-NL" dirty="0">
              <a:solidFill>
                <a:prstClr val="black"/>
              </a:solidFill>
            </a:endParaRPr>
          </a:p>
        </p:txBody>
      </p:sp>
    </p:spTree>
    <p:extLst>
      <p:ext uri="{BB962C8B-B14F-4D97-AF65-F5344CB8AC3E}">
        <p14:creationId xmlns:p14="http://schemas.microsoft.com/office/powerpoint/2010/main" val="2073626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17</a:t>
            </a:fld>
            <a:endParaRPr lang="nl-NL" dirty="0">
              <a:solidFill>
                <a:prstClr val="black"/>
              </a:solidFill>
            </a:endParaRPr>
          </a:p>
        </p:txBody>
      </p:sp>
    </p:spTree>
    <p:extLst>
      <p:ext uri="{BB962C8B-B14F-4D97-AF65-F5344CB8AC3E}">
        <p14:creationId xmlns:p14="http://schemas.microsoft.com/office/powerpoint/2010/main" val="1478297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18</a:t>
            </a:fld>
            <a:endParaRPr lang="nl-NL" dirty="0">
              <a:solidFill>
                <a:prstClr val="black"/>
              </a:solidFill>
            </a:endParaRPr>
          </a:p>
        </p:txBody>
      </p:sp>
    </p:spTree>
    <p:extLst>
      <p:ext uri="{BB962C8B-B14F-4D97-AF65-F5344CB8AC3E}">
        <p14:creationId xmlns:p14="http://schemas.microsoft.com/office/powerpoint/2010/main" val="3325654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19</a:t>
            </a:fld>
            <a:endParaRPr lang="nl-NL" dirty="0">
              <a:solidFill>
                <a:prstClr val="black"/>
              </a:solidFill>
            </a:endParaRPr>
          </a:p>
        </p:txBody>
      </p:sp>
    </p:spTree>
    <p:extLst>
      <p:ext uri="{BB962C8B-B14F-4D97-AF65-F5344CB8AC3E}">
        <p14:creationId xmlns:p14="http://schemas.microsoft.com/office/powerpoint/2010/main" val="731241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20</a:t>
            </a:fld>
            <a:endParaRPr lang="nl-NL" dirty="0">
              <a:solidFill>
                <a:prstClr val="black"/>
              </a:solidFill>
            </a:endParaRPr>
          </a:p>
        </p:txBody>
      </p:sp>
    </p:spTree>
    <p:extLst>
      <p:ext uri="{BB962C8B-B14F-4D97-AF65-F5344CB8AC3E}">
        <p14:creationId xmlns:p14="http://schemas.microsoft.com/office/powerpoint/2010/main" val="284464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21</a:t>
            </a:fld>
            <a:endParaRPr lang="nl-NL" dirty="0">
              <a:solidFill>
                <a:prstClr val="black"/>
              </a:solidFill>
            </a:endParaRPr>
          </a:p>
        </p:txBody>
      </p:sp>
    </p:spTree>
    <p:extLst>
      <p:ext uri="{BB962C8B-B14F-4D97-AF65-F5344CB8AC3E}">
        <p14:creationId xmlns:p14="http://schemas.microsoft.com/office/powerpoint/2010/main" val="727638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2</a:t>
            </a:fld>
            <a:endParaRPr lang="nl-NL" dirty="0">
              <a:solidFill>
                <a:prstClr val="black"/>
              </a:solidFill>
            </a:endParaRPr>
          </a:p>
        </p:txBody>
      </p:sp>
    </p:spTree>
    <p:extLst>
      <p:ext uri="{BB962C8B-B14F-4D97-AF65-F5344CB8AC3E}">
        <p14:creationId xmlns:p14="http://schemas.microsoft.com/office/powerpoint/2010/main" val="4179018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22</a:t>
            </a:fld>
            <a:endParaRPr lang="nl-NL" dirty="0">
              <a:solidFill>
                <a:prstClr val="black"/>
              </a:solidFill>
            </a:endParaRPr>
          </a:p>
        </p:txBody>
      </p:sp>
    </p:spTree>
    <p:extLst>
      <p:ext uri="{BB962C8B-B14F-4D97-AF65-F5344CB8AC3E}">
        <p14:creationId xmlns:p14="http://schemas.microsoft.com/office/powerpoint/2010/main" val="2377812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3</a:t>
            </a:fld>
            <a:endParaRPr lang="nl-NL" dirty="0">
              <a:solidFill>
                <a:prstClr val="black"/>
              </a:solidFill>
            </a:endParaRPr>
          </a:p>
        </p:txBody>
      </p:sp>
    </p:spTree>
    <p:extLst>
      <p:ext uri="{BB962C8B-B14F-4D97-AF65-F5344CB8AC3E}">
        <p14:creationId xmlns:p14="http://schemas.microsoft.com/office/powerpoint/2010/main" val="2288537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4</a:t>
            </a:fld>
            <a:endParaRPr lang="nl-NL" dirty="0">
              <a:solidFill>
                <a:prstClr val="black"/>
              </a:solidFill>
            </a:endParaRPr>
          </a:p>
        </p:txBody>
      </p:sp>
    </p:spTree>
    <p:extLst>
      <p:ext uri="{BB962C8B-B14F-4D97-AF65-F5344CB8AC3E}">
        <p14:creationId xmlns:p14="http://schemas.microsoft.com/office/powerpoint/2010/main" val="2772651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5</a:t>
            </a:fld>
            <a:endParaRPr lang="nl-NL" dirty="0">
              <a:solidFill>
                <a:prstClr val="black"/>
              </a:solidFill>
            </a:endParaRPr>
          </a:p>
        </p:txBody>
      </p:sp>
    </p:spTree>
    <p:extLst>
      <p:ext uri="{BB962C8B-B14F-4D97-AF65-F5344CB8AC3E}">
        <p14:creationId xmlns:p14="http://schemas.microsoft.com/office/powerpoint/2010/main" val="3600709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6</a:t>
            </a:fld>
            <a:endParaRPr lang="nl-NL" dirty="0">
              <a:solidFill>
                <a:prstClr val="black"/>
              </a:solidFill>
            </a:endParaRPr>
          </a:p>
        </p:txBody>
      </p:sp>
    </p:spTree>
    <p:extLst>
      <p:ext uri="{BB962C8B-B14F-4D97-AF65-F5344CB8AC3E}">
        <p14:creationId xmlns:p14="http://schemas.microsoft.com/office/powerpoint/2010/main" val="761046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7</a:t>
            </a:fld>
            <a:endParaRPr lang="nl-NL" dirty="0">
              <a:solidFill>
                <a:prstClr val="black"/>
              </a:solidFill>
            </a:endParaRPr>
          </a:p>
        </p:txBody>
      </p:sp>
    </p:spTree>
    <p:extLst>
      <p:ext uri="{BB962C8B-B14F-4D97-AF65-F5344CB8AC3E}">
        <p14:creationId xmlns:p14="http://schemas.microsoft.com/office/powerpoint/2010/main" val="969588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8</a:t>
            </a:fld>
            <a:endParaRPr lang="nl-NL" dirty="0">
              <a:solidFill>
                <a:prstClr val="black"/>
              </a:solidFill>
            </a:endParaRPr>
          </a:p>
        </p:txBody>
      </p:sp>
    </p:spTree>
    <p:extLst>
      <p:ext uri="{BB962C8B-B14F-4D97-AF65-F5344CB8AC3E}">
        <p14:creationId xmlns:p14="http://schemas.microsoft.com/office/powerpoint/2010/main" val="3752217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9</a:t>
            </a:fld>
            <a:endParaRPr lang="nl-NL" dirty="0">
              <a:solidFill>
                <a:prstClr val="black"/>
              </a:solidFill>
            </a:endParaRPr>
          </a:p>
        </p:txBody>
      </p:sp>
    </p:spTree>
    <p:extLst>
      <p:ext uri="{BB962C8B-B14F-4D97-AF65-F5344CB8AC3E}">
        <p14:creationId xmlns:p14="http://schemas.microsoft.com/office/powerpoint/2010/main" val="2596431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19-9-2021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179707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19-9-2021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1198737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19-9-2021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1139607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19-9-2021</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691771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19-9-2021</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789368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19-9-2021</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306511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DCC6EAC-5D6F-4E98-B6F0-1A43805D3C3D}" type="datetimeFigureOut">
              <a:rPr lang="nl-NL" smtClean="0">
                <a:solidFill>
                  <a:prstClr val="black">
                    <a:tint val="75000"/>
                  </a:prstClr>
                </a:solidFill>
              </a:rPr>
              <a:pPr/>
              <a:t>19-9-2021</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278724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DCC6EAC-5D6F-4E98-B6F0-1A43805D3C3D}" type="datetimeFigureOut">
              <a:rPr lang="nl-NL" smtClean="0">
                <a:solidFill>
                  <a:prstClr val="black">
                    <a:tint val="75000"/>
                  </a:prstClr>
                </a:solidFill>
              </a:rPr>
              <a:pPr/>
              <a:t>19-9-2021</a:t>
            </a:fld>
            <a:endParaRPr lang="nl-NL" dirty="0">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dirty="0">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39750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DCC6EAC-5D6F-4E98-B6F0-1A43805D3C3D}" type="datetimeFigureOut">
              <a:rPr lang="nl-NL" smtClean="0">
                <a:solidFill>
                  <a:prstClr val="black">
                    <a:tint val="75000"/>
                  </a:prstClr>
                </a:solidFill>
              </a:rPr>
              <a:pPr/>
              <a:t>19-9-2021</a:t>
            </a:fld>
            <a:endParaRPr lang="nl-NL" dirty="0">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dirty="0">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131827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DCC6EAC-5D6F-4E98-B6F0-1A43805D3C3D}" type="datetimeFigureOut">
              <a:rPr lang="nl-NL" smtClean="0">
                <a:solidFill>
                  <a:prstClr val="black">
                    <a:tint val="75000"/>
                  </a:prstClr>
                </a:solidFill>
              </a:rPr>
              <a:pPr/>
              <a:t>19-9-2021</a:t>
            </a:fld>
            <a:endParaRPr lang="nl-NL" dirty="0">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dirty="0">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07598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solidFill>
                  <a:prstClr val="black">
                    <a:tint val="75000"/>
                  </a:prstClr>
                </a:solidFill>
              </a:rPr>
              <a:pPr/>
              <a:t>19-9-2021</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588636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19-9-2021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3750917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solidFill>
                  <a:prstClr val="black">
                    <a:tint val="75000"/>
                  </a:prstClr>
                </a:solidFill>
              </a:rPr>
              <a:pPr/>
              <a:t>19-9-2021</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4266491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19-9-2021</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509866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19-9-2021</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31055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DCC6EAC-5D6F-4E98-B6F0-1A43805D3C3D}" type="datetimeFigureOut">
              <a:rPr lang="nl-NL" smtClean="0"/>
              <a:t>19-9-2021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342059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DCC6EAC-5D6F-4E98-B6F0-1A43805D3C3D}" type="datetimeFigureOut">
              <a:rPr lang="nl-NL" smtClean="0"/>
              <a:t>19-9-2021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2445668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DCC6EAC-5D6F-4E98-B6F0-1A43805D3C3D}" type="datetimeFigureOut">
              <a:rPr lang="nl-NL" smtClean="0"/>
              <a:t>19-9-2021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147191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DCC6EAC-5D6F-4E98-B6F0-1A43805D3C3D}" type="datetimeFigureOut">
              <a:rPr lang="nl-NL" smtClean="0"/>
              <a:t>19-9-2021</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222910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DCC6EAC-5D6F-4E98-B6F0-1A43805D3C3D}" type="datetimeFigureOut">
              <a:rPr lang="nl-NL" smtClean="0"/>
              <a:t>19-9-2021</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2392317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t>19-9-2021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6613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t>19-9-2021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1585811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C6EAC-5D6F-4E98-B6F0-1A43805D3C3D}" type="datetimeFigureOut">
              <a:rPr lang="nl-NL" smtClean="0"/>
              <a:t>19-9-2021</a:t>
            </a:fld>
            <a:endParaRPr lang="nl-NL" dirty="0"/>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E0513-1103-40DF-8D47-98214F913C71}" type="slidenum">
              <a:rPr lang="nl-NL" smtClean="0"/>
              <a:t>‹nr.›</a:t>
            </a:fld>
            <a:endParaRPr lang="nl-NL" dirty="0"/>
          </a:p>
        </p:txBody>
      </p:sp>
    </p:spTree>
    <p:extLst>
      <p:ext uri="{BB962C8B-B14F-4D97-AF65-F5344CB8AC3E}">
        <p14:creationId xmlns:p14="http://schemas.microsoft.com/office/powerpoint/2010/main" val="454236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C6EAC-5D6F-4E98-B6F0-1A43805D3C3D}" type="datetimeFigureOut">
              <a:rPr lang="nl-NL" smtClean="0">
                <a:solidFill>
                  <a:prstClr val="black">
                    <a:tint val="75000"/>
                  </a:prstClr>
                </a:solidFill>
              </a:rPr>
              <a:pPr/>
              <a:t>19-9-2021</a:t>
            </a:fld>
            <a:endParaRPr lang="nl-NL" dirty="0">
              <a:solidFill>
                <a:prstClr val="black">
                  <a:tint val="75000"/>
                </a:prstClr>
              </a:solidFill>
            </a:endParaRPr>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solidFill>
                <a:prstClr val="black">
                  <a:tint val="75000"/>
                </a:prstClr>
              </a:solidFill>
            </a:endParaRP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461037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83383" y="6119336"/>
            <a:ext cx="2509917" cy="738664"/>
          </a:xfrm>
          <a:prstGeom prst="rect">
            <a:avLst/>
          </a:prstGeom>
          <a:noFill/>
          <a:ln w="3175">
            <a:noFill/>
          </a:ln>
        </p:spPr>
        <p:txBody>
          <a:bodyPr wrap="square" rtlCol="0">
            <a:spAutoFit/>
          </a:bodyPr>
          <a:lstStyle/>
          <a:p>
            <a:pPr algn="ctr"/>
            <a:r>
              <a:rPr lang="nl-NL" sz="1400" dirty="0" smtClean="0">
                <a:solidFill>
                  <a:srgbClr val="002060"/>
                </a:solidFill>
                <a:latin typeface="Verdana" pitchFamily="34" charset="0"/>
                <a:ea typeface="Verdana" pitchFamily="34" charset="0"/>
                <a:cs typeface="Verdana" pitchFamily="34" charset="0"/>
              </a:rPr>
              <a:t>19 september 2021 Rotterdam</a:t>
            </a:r>
          </a:p>
          <a:p>
            <a:pPr algn="ctr"/>
            <a:endParaRPr lang="nl-NL" sz="1400" dirty="0">
              <a:solidFill>
                <a:srgbClr val="002060"/>
              </a:solidFill>
              <a:latin typeface="Verdana" pitchFamily="34" charset="0"/>
              <a:ea typeface="Verdana" pitchFamily="34" charset="0"/>
              <a:cs typeface="Verdana" pitchFamily="34" charset="0"/>
            </a:endParaRPr>
          </a:p>
        </p:txBody>
      </p:sp>
      <p:pic>
        <p:nvPicPr>
          <p:cNvPr id="3" name="Afbeelding 2"/>
          <p:cNvPicPr>
            <a:picLocks noChangeAspect="1"/>
          </p:cNvPicPr>
          <p:nvPr/>
        </p:nvPicPr>
        <p:blipFill>
          <a:blip r:embed="rId3"/>
          <a:stretch>
            <a:fillRect/>
          </a:stretch>
        </p:blipFill>
        <p:spPr>
          <a:xfrm>
            <a:off x="3920490" y="1833716"/>
            <a:ext cx="6732270" cy="3948708"/>
          </a:xfrm>
          <a:prstGeom prst="rect">
            <a:avLst/>
          </a:prstGeom>
        </p:spPr>
      </p:pic>
      <p:sp>
        <p:nvSpPr>
          <p:cNvPr id="8" name="Tekstvak 7"/>
          <p:cNvSpPr txBox="1"/>
          <p:nvPr/>
        </p:nvSpPr>
        <p:spPr>
          <a:xfrm>
            <a:off x="-702882" y="788919"/>
            <a:ext cx="9361040" cy="707886"/>
          </a:xfrm>
          <a:prstGeom prst="rect">
            <a:avLst/>
          </a:prstGeom>
          <a:noFill/>
        </p:spPr>
        <p:txBody>
          <a:bodyPr wrap="square" rtlCol="0">
            <a:spAutoFit/>
          </a:bodyPr>
          <a:lstStyle/>
          <a:p>
            <a:pPr algn="ctr"/>
            <a:r>
              <a:rPr lang="nl-NL" sz="4000" b="1" dirty="0" smtClean="0">
                <a:solidFill>
                  <a:srgbClr val="002060"/>
                </a:solidFill>
                <a:latin typeface="Verdana" pitchFamily="34" charset="0"/>
                <a:ea typeface="Verdana" pitchFamily="34" charset="0"/>
                <a:cs typeface="Verdana" pitchFamily="34" charset="0"/>
              </a:rPr>
              <a:t>de Romeinen brief</a:t>
            </a:r>
          </a:p>
        </p:txBody>
      </p:sp>
      <p:sp>
        <p:nvSpPr>
          <p:cNvPr id="9" name="Tekstvak 8"/>
          <p:cNvSpPr txBox="1"/>
          <p:nvPr/>
        </p:nvSpPr>
        <p:spPr>
          <a:xfrm>
            <a:off x="9161078" y="5221282"/>
            <a:ext cx="1571692" cy="553998"/>
          </a:xfrm>
          <a:prstGeom prst="rect">
            <a:avLst/>
          </a:prstGeom>
          <a:noFill/>
        </p:spPr>
        <p:txBody>
          <a:bodyPr wrap="square" rtlCol="0">
            <a:spAutoFit/>
          </a:bodyPr>
          <a:lstStyle/>
          <a:p>
            <a:r>
              <a:rPr lang="nl-NL" sz="3000" dirty="0" smtClean="0">
                <a:solidFill>
                  <a:schemeClr val="bg1"/>
                </a:solidFill>
              </a:rPr>
              <a:t>studie 4 </a:t>
            </a:r>
            <a:endParaRPr lang="nl-NL" sz="3000" dirty="0">
              <a:solidFill>
                <a:schemeClr val="bg1"/>
              </a:solidFill>
            </a:endParaRPr>
          </a:p>
        </p:txBody>
      </p:sp>
    </p:spTree>
    <p:extLst>
      <p:ext uri="{BB962C8B-B14F-4D97-AF65-F5344CB8AC3E}">
        <p14:creationId xmlns:p14="http://schemas.microsoft.com/office/powerpoint/2010/main" val="1273827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81680" y="442525"/>
            <a:ext cx="11578590" cy="1692771"/>
          </a:xfrm>
          <a:prstGeom prst="rect">
            <a:avLst/>
          </a:prstGeom>
          <a:noFill/>
        </p:spPr>
        <p:txBody>
          <a:bodyPr wrap="square" rtlCol="0">
            <a:spAutoFit/>
          </a:bodyPr>
          <a:lstStyle/>
          <a:p>
            <a:r>
              <a:rPr lang="nl-NL" sz="2600" b="1" dirty="0" smtClean="0">
                <a:solidFill>
                  <a:srgbClr val="002060"/>
                </a:solidFill>
              </a:rPr>
              <a:t>Romeinen 2</a:t>
            </a:r>
            <a:endParaRPr lang="nl-NL" sz="2600" b="1" dirty="0">
              <a:solidFill>
                <a:srgbClr val="002060"/>
              </a:solidFill>
            </a:endParaRPr>
          </a:p>
          <a:p>
            <a:r>
              <a:rPr lang="nl-NL" sz="2600" dirty="0" smtClean="0">
                <a:solidFill>
                  <a:schemeClr val="bg1">
                    <a:lumMod val="65000"/>
                  </a:schemeClr>
                </a:solidFill>
              </a:rPr>
              <a:t>5 Maar in overeenstemming met jouw </a:t>
            </a:r>
            <a:r>
              <a:rPr lang="nl-NL" sz="2600" dirty="0">
                <a:solidFill>
                  <a:schemeClr val="bg1">
                    <a:lumMod val="65000"/>
                  </a:schemeClr>
                </a:solidFill>
              </a:rPr>
              <a:t>hardheid en onbezonnen hart </a:t>
            </a:r>
            <a:endParaRPr lang="nl-NL" sz="2600" dirty="0" smtClean="0">
              <a:solidFill>
                <a:schemeClr val="bg1">
                  <a:lumMod val="65000"/>
                </a:schemeClr>
              </a:solidFill>
            </a:endParaRPr>
          </a:p>
          <a:p>
            <a:r>
              <a:rPr lang="nl-NL" sz="2600" dirty="0" smtClean="0">
                <a:solidFill>
                  <a:schemeClr val="bg1">
                    <a:lumMod val="65000"/>
                  </a:schemeClr>
                </a:solidFill>
              </a:rPr>
              <a:t>spaar </a:t>
            </a:r>
            <a:r>
              <a:rPr lang="nl-NL" sz="2600" dirty="0">
                <a:solidFill>
                  <a:schemeClr val="bg1">
                    <a:lumMod val="65000"/>
                  </a:schemeClr>
                </a:solidFill>
              </a:rPr>
              <a:t>jij voor jezelf </a:t>
            </a:r>
            <a:r>
              <a:rPr lang="nl-NL" sz="2600" dirty="0" smtClean="0">
                <a:solidFill>
                  <a:schemeClr val="bg1">
                    <a:lumMod val="65000"/>
                  </a:schemeClr>
                </a:solidFill>
              </a:rPr>
              <a:t>toorn op in de </a:t>
            </a:r>
            <a:r>
              <a:rPr lang="nl-NL" sz="2600" dirty="0">
                <a:solidFill>
                  <a:schemeClr val="bg1">
                    <a:lumMod val="65000"/>
                  </a:schemeClr>
                </a:solidFill>
              </a:rPr>
              <a:t>dag van </a:t>
            </a:r>
            <a:r>
              <a:rPr lang="nl-NL" sz="2600" dirty="0" smtClean="0">
                <a:solidFill>
                  <a:schemeClr val="bg1">
                    <a:lumMod val="65000"/>
                  </a:schemeClr>
                </a:solidFill>
              </a:rPr>
              <a:t>toorn </a:t>
            </a:r>
          </a:p>
          <a:p>
            <a:r>
              <a:rPr lang="nl-NL" sz="2600" dirty="0" smtClean="0">
                <a:solidFill>
                  <a:srgbClr val="002060"/>
                </a:solidFill>
              </a:rPr>
              <a:t>en </a:t>
            </a:r>
            <a:r>
              <a:rPr lang="nl-NL" sz="2600" dirty="0">
                <a:solidFill>
                  <a:srgbClr val="002060"/>
                </a:solidFill>
              </a:rPr>
              <a:t>van de onthulling van het rechtvaardig oordeel van God,</a:t>
            </a:r>
          </a:p>
        </p:txBody>
      </p:sp>
      <p:sp>
        <p:nvSpPr>
          <p:cNvPr id="5" name="Tekstvak 4"/>
          <p:cNvSpPr txBox="1"/>
          <p:nvPr/>
        </p:nvSpPr>
        <p:spPr>
          <a:xfrm>
            <a:off x="1383030" y="3038220"/>
            <a:ext cx="8069579" cy="1200329"/>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400" dirty="0">
                <a:latin typeface="+mj-lt"/>
              </a:rPr>
              <a:t>d</a:t>
            </a:r>
            <a:r>
              <a:rPr lang="nl-NL" sz="2400" dirty="0" smtClean="0">
                <a:latin typeface="+mj-lt"/>
              </a:rPr>
              <a:t>uizend jaren later voor de grote witte troon (Opb.20:11-15)</a:t>
            </a:r>
          </a:p>
          <a:p>
            <a:pPr marL="457200" indent="-457200">
              <a:buFont typeface="Courier New" panose="02070309020205020404" pitchFamily="49" charset="0"/>
              <a:buChar char="o"/>
            </a:pPr>
            <a:r>
              <a:rPr lang="nl-NL" sz="2400" dirty="0" smtClean="0">
                <a:latin typeface="+mj-lt"/>
              </a:rPr>
              <a:t>oordeel over de doden</a:t>
            </a:r>
          </a:p>
          <a:p>
            <a:pPr marL="457200" indent="-457200">
              <a:buFont typeface="Courier New" panose="02070309020205020404" pitchFamily="49" charset="0"/>
              <a:buChar char="o"/>
            </a:pPr>
            <a:r>
              <a:rPr lang="nl-NL" sz="2400" dirty="0" smtClean="0">
                <a:latin typeface="+mj-lt"/>
              </a:rPr>
              <a:t>schema =&gt;</a:t>
            </a:r>
            <a:endParaRPr lang="nl-NL" sz="2400" dirty="0">
              <a:latin typeface="+mj-lt"/>
            </a:endParaRPr>
          </a:p>
        </p:txBody>
      </p:sp>
      <p:pic>
        <p:nvPicPr>
          <p:cNvPr id="3" name="Afbeelding 2"/>
          <p:cNvPicPr>
            <a:picLocks noChangeAspect="1"/>
          </p:cNvPicPr>
          <p:nvPr/>
        </p:nvPicPr>
        <p:blipFill>
          <a:blip r:embed="rId3"/>
          <a:stretch>
            <a:fillRect/>
          </a:stretch>
        </p:blipFill>
        <p:spPr>
          <a:xfrm>
            <a:off x="481681" y="5700069"/>
            <a:ext cx="5724810" cy="752165"/>
          </a:xfrm>
          <a:prstGeom prst="rect">
            <a:avLst/>
          </a:prstGeom>
        </p:spPr>
      </p:pic>
    </p:spTree>
    <p:extLst>
      <p:ext uri="{BB962C8B-B14F-4D97-AF65-F5344CB8AC3E}">
        <p14:creationId xmlns:p14="http://schemas.microsoft.com/office/powerpoint/2010/main" val="106338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p:cNvCxnSpPr>
            <a:stCxn id="6" idx="6"/>
          </p:cNvCxnSpPr>
          <p:nvPr/>
        </p:nvCxnSpPr>
        <p:spPr>
          <a:xfrm flipV="1">
            <a:off x="292062" y="4332827"/>
            <a:ext cx="11720868" cy="3126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Ovaal 5"/>
          <p:cNvSpPr/>
          <p:nvPr/>
        </p:nvSpPr>
        <p:spPr>
          <a:xfrm>
            <a:off x="193677" y="4307667"/>
            <a:ext cx="98385" cy="112853"/>
          </a:xfrm>
          <a:prstGeom prst="ellipse">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00" dirty="0"/>
          </a:p>
        </p:txBody>
      </p:sp>
      <p:sp>
        <p:nvSpPr>
          <p:cNvPr id="8" name="Ovaal 7"/>
          <p:cNvSpPr/>
          <p:nvPr/>
        </p:nvSpPr>
        <p:spPr>
          <a:xfrm>
            <a:off x="2291624" y="4291955"/>
            <a:ext cx="98385" cy="112853"/>
          </a:xfrm>
          <a:prstGeom prst="ellipse">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00" dirty="0"/>
          </a:p>
        </p:txBody>
      </p:sp>
      <p:sp>
        <p:nvSpPr>
          <p:cNvPr id="9" name="Tekstvak 8"/>
          <p:cNvSpPr txBox="1"/>
          <p:nvPr/>
        </p:nvSpPr>
        <p:spPr>
          <a:xfrm>
            <a:off x="292352" y="4589429"/>
            <a:ext cx="1840230" cy="1092607"/>
          </a:xfrm>
          <a:prstGeom prst="rect">
            <a:avLst/>
          </a:prstGeom>
          <a:noFill/>
        </p:spPr>
        <p:txBody>
          <a:bodyPr wrap="square" rtlCol="0">
            <a:spAutoFit/>
          </a:bodyPr>
          <a:lstStyle/>
          <a:p>
            <a:pPr algn="r"/>
            <a:r>
              <a:rPr lang="nl-NL" sz="2000" dirty="0" smtClean="0"/>
              <a:t>1</a:t>
            </a:r>
            <a:r>
              <a:rPr lang="nl-NL" sz="2000" baseline="30000" dirty="0" smtClean="0"/>
              <a:t>e</a:t>
            </a:r>
            <a:r>
              <a:rPr lang="nl-NL" sz="2000" dirty="0" smtClean="0"/>
              <a:t> zegel</a:t>
            </a:r>
          </a:p>
          <a:p>
            <a:pPr algn="r"/>
            <a:endParaRPr lang="nl-NL" sz="500" dirty="0" smtClean="0"/>
          </a:p>
          <a:p>
            <a:pPr algn="r"/>
            <a:r>
              <a:rPr lang="nl-NL" sz="2000" dirty="0"/>
              <a:t>s</a:t>
            </a:r>
            <a:r>
              <a:rPr lang="nl-NL" sz="2000" dirty="0" smtClean="0"/>
              <a:t>chijnvrede</a:t>
            </a:r>
          </a:p>
          <a:p>
            <a:pPr algn="r"/>
            <a:endParaRPr lang="nl-NL" sz="2000" dirty="0" smtClean="0"/>
          </a:p>
        </p:txBody>
      </p:sp>
      <p:sp>
        <p:nvSpPr>
          <p:cNvPr id="10" name="Ovaal 9"/>
          <p:cNvSpPr/>
          <p:nvPr/>
        </p:nvSpPr>
        <p:spPr>
          <a:xfrm>
            <a:off x="4797485" y="4302446"/>
            <a:ext cx="98385" cy="112853"/>
          </a:xfrm>
          <a:prstGeom prst="ellipse">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p:cNvSpPr txBox="1"/>
          <p:nvPr/>
        </p:nvSpPr>
        <p:spPr>
          <a:xfrm>
            <a:off x="2519361" y="4534797"/>
            <a:ext cx="2245890" cy="1169551"/>
          </a:xfrm>
          <a:prstGeom prst="rect">
            <a:avLst/>
          </a:prstGeom>
          <a:noFill/>
        </p:spPr>
        <p:txBody>
          <a:bodyPr wrap="square" rtlCol="0">
            <a:spAutoFit/>
          </a:bodyPr>
          <a:lstStyle/>
          <a:p>
            <a:pPr algn="r"/>
            <a:r>
              <a:rPr lang="nl-NL" sz="2000" dirty="0" smtClean="0"/>
              <a:t>2</a:t>
            </a:r>
            <a:r>
              <a:rPr lang="nl-NL" sz="2000" baseline="30000" dirty="0" smtClean="0"/>
              <a:t>e</a:t>
            </a:r>
            <a:r>
              <a:rPr lang="nl-NL" sz="2000" dirty="0" smtClean="0"/>
              <a:t> t/m 6</a:t>
            </a:r>
            <a:r>
              <a:rPr lang="nl-NL" sz="2000" baseline="30000" dirty="0" smtClean="0"/>
              <a:t>e</a:t>
            </a:r>
            <a:r>
              <a:rPr lang="nl-NL" sz="2000" dirty="0" smtClean="0"/>
              <a:t> zegel</a:t>
            </a:r>
          </a:p>
          <a:p>
            <a:pPr algn="r"/>
            <a:endParaRPr lang="nl-NL" sz="500" dirty="0" smtClean="0"/>
          </a:p>
          <a:p>
            <a:pPr algn="r"/>
            <a:r>
              <a:rPr lang="nl-NL" sz="2000" dirty="0" smtClean="0"/>
              <a:t>grote verdrukking</a:t>
            </a:r>
          </a:p>
          <a:p>
            <a:pPr algn="r"/>
            <a:endParaRPr lang="nl-NL" sz="500" dirty="0" smtClean="0"/>
          </a:p>
          <a:p>
            <a:pPr algn="r"/>
            <a:r>
              <a:rPr lang="nl-NL" sz="2000" dirty="0" smtClean="0"/>
              <a:t>Israël</a:t>
            </a:r>
          </a:p>
        </p:txBody>
      </p:sp>
      <p:sp>
        <p:nvSpPr>
          <p:cNvPr id="22" name="Tekstvak 21"/>
          <p:cNvSpPr txBox="1"/>
          <p:nvPr/>
        </p:nvSpPr>
        <p:spPr>
          <a:xfrm>
            <a:off x="3050086" y="3955760"/>
            <a:ext cx="1531606" cy="400110"/>
          </a:xfrm>
          <a:prstGeom prst="rect">
            <a:avLst/>
          </a:prstGeom>
          <a:noFill/>
        </p:spPr>
        <p:txBody>
          <a:bodyPr wrap="square" rtlCol="0">
            <a:spAutoFit/>
          </a:bodyPr>
          <a:lstStyle/>
          <a:p>
            <a:r>
              <a:rPr lang="nl-NL" sz="2000" dirty="0" smtClean="0"/>
              <a:t>1260 dagen</a:t>
            </a:r>
            <a:endParaRPr lang="nl-NL" sz="2000" dirty="0"/>
          </a:p>
        </p:txBody>
      </p:sp>
      <p:sp>
        <p:nvSpPr>
          <p:cNvPr id="23" name="Tekstvak 22"/>
          <p:cNvSpPr txBox="1"/>
          <p:nvPr/>
        </p:nvSpPr>
        <p:spPr>
          <a:xfrm rot="19078043">
            <a:off x="4235031" y="2270636"/>
            <a:ext cx="4464551" cy="400110"/>
          </a:xfrm>
          <a:prstGeom prst="rect">
            <a:avLst/>
          </a:prstGeom>
          <a:noFill/>
        </p:spPr>
        <p:txBody>
          <a:bodyPr wrap="square" rtlCol="0">
            <a:spAutoFit/>
          </a:bodyPr>
          <a:lstStyle/>
          <a:p>
            <a:r>
              <a:rPr lang="nl-NL" sz="2000" dirty="0" smtClean="0"/>
              <a:t>het Koninkrijk gevestigd over Israël</a:t>
            </a:r>
            <a:endParaRPr lang="nl-NL" sz="2000" dirty="0"/>
          </a:p>
        </p:txBody>
      </p:sp>
      <p:sp>
        <p:nvSpPr>
          <p:cNvPr id="26" name="Tekstvak 25"/>
          <p:cNvSpPr txBox="1"/>
          <p:nvPr/>
        </p:nvSpPr>
        <p:spPr>
          <a:xfrm>
            <a:off x="2437015" y="2584239"/>
            <a:ext cx="1638239" cy="400110"/>
          </a:xfrm>
          <a:prstGeom prst="rect">
            <a:avLst/>
          </a:prstGeom>
          <a:noFill/>
        </p:spPr>
        <p:txBody>
          <a:bodyPr wrap="square" rtlCol="0">
            <a:spAutoFit/>
          </a:bodyPr>
          <a:lstStyle/>
          <a:p>
            <a:r>
              <a:rPr lang="nl-NL" sz="2000" dirty="0"/>
              <a:t>w</a:t>
            </a:r>
            <a:r>
              <a:rPr lang="nl-NL" sz="2000" dirty="0" smtClean="0"/>
              <a:t>egrukking</a:t>
            </a:r>
            <a:endParaRPr lang="nl-NL" sz="2000" dirty="0"/>
          </a:p>
        </p:txBody>
      </p:sp>
      <p:sp>
        <p:nvSpPr>
          <p:cNvPr id="29" name="Tekstvak 28"/>
          <p:cNvSpPr txBox="1"/>
          <p:nvPr/>
        </p:nvSpPr>
        <p:spPr>
          <a:xfrm>
            <a:off x="9974642" y="4660256"/>
            <a:ext cx="1738273" cy="1015663"/>
          </a:xfrm>
          <a:prstGeom prst="rect">
            <a:avLst/>
          </a:prstGeom>
          <a:noFill/>
        </p:spPr>
        <p:txBody>
          <a:bodyPr wrap="square" rtlCol="0">
            <a:spAutoFit/>
          </a:bodyPr>
          <a:lstStyle/>
          <a:p>
            <a:pPr algn="r"/>
            <a:r>
              <a:rPr lang="nl-NL" sz="2000" dirty="0" smtClean="0">
                <a:effectLst>
                  <a:outerShdw blurRad="38100" dist="38100" dir="2700000" algn="tl">
                    <a:srgbClr val="000000">
                      <a:alpha val="43137"/>
                    </a:srgbClr>
                  </a:outerShdw>
                </a:effectLst>
              </a:rPr>
              <a:t>het oordeel van de grote witte troon</a:t>
            </a:r>
            <a:endParaRPr lang="nl-NL" sz="2000" dirty="0">
              <a:effectLst>
                <a:outerShdw blurRad="38100" dist="38100" dir="2700000" algn="tl">
                  <a:srgbClr val="000000">
                    <a:alpha val="43137"/>
                  </a:srgbClr>
                </a:outerShdw>
              </a:effectLst>
            </a:endParaRPr>
          </a:p>
        </p:txBody>
      </p:sp>
      <p:sp>
        <p:nvSpPr>
          <p:cNvPr id="14" name="PIJL-OMLAAG 13"/>
          <p:cNvSpPr/>
          <p:nvPr/>
        </p:nvSpPr>
        <p:spPr>
          <a:xfrm rot="10800000">
            <a:off x="2246044" y="2156439"/>
            <a:ext cx="178543" cy="179932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002060"/>
              </a:solidFill>
            </a:endParaRPr>
          </a:p>
        </p:txBody>
      </p:sp>
      <p:sp>
        <p:nvSpPr>
          <p:cNvPr id="17" name="Rechthoek 16"/>
          <p:cNvSpPr/>
          <p:nvPr/>
        </p:nvSpPr>
        <p:spPr>
          <a:xfrm>
            <a:off x="785173" y="3955759"/>
            <a:ext cx="1176412" cy="400110"/>
          </a:xfrm>
          <a:prstGeom prst="rect">
            <a:avLst/>
          </a:prstGeom>
        </p:spPr>
        <p:txBody>
          <a:bodyPr wrap="none">
            <a:spAutoFit/>
          </a:bodyPr>
          <a:lstStyle/>
          <a:p>
            <a:pPr algn="r"/>
            <a:r>
              <a:rPr lang="nl-NL" sz="2000" dirty="0" smtClean="0"/>
              <a:t>… dagen</a:t>
            </a:r>
            <a:r>
              <a:rPr lang="nl-NL" sz="2000" dirty="0"/>
              <a:t>?</a:t>
            </a:r>
          </a:p>
        </p:txBody>
      </p:sp>
      <p:sp>
        <p:nvSpPr>
          <p:cNvPr id="25" name="Rechthoek 24"/>
          <p:cNvSpPr/>
          <p:nvPr/>
        </p:nvSpPr>
        <p:spPr>
          <a:xfrm>
            <a:off x="6076545" y="3902336"/>
            <a:ext cx="1176412" cy="400110"/>
          </a:xfrm>
          <a:prstGeom prst="rect">
            <a:avLst/>
          </a:prstGeom>
        </p:spPr>
        <p:txBody>
          <a:bodyPr wrap="none">
            <a:spAutoFit/>
          </a:bodyPr>
          <a:lstStyle/>
          <a:p>
            <a:pPr algn="r"/>
            <a:r>
              <a:rPr lang="nl-NL" sz="2000" dirty="0" smtClean="0"/>
              <a:t>… dagen?</a:t>
            </a:r>
            <a:endParaRPr lang="nl-NL" sz="2000" dirty="0"/>
          </a:p>
        </p:txBody>
      </p:sp>
      <p:sp>
        <p:nvSpPr>
          <p:cNvPr id="27" name="Tekstvak 26"/>
          <p:cNvSpPr txBox="1"/>
          <p:nvPr/>
        </p:nvSpPr>
        <p:spPr>
          <a:xfrm>
            <a:off x="5198038" y="4582832"/>
            <a:ext cx="2245890" cy="784830"/>
          </a:xfrm>
          <a:prstGeom prst="rect">
            <a:avLst/>
          </a:prstGeom>
          <a:noFill/>
        </p:spPr>
        <p:txBody>
          <a:bodyPr wrap="square" rtlCol="0">
            <a:spAutoFit/>
          </a:bodyPr>
          <a:lstStyle/>
          <a:p>
            <a:pPr algn="r"/>
            <a:r>
              <a:rPr lang="nl-NL" sz="2000" dirty="0" smtClean="0">
                <a:effectLst>
                  <a:outerShdw blurRad="38100" dist="38100" dir="2700000" algn="tl">
                    <a:srgbClr val="000000">
                      <a:alpha val="43137"/>
                    </a:srgbClr>
                  </a:outerShdw>
                </a:effectLst>
              </a:rPr>
              <a:t>dag van toorn</a:t>
            </a:r>
          </a:p>
          <a:p>
            <a:pPr algn="r"/>
            <a:endParaRPr lang="nl-NL" sz="500" dirty="0" smtClean="0"/>
          </a:p>
          <a:p>
            <a:pPr algn="r"/>
            <a:r>
              <a:rPr lang="nl-NL" sz="2000" dirty="0" smtClean="0"/>
              <a:t>volkeren</a:t>
            </a:r>
          </a:p>
        </p:txBody>
      </p:sp>
      <p:sp>
        <p:nvSpPr>
          <p:cNvPr id="28" name="Ovaal 27"/>
          <p:cNvSpPr/>
          <p:nvPr/>
        </p:nvSpPr>
        <p:spPr>
          <a:xfrm>
            <a:off x="11416708" y="4256573"/>
            <a:ext cx="135214" cy="158976"/>
          </a:xfrm>
          <a:prstGeom prst="ellipse">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Tekstvak 29"/>
          <p:cNvSpPr txBox="1"/>
          <p:nvPr/>
        </p:nvSpPr>
        <p:spPr>
          <a:xfrm>
            <a:off x="8288061" y="3876780"/>
            <a:ext cx="2915962" cy="400110"/>
          </a:xfrm>
          <a:prstGeom prst="rect">
            <a:avLst/>
          </a:prstGeom>
          <a:noFill/>
        </p:spPr>
        <p:txBody>
          <a:bodyPr wrap="square" rtlCol="0">
            <a:spAutoFit/>
          </a:bodyPr>
          <a:lstStyle/>
          <a:p>
            <a:r>
              <a:rPr lang="nl-NL" sz="2000" dirty="0" smtClean="0"/>
              <a:t>de duizend jaren</a:t>
            </a:r>
            <a:endParaRPr lang="nl-NL" sz="2000" dirty="0"/>
          </a:p>
        </p:txBody>
      </p:sp>
      <p:sp>
        <p:nvSpPr>
          <p:cNvPr id="31" name="Tekstvak 30"/>
          <p:cNvSpPr txBox="1"/>
          <p:nvPr/>
        </p:nvSpPr>
        <p:spPr>
          <a:xfrm rot="19078043">
            <a:off x="7013958" y="2228382"/>
            <a:ext cx="4464551" cy="400110"/>
          </a:xfrm>
          <a:prstGeom prst="rect">
            <a:avLst/>
          </a:prstGeom>
          <a:noFill/>
        </p:spPr>
        <p:txBody>
          <a:bodyPr wrap="square" rtlCol="0">
            <a:spAutoFit/>
          </a:bodyPr>
          <a:lstStyle/>
          <a:p>
            <a:r>
              <a:rPr lang="nl-NL" sz="2000" dirty="0" smtClean="0"/>
              <a:t>het Koninkrijk gevestigd over hele wereld</a:t>
            </a:r>
            <a:endParaRPr lang="nl-NL" sz="2000" dirty="0"/>
          </a:p>
        </p:txBody>
      </p:sp>
      <p:sp>
        <p:nvSpPr>
          <p:cNvPr id="32" name="Ovaal 31"/>
          <p:cNvSpPr/>
          <p:nvPr/>
        </p:nvSpPr>
        <p:spPr>
          <a:xfrm>
            <a:off x="7659705" y="4273793"/>
            <a:ext cx="98385" cy="112853"/>
          </a:xfrm>
          <a:prstGeom prst="ellipse">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389673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81680" y="442525"/>
            <a:ext cx="11578590" cy="1292662"/>
          </a:xfrm>
          <a:prstGeom prst="rect">
            <a:avLst/>
          </a:prstGeom>
          <a:noFill/>
        </p:spPr>
        <p:txBody>
          <a:bodyPr wrap="square" rtlCol="0">
            <a:spAutoFit/>
          </a:bodyPr>
          <a:lstStyle/>
          <a:p>
            <a:r>
              <a:rPr lang="nl-NL" sz="2600" b="1" dirty="0" smtClean="0">
                <a:solidFill>
                  <a:srgbClr val="002060"/>
                </a:solidFill>
              </a:rPr>
              <a:t>Romeinen 2</a:t>
            </a:r>
            <a:endParaRPr lang="nl-NL" sz="2600" b="1" dirty="0">
              <a:solidFill>
                <a:srgbClr val="002060"/>
              </a:solidFill>
            </a:endParaRPr>
          </a:p>
          <a:p>
            <a:r>
              <a:rPr lang="nl-NL" sz="2600" dirty="0" smtClean="0">
                <a:solidFill>
                  <a:schemeClr val="bg1">
                    <a:lumMod val="65000"/>
                  </a:schemeClr>
                </a:solidFill>
              </a:rPr>
              <a:t>… </a:t>
            </a:r>
            <a:r>
              <a:rPr lang="nl-NL" sz="2600" dirty="0">
                <a:solidFill>
                  <a:schemeClr val="bg1">
                    <a:lumMod val="65000"/>
                  </a:schemeClr>
                </a:solidFill>
              </a:rPr>
              <a:t>en van de onthulling van het rechtvaardig oordeel van God,</a:t>
            </a:r>
          </a:p>
          <a:p>
            <a:r>
              <a:rPr lang="nl-NL" sz="2600" dirty="0" smtClean="0">
                <a:solidFill>
                  <a:srgbClr val="002060"/>
                </a:solidFill>
              </a:rPr>
              <a:t>6 die een </a:t>
            </a:r>
            <a:r>
              <a:rPr lang="nl-NL" sz="2600" dirty="0">
                <a:solidFill>
                  <a:srgbClr val="002060"/>
                </a:solidFill>
              </a:rPr>
              <a:t>ieder zal </a:t>
            </a:r>
            <a:r>
              <a:rPr lang="nl-NL" sz="2600" dirty="0" smtClean="0">
                <a:solidFill>
                  <a:srgbClr val="002060"/>
                </a:solidFill>
              </a:rPr>
              <a:t>betalen naar </a:t>
            </a:r>
            <a:r>
              <a:rPr lang="nl-NL" sz="2600" dirty="0">
                <a:solidFill>
                  <a:srgbClr val="002060"/>
                </a:solidFill>
              </a:rPr>
              <a:t>zijn werken:</a:t>
            </a:r>
          </a:p>
        </p:txBody>
      </p:sp>
      <p:pic>
        <p:nvPicPr>
          <p:cNvPr id="2" name="Afbeelding 1"/>
          <p:cNvPicPr>
            <a:picLocks noChangeAspect="1"/>
          </p:cNvPicPr>
          <p:nvPr/>
        </p:nvPicPr>
        <p:blipFill>
          <a:blip r:embed="rId3"/>
          <a:stretch>
            <a:fillRect/>
          </a:stretch>
        </p:blipFill>
        <p:spPr>
          <a:xfrm>
            <a:off x="481680" y="5665096"/>
            <a:ext cx="7444740" cy="729036"/>
          </a:xfrm>
          <a:prstGeom prst="rect">
            <a:avLst/>
          </a:prstGeom>
        </p:spPr>
      </p:pic>
      <p:sp>
        <p:nvSpPr>
          <p:cNvPr id="4" name="Tekstvak 3"/>
          <p:cNvSpPr txBox="1"/>
          <p:nvPr/>
        </p:nvSpPr>
        <p:spPr>
          <a:xfrm>
            <a:off x="2634316" y="3099977"/>
            <a:ext cx="6726254" cy="1200329"/>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400" dirty="0" smtClean="0">
                <a:latin typeface="+mj-lt"/>
              </a:rPr>
              <a:t>Gods rechtvaardig oordeel = </a:t>
            </a:r>
          </a:p>
          <a:p>
            <a:pPr marL="457200" indent="-457200">
              <a:buFont typeface="Courier New" panose="02070309020205020404" pitchFamily="49" charset="0"/>
              <a:buChar char="o"/>
            </a:pPr>
            <a:r>
              <a:rPr lang="nl-NL" sz="2400" dirty="0" smtClean="0">
                <a:latin typeface="+mj-lt"/>
              </a:rPr>
              <a:t>Hij doet recht aan hen die het goede werken (:7)</a:t>
            </a:r>
          </a:p>
          <a:p>
            <a:pPr marL="457200" indent="-457200">
              <a:buFont typeface="Courier New" panose="02070309020205020404" pitchFamily="49" charset="0"/>
              <a:buChar char="o"/>
            </a:pPr>
            <a:r>
              <a:rPr lang="nl-NL" sz="2400" dirty="0" smtClean="0">
                <a:latin typeface="+mj-lt"/>
              </a:rPr>
              <a:t>Hij zet recht die het kwaad bewerken (:8-9)</a:t>
            </a:r>
          </a:p>
        </p:txBody>
      </p:sp>
    </p:spTree>
    <p:extLst>
      <p:ext uri="{BB962C8B-B14F-4D97-AF65-F5344CB8AC3E}">
        <p14:creationId xmlns:p14="http://schemas.microsoft.com/office/powerpoint/2010/main" val="196304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81680" y="442525"/>
            <a:ext cx="11578590" cy="1292662"/>
          </a:xfrm>
          <a:prstGeom prst="rect">
            <a:avLst/>
          </a:prstGeom>
          <a:noFill/>
        </p:spPr>
        <p:txBody>
          <a:bodyPr wrap="square" rtlCol="0">
            <a:spAutoFit/>
          </a:bodyPr>
          <a:lstStyle/>
          <a:p>
            <a:r>
              <a:rPr lang="nl-NL" sz="2600" b="1" dirty="0" smtClean="0">
                <a:solidFill>
                  <a:srgbClr val="002060"/>
                </a:solidFill>
              </a:rPr>
              <a:t>Romeinen 2</a:t>
            </a:r>
            <a:endParaRPr lang="nl-NL" sz="2600" b="1" dirty="0">
              <a:solidFill>
                <a:srgbClr val="002060"/>
              </a:solidFill>
            </a:endParaRPr>
          </a:p>
          <a:p>
            <a:r>
              <a:rPr lang="nl-NL" sz="2600" dirty="0" smtClean="0">
                <a:solidFill>
                  <a:srgbClr val="002060"/>
                </a:solidFill>
              </a:rPr>
              <a:t>7 aan </a:t>
            </a:r>
            <a:r>
              <a:rPr lang="nl-NL" sz="2600" dirty="0">
                <a:solidFill>
                  <a:srgbClr val="002060"/>
                </a:solidFill>
              </a:rPr>
              <a:t>hen, die, in het verduren van goede werken, heerlijkheid, eer en onvergankelijkheid zoeken: het </a:t>
            </a:r>
            <a:r>
              <a:rPr lang="nl-NL" sz="2600" dirty="0" err="1">
                <a:solidFill>
                  <a:srgbClr val="002060"/>
                </a:solidFill>
              </a:rPr>
              <a:t>aeonische</a:t>
            </a:r>
            <a:r>
              <a:rPr lang="nl-NL" sz="2600" dirty="0">
                <a:solidFill>
                  <a:srgbClr val="002060"/>
                </a:solidFill>
              </a:rPr>
              <a:t> leven.</a:t>
            </a:r>
          </a:p>
        </p:txBody>
      </p:sp>
      <p:sp>
        <p:nvSpPr>
          <p:cNvPr id="4" name="Tekstvak 3"/>
          <p:cNvSpPr txBox="1"/>
          <p:nvPr/>
        </p:nvSpPr>
        <p:spPr>
          <a:xfrm>
            <a:off x="1851660" y="2832480"/>
            <a:ext cx="8583929" cy="1569660"/>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400" dirty="0" smtClean="0">
                <a:latin typeface="+mj-lt"/>
              </a:rPr>
              <a:t>zij die God verheerlijken en danken als God (:21)</a:t>
            </a:r>
          </a:p>
          <a:p>
            <a:pPr marL="457200" indent="-457200">
              <a:buFont typeface="Courier New" panose="02070309020205020404" pitchFamily="49" charset="0"/>
              <a:buChar char="o"/>
            </a:pPr>
            <a:r>
              <a:rPr lang="nl-NL" sz="2400" dirty="0">
                <a:latin typeface="+mj-lt"/>
              </a:rPr>
              <a:t>z</a:t>
            </a:r>
            <a:r>
              <a:rPr lang="nl-NL" sz="2400" dirty="0" smtClean="0">
                <a:latin typeface="+mj-lt"/>
              </a:rPr>
              <a:t>ij die de heerlijkheid van de onvergankelijke God erkennen (:23)</a:t>
            </a:r>
          </a:p>
          <a:p>
            <a:pPr marL="457200" indent="-457200">
              <a:buFont typeface="Courier New" panose="02070309020205020404" pitchFamily="49" charset="0"/>
              <a:buChar char="o"/>
            </a:pPr>
            <a:r>
              <a:rPr lang="nl-NL" sz="2400" dirty="0" smtClean="0">
                <a:latin typeface="+mj-lt"/>
              </a:rPr>
              <a:t>zij die zoeken naar wat in de wereld in onrechtvaardigheid ten onder wordt gehouden (1:18)</a:t>
            </a:r>
          </a:p>
        </p:txBody>
      </p:sp>
      <p:pic>
        <p:nvPicPr>
          <p:cNvPr id="3" name="Afbeelding 2"/>
          <p:cNvPicPr>
            <a:picLocks noChangeAspect="1"/>
          </p:cNvPicPr>
          <p:nvPr/>
        </p:nvPicPr>
        <p:blipFill>
          <a:blip r:embed="rId3"/>
          <a:stretch>
            <a:fillRect/>
          </a:stretch>
        </p:blipFill>
        <p:spPr>
          <a:xfrm>
            <a:off x="481680" y="4911409"/>
            <a:ext cx="8257223" cy="734565"/>
          </a:xfrm>
          <a:prstGeom prst="rect">
            <a:avLst/>
          </a:prstGeom>
        </p:spPr>
      </p:pic>
      <p:pic>
        <p:nvPicPr>
          <p:cNvPr id="5" name="Afbeelding 4"/>
          <p:cNvPicPr>
            <a:picLocks noChangeAspect="1"/>
          </p:cNvPicPr>
          <p:nvPr/>
        </p:nvPicPr>
        <p:blipFill>
          <a:blip r:embed="rId4"/>
          <a:stretch>
            <a:fillRect/>
          </a:stretch>
        </p:blipFill>
        <p:spPr>
          <a:xfrm>
            <a:off x="481680" y="5645974"/>
            <a:ext cx="7313580" cy="758706"/>
          </a:xfrm>
          <a:prstGeom prst="rect">
            <a:avLst/>
          </a:prstGeom>
        </p:spPr>
      </p:pic>
    </p:spTree>
    <p:extLst>
      <p:ext uri="{BB962C8B-B14F-4D97-AF65-F5344CB8AC3E}">
        <p14:creationId xmlns:p14="http://schemas.microsoft.com/office/powerpoint/2010/main" val="9196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81680" y="442525"/>
            <a:ext cx="11578590" cy="1292662"/>
          </a:xfrm>
          <a:prstGeom prst="rect">
            <a:avLst/>
          </a:prstGeom>
          <a:noFill/>
        </p:spPr>
        <p:txBody>
          <a:bodyPr wrap="square" rtlCol="0">
            <a:spAutoFit/>
          </a:bodyPr>
          <a:lstStyle/>
          <a:p>
            <a:r>
              <a:rPr lang="nl-NL" sz="2600" b="1" dirty="0" smtClean="0">
                <a:solidFill>
                  <a:srgbClr val="002060"/>
                </a:solidFill>
              </a:rPr>
              <a:t>Romeinen 2</a:t>
            </a:r>
            <a:endParaRPr lang="nl-NL" sz="2600" b="1" dirty="0">
              <a:solidFill>
                <a:srgbClr val="002060"/>
              </a:solidFill>
            </a:endParaRPr>
          </a:p>
          <a:p>
            <a:r>
              <a:rPr lang="nl-NL" sz="2600" dirty="0" smtClean="0">
                <a:solidFill>
                  <a:srgbClr val="002060"/>
                </a:solidFill>
              </a:rPr>
              <a:t>7 aan </a:t>
            </a:r>
            <a:r>
              <a:rPr lang="nl-NL" sz="2600" dirty="0">
                <a:solidFill>
                  <a:srgbClr val="002060"/>
                </a:solidFill>
              </a:rPr>
              <a:t>hen, die, in het verduren van goede werken, heerlijkheid, eer en onvergankelijkheid zoeken: </a:t>
            </a:r>
            <a:r>
              <a:rPr lang="nl-NL" sz="2600" u="sng" dirty="0">
                <a:solidFill>
                  <a:srgbClr val="002060"/>
                </a:solidFill>
              </a:rPr>
              <a:t>het </a:t>
            </a:r>
            <a:r>
              <a:rPr lang="nl-NL" sz="2600" u="sng" dirty="0" err="1">
                <a:solidFill>
                  <a:srgbClr val="002060"/>
                </a:solidFill>
              </a:rPr>
              <a:t>aeonische</a:t>
            </a:r>
            <a:r>
              <a:rPr lang="nl-NL" sz="2600" u="sng" dirty="0">
                <a:solidFill>
                  <a:srgbClr val="002060"/>
                </a:solidFill>
              </a:rPr>
              <a:t> leven.</a:t>
            </a:r>
          </a:p>
        </p:txBody>
      </p:sp>
      <p:sp>
        <p:nvSpPr>
          <p:cNvPr id="4" name="Tekstvak 3"/>
          <p:cNvSpPr txBox="1"/>
          <p:nvPr/>
        </p:nvSpPr>
        <p:spPr>
          <a:xfrm>
            <a:off x="3028951" y="3092465"/>
            <a:ext cx="5709952" cy="461665"/>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400" dirty="0" smtClean="0">
                <a:latin typeface="+mj-lt"/>
              </a:rPr>
              <a:t>het leven van de toekomende </a:t>
            </a:r>
            <a:r>
              <a:rPr lang="nl-NL" sz="2400" dirty="0" err="1" smtClean="0">
                <a:latin typeface="+mj-lt"/>
              </a:rPr>
              <a:t>aeonen</a:t>
            </a:r>
            <a:r>
              <a:rPr lang="nl-NL" sz="2400" dirty="0" smtClean="0">
                <a:latin typeface="+mj-lt"/>
              </a:rPr>
              <a:t> =&gt; </a:t>
            </a:r>
          </a:p>
        </p:txBody>
      </p:sp>
      <p:pic>
        <p:nvPicPr>
          <p:cNvPr id="3" name="Afbeelding 2"/>
          <p:cNvPicPr>
            <a:picLocks noChangeAspect="1"/>
          </p:cNvPicPr>
          <p:nvPr/>
        </p:nvPicPr>
        <p:blipFill>
          <a:blip r:embed="rId3"/>
          <a:stretch>
            <a:fillRect/>
          </a:stretch>
        </p:blipFill>
        <p:spPr>
          <a:xfrm>
            <a:off x="481680" y="4911409"/>
            <a:ext cx="8257223" cy="734565"/>
          </a:xfrm>
          <a:prstGeom prst="rect">
            <a:avLst/>
          </a:prstGeom>
        </p:spPr>
      </p:pic>
      <p:pic>
        <p:nvPicPr>
          <p:cNvPr id="5" name="Afbeelding 4"/>
          <p:cNvPicPr>
            <a:picLocks noChangeAspect="1"/>
          </p:cNvPicPr>
          <p:nvPr/>
        </p:nvPicPr>
        <p:blipFill>
          <a:blip r:embed="rId4"/>
          <a:stretch>
            <a:fillRect/>
          </a:stretch>
        </p:blipFill>
        <p:spPr>
          <a:xfrm>
            <a:off x="481680" y="5645974"/>
            <a:ext cx="7313580" cy="758706"/>
          </a:xfrm>
          <a:prstGeom prst="rect">
            <a:avLst/>
          </a:prstGeom>
        </p:spPr>
      </p:pic>
    </p:spTree>
    <p:extLst>
      <p:ext uri="{BB962C8B-B14F-4D97-AF65-F5344CB8AC3E}">
        <p14:creationId xmlns:p14="http://schemas.microsoft.com/office/powerpoint/2010/main" val="393179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3136"/>
            <a:ext cx="12275820" cy="5649741"/>
          </a:xfrm>
          <a:prstGeom prst="rect">
            <a:avLst/>
          </a:prstGeom>
        </p:spPr>
      </p:pic>
    </p:spTree>
    <p:extLst>
      <p:ext uri="{BB962C8B-B14F-4D97-AF65-F5344CB8AC3E}">
        <p14:creationId xmlns:p14="http://schemas.microsoft.com/office/powerpoint/2010/main" val="2239606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81680" y="442525"/>
            <a:ext cx="11578590" cy="1692771"/>
          </a:xfrm>
          <a:prstGeom prst="rect">
            <a:avLst/>
          </a:prstGeom>
          <a:noFill/>
        </p:spPr>
        <p:txBody>
          <a:bodyPr wrap="square" rtlCol="0">
            <a:spAutoFit/>
          </a:bodyPr>
          <a:lstStyle/>
          <a:p>
            <a:r>
              <a:rPr lang="nl-NL" sz="2600" b="1" dirty="0" smtClean="0">
                <a:solidFill>
                  <a:srgbClr val="002060"/>
                </a:solidFill>
              </a:rPr>
              <a:t>Romeinen 2</a:t>
            </a:r>
            <a:endParaRPr lang="nl-NL" sz="2600" b="1" dirty="0">
              <a:solidFill>
                <a:srgbClr val="002060"/>
              </a:solidFill>
            </a:endParaRPr>
          </a:p>
          <a:p>
            <a:r>
              <a:rPr lang="nl-NL" sz="2600" dirty="0" smtClean="0">
                <a:solidFill>
                  <a:srgbClr val="002060"/>
                </a:solidFill>
              </a:rPr>
              <a:t>8 Maar </a:t>
            </a:r>
            <a:r>
              <a:rPr lang="nl-NL" sz="2600" dirty="0">
                <a:solidFill>
                  <a:srgbClr val="002060"/>
                </a:solidFill>
              </a:rPr>
              <a:t>aan hen, die uit eigenbelang ongezeglijk zijn aan de </a:t>
            </a:r>
            <a:r>
              <a:rPr lang="nl-NL" sz="2600" dirty="0" smtClean="0">
                <a:solidFill>
                  <a:srgbClr val="002060"/>
                </a:solidFill>
              </a:rPr>
              <a:t>waarheid, </a:t>
            </a:r>
          </a:p>
          <a:p>
            <a:r>
              <a:rPr lang="nl-NL" sz="2600" dirty="0" smtClean="0">
                <a:solidFill>
                  <a:srgbClr val="002060"/>
                </a:solidFill>
              </a:rPr>
              <a:t>maar zich laten gezeggen door de </a:t>
            </a:r>
            <a:r>
              <a:rPr lang="nl-NL" sz="2600" dirty="0">
                <a:solidFill>
                  <a:srgbClr val="002060"/>
                </a:solidFill>
              </a:rPr>
              <a:t>onrechtvaardigheid: </a:t>
            </a:r>
            <a:endParaRPr lang="nl-NL" sz="2600" dirty="0" smtClean="0">
              <a:solidFill>
                <a:srgbClr val="002060"/>
              </a:solidFill>
            </a:endParaRPr>
          </a:p>
          <a:p>
            <a:r>
              <a:rPr lang="nl-NL" sz="2600" dirty="0" smtClean="0">
                <a:solidFill>
                  <a:srgbClr val="002060"/>
                </a:solidFill>
              </a:rPr>
              <a:t>toorn en </a:t>
            </a:r>
            <a:r>
              <a:rPr lang="nl-NL" sz="2600" dirty="0">
                <a:solidFill>
                  <a:srgbClr val="002060"/>
                </a:solidFill>
              </a:rPr>
              <a:t>woede.</a:t>
            </a:r>
            <a:endParaRPr lang="nl-NL" sz="2600" u="sng" dirty="0">
              <a:solidFill>
                <a:srgbClr val="002060"/>
              </a:solidFill>
            </a:endParaRPr>
          </a:p>
        </p:txBody>
      </p:sp>
      <p:sp>
        <p:nvSpPr>
          <p:cNvPr id="4" name="Tekstvak 3"/>
          <p:cNvSpPr txBox="1"/>
          <p:nvPr/>
        </p:nvSpPr>
        <p:spPr>
          <a:xfrm>
            <a:off x="1520190" y="3092465"/>
            <a:ext cx="8915399" cy="461665"/>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400" dirty="0" smtClean="0">
                <a:latin typeface="+mj-lt"/>
              </a:rPr>
              <a:t>zij die de </a:t>
            </a:r>
            <a:r>
              <a:rPr lang="nl-NL" sz="2400" i="1" dirty="0" smtClean="0">
                <a:latin typeface="+mj-lt"/>
              </a:rPr>
              <a:t>waarheid</a:t>
            </a:r>
            <a:r>
              <a:rPr lang="nl-NL" sz="2400" dirty="0" smtClean="0">
                <a:latin typeface="+mj-lt"/>
              </a:rPr>
              <a:t> in </a:t>
            </a:r>
            <a:r>
              <a:rPr lang="nl-NL" sz="2400" i="1" dirty="0" smtClean="0">
                <a:latin typeface="+mj-lt"/>
              </a:rPr>
              <a:t>onrechtvaardigheid</a:t>
            </a:r>
            <a:r>
              <a:rPr lang="nl-NL" sz="2400" dirty="0" smtClean="0">
                <a:latin typeface="+mj-lt"/>
              </a:rPr>
              <a:t> ten onder houden (1:18)</a:t>
            </a:r>
          </a:p>
        </p:txBody>
      </p:sp>
      <p:pic>
        <p:nvPicPr>
          <p:cNvPr id="2" name="Afbeelding 1"/>
          <p:cNvPicPr>
            <a:picLocks noChangeAspect="1"/>
          </p:cNvPicPr>
          <p:nvPr/>
        </p:nvPicPr>
        <p:blipFill>
          <a:blip r:embed="rId3"/>
          <a:stretch>
            <a:fillRect/>
          </a:stretch>
        </p:blipFill>
        <p:spPr>
          <a:xfrm>
            <a:off x="481681" y="4983644"/>
            <a:ext cx="8033670" cy="746914"/>
          </a:xfrm>
          <a:prstGeom prst="rect">
            <a:avLst/>
          </a:prstGeom>
        </p:spPr>
      </p:pic>
      <p:pic>
        <p:nvPicPr>
          <p:cNvPr id="7" name="Afbeelding 6"/>
          <p:cNvPicPr>
            <a:picLocks noChangeAspect="1"/>
          </p:cNvPicPr>
          <p:nvPr/>
        </p:nvPicPr>
        <p:blipFill>
          <a:blip r:embed="rId4"/>
          <a:stretch>
            <a:fillRect/>
          </a:stretch>
        </p:blipFill>
        <p:spPr>
          <a:xfrm>
            <a:off x="481681" y="5691511"/>
            <a:ext cx="7850790" cy="734053"/>
          </a:xfrm>
          <a:prstGeom prst="rect">
            <a:avLst/>
          </a:prstGeom>
        </p:spPr>
      </p:pic>
    </p:spTree>
    <p:extLst>
      <p:ext uri="{BB962C8B-B14F-4D97-AF65-F5344CB8AC3E}">
        <p14:creationId xmlns:p14="http://schemas.microsoft.com/office/powerpoint/2010/main" val="13022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81680" y="442525"/>
            <a:ext cx="11578590" cy="1692771"/>
          </a:xfrm>
          <a:prstGeom prst="rect">
            <a:avLst/>
          </a:prstGeom>
          <a:noFill/>
        </p:spPr>
        <p:txBody>
          <a:bodyPr wrap="square" rtlCol="0">
            <a:spAutoFit/>
          </a:bodyPr>
          <a:lstStyle/>
          <a:p>
            <a:r>
              <a:rPr lang="nl-NL" sz="2600" b="1" dirty="0" smtClean="0">
                <a:solidFill>
                  <a:srgbClr val="002060"/>
                </a:solidFill>
              </a:rPr>
              <a:t>Romeinen 2</a:t>
            </a:r>
            <a:endParaRPr lang="nl-NL" sz="2600" b="1" dirty="0">
              <a:solidFill>
                <a:srgbClr val="002060"/>
              </a:solidFill>
            </a:endParaRPr>
          </a:p>
          <a:p>
            <a:r>
              <a:rPr lang="nl-NL" sz="2600" dirty="0" smtClean="0">
                <a:solidFill>
                  <a:srgbClr val="002060"/>
                </a:solidFill>
              </a:rPr>
              <a:t>8 Maar </a:t>
            </a:r>
            <a:r>
              <a:rPr lang="nl-NL" sz="2600" dirty="0">
                <a:solidFill>
                  <a:srgbClr val="002060"/>
                </a:solidFill>
              </a:rPr>
              <a:t>aan hen, die uit eigenbelang ongezeglijk zijn aan de </a:t>
            </a:r>
            <a:r>
              <a:rPr lang="nl-NL" sz="2600" dirty="0" smtClean="0">
                <a:solidFill>
                  <a:srgbClr val="002060"/>
                </a:solidFill>
              </a:rPr>
              <a:t>waarheid, </a:t>
            </a:r>
          </a:p>
          <a:p>
            <a:r>
              <a:rPr lang="nl-NL" sz="2600" dirty="0" smtClean="0">
                <a:solidFill>
                  <a:srgbClr val="002060"/>
                </a:solidFill>
              </a:rPr>
              <a:t>maar zich laten gezeggen door de </a:t>
            </a:r>
            <a:r>
              <a:rPr lang="nl-NL" sz="2600" dirty="0">
                <a:solidFill>
                  <a:srgbClr val="002060"/>
                </a:solidFill>
              </a:rPr>
              <a:t>onrechtvaardigheid: </a:t>
            </a:r>
            <a:endParaRPr lang="nl-NL" sz="2600" dirty="0" smtClean="0">
              <a:solidFill>
                <a:srgbClr val="002060"/>
              </a:solidFill>
            </a:endParaRPr>
          </a:p>
          <a:p>
            <a:r>
              <a:rPr lang="nl-NL" sz="2600" u="sng" dirty="0" smtClean="0">
                <a:solidFill>
                  <a:srgbClr val="002060"/>
                </a:solidFill>
              </a:rPr>
              <a:t>toorn en </a:t>
            </a:r>
            <a:r>
              <a:rPr lang="nl-NL" sz="2600" u="sng" dirty="0">
                <a:solidFill>
                  <a:srgbClr val="002060"/>
                </a:solidFill>
              </a:rPr>
              <a:t>woede.</a:t>
            </a:r>
          </a:p>
        </p:txBody>
      </p:sp>
      <p:sp>
        <p:nvSpPr>
          <p:cNvPr id="4" name="Tekstvak 3"/>
          <p:cNvSpPr txBox="1"/>
          <p:nvPr/>
        </p:nvSpPr>
        <p:spPr>
          <a:xfrm>
            <a:off x="2126097" y="2774640"/>
            <a:ext cx="7138219" cy="1569660"/>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400" dirty="0" smtClean="0">
                <a:latin typeface="+mj-lt"/>
              </a:rPr>
              <a:t>God heeft een afkeer van deze houding</a:t>
            </a:r>
          </a:p>
          <a:p>
            <a:pPr marL="457200" indent="-457200">
              <a:buFont typeface="Courier New" panose="02070309020205020404" pitchFamily="49" charset="0"/>
              <a:buChar char="o"/>
            </a:pPr>
            <a:r>
              <a:rPr lang="nl-NL" sz="2400" dirty="0" smtClean="0">
                <a:latin typeface="+mj-lt"/>
              </a:rPr>
              <a:t>Hij keert zich nu af van de mensheid die de waarheid in ongerechtigheid ten onder houdt (1:18,24,26,28)</a:t>
            </a:r>
          </a:p>
          <a:p>
            <a:pPr marL="457200" indent="-457200">
              <a:buFont typeface="Courier New" panose="02070309020205020404" pitchFamily="49" charset="0"/>
              <a:buChar char="o"/>
            </a:pPr>
            <a:r>
              <a:rPr lang="nl-NL" sz="2400" dirty="0" smtClean="0">
                <a:latin typeface="+mj-lt"/>
              </a:rPr>
              <a:t>in de toekomst wordt dit vergolden en rechtgezet</a:t>
            </a:r>
          </a:p>
        </p:txBody>
      </p:sp>
      <p:pic>
        <p:nvPicPr>
          <p:cNvPr id="2" name="Afbeelding 1"/>
          <p:cNvPicPr>
            <a:picLocks noChangeAspect="1"/>
          </p:cNvPicPr>
          <p:nvPr/>
        </p:nvPicPr>
        <p:blipFill>
          <a:blip r:embed="rId3"/>
          <a:stretch>
            <a:fillRect/>
          </a:stretch>
        </p:blipFill>
        <p:spPr>
          <a:xfrm>
            <a:off x="481681" y="4983644"/>
            <a:ext cx="8033670" cy="746914"/>
          </a:xfrm>
          <a:prstGeom prst="rect">
            <a:avLst/>
          </a:prstGeom>
        </p:spPr>
      </p:pic>
      <p:pic>
        <p:nvPicPr>
          <p:cNvPr id="7" name="Afbeelding 6"/>
          <p:cNvPicPr>
            <a:picLocks noChangeAspect="1"/>
          </p:cNvPicPr>
          <p:nvPr/>
        </p:nvPicPr>
        <p:blipFill>
          <a:blip r:embed="rId4"/>
          <a:stretch>
            <a:fillRect/>
          </a:stretch>
        </p:blipFill>
        <p:spPr>
          <a:xfrm>
            <a:off x="481681" y="5691511"/>
            <a:ext cx="7850790" cy="734053"/>
          </a:xfrm>
          <a:prstGeom prst="rect">
            <a:avLst/>
          </a:prstGeom>
        </p:spPr>
      </p:pic>
    </p:spTree>
    <p:extLst>
      <p:ext uri="{BB962C8B-B14F-4D97-AF65-F5344CB8AC3E}">
        <p14:creationId xmlns:p14="http://schemas.microsoft.com/office/powerpoint/2010/main" val="236659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81680" y="442525"/>
            <a:ext cx="11578590" cy="1292662"/>
          </a:xfrm>
          <a:prstGeom prst="rect">
            <a:avLst/>
          </a:prstGeom>
          <a:noFill/>
        </p:spPr>
        <p:txBody>
          <a:bodyPr wrap="square" rtlCol="0">
            <a:spAutoFit/>
          </a:bodyPr>
          <a:lstStyle/>
          <a:p>
            <a:r>
              <a:rPr lang="nl-NL" sz="2600" b="1" dirty="0" smtClean="0">
                <a:solidFill>
                  <a:srgbClr val="002060"/>
                </a:solidFill>
              </a:rPr>
              <a:t>Romeinen 2</a:t>
            </a:r>
            <a:endParaRPr lang="nl-NL" sz="2600" b="1" dirty="0">
              <a:solidFill>
                <a:srgbClr val="002060"/>
              </a:solidFill>
            </a:endParaRPr>
          </a:p>
          <a:p>
            <a:r>
              <a:rPr lang="nl-NL" sz="2600" dirty="0" smtClean="0">
                <a:solidFill>
                  <a:srgbClr val="002060"/>
                </a:solidFill>
              </a:rPr>
              <a:t>9 Verdrukking </a:t>
            </a:r>
            <a:r>
              <a:rPr lang="nl-NL" sz="2600" dirty="0">
                <a:solidFill>
                  <a:srgbClr val="002060"/>
                </a:solidFill>
              </a:rPr>
              <a:t>en benauwdheid zal komen op iedere ziel van een mens, </a:t>
            </a:r>
            <a:endParaRPr lang="nl-NL" sz="2600" dirty="0" smtClean="0">
              <a:solidFill>
                <a:srgbClr val="002060"/>
              </a:solidFill>
            </a:endParaRPr>
          </a:p>
          <a:p>
            <a:r>
              <a:rPr lang="nl-NL" sz="2600" dirty="0" smtClean="0">
                <a:solidFill>
                  <a:srgbClr val="002060"/>
                </a:solidFill>
              </a:rPr>
              <a:t>die </a:t>
            </a:r>
            <a:r>
              <a:rPr lang="nl-NL" sz="2600" dirty="0">
                <a:solidFill>
                  <a:srgbClr val="002060"/>
                </a:solidFill>
              </a:rPr>
              <a:t>het kwaad bewerkt, eerst op de Jood en ook op de Griek.</a:t>
            </a:r>
            <a:endParaRPr lang="nl-NL" sz="2600" u="sng" dirty="0">
              <a:solidFill>
                <a:srgbClr val="002060"/>
              </a:solidFill>
            </a:endParaRPr>
          </a:p>
        </p:txBody>
      </p:sp>
      <p:sp>
        <p:nvSpPr>
          <p:cNvPr id="4" name="Tekstvak 3"/>
          <p:cNvSpPr txBox="1"/>
          <p:nvPr/>
        </p:nvSpPr>
        <p:spPr>
          <a:xfrm>
            <a:off x="1813275" y="2843163"/>
            <a:ext cx="8222265" cy="1569660"/>
          </a:xfrm>
          <a:prstGeom prst="rect">
            <a:avLst/>
          </a:prstGeom>
          <a:solidFill>
            <a:srgbClr val="CCFFCC"/>
          </a:solidFill>
        </p:spPr>
        <p:txBody>
          <a:bodyPr wrap="square" rtlCol="0">
            <a:spAutoFit/>
          </a:bodyPr>
          <a:lstStyle/>
          <a:p>
            <a:pPr marL="342900" indent="-342900">
              <a:buFont typeface="Courier New" panose="02070309020205020404" pitchFamily="49" charset="0"/>
              <a:buChar char="o"/>
            </a:pPr>
            <a:r>
              <a:rPr lang="nl-NL" sz="2400" dirty="0" smtClean="0">
                <a:latin typeface="+mj-lt"/>
              </a:rPr>
              <a:t>God oordeelt rechtvaardig (2:5)</a:t>
            </a:r>
            <a:endParaRPr lang="nl-NL" sz="2400" dirty="0">
              <a:latin typeface="+mj-lt"/>
            </a:endParaRPr>
          </a:p>
          <a:p>
            <a:pPr marL="342900" indent="-342900">
              <a:buFont typeface="Courier New" panose="02070309020205020404" pitchFamily="49" charset="0"/>
              <a:buChar char="o"/>
            </a:pPr>
            <a:r>
              <a:rPr lang="nl-NL" sz="2400" dirty="0" smtClean="0">
                <a:latin typeface="+mj-lt"/>
              </a:rPr>
              <a:t>Gods oordeel is ‘naar waarheid’ (2:2)</a:t>
            </a:r>
          </a:p>
          <a:p>
            <a:pPr marL="342900" indent="-342900">
              <a:buFont typeface="Courier New" panose="02070309020205020404" pitchFamily="49" charset="0"/>
              <a:buChar char="o"/>
            </a:pPr>
            <a:r>
              <a:rPr lang="nl-NL" sz="2400" i="1" dirty="0" smtClean="0">
                <a:latin typeface="+mj-lt"/>
              </a:rPr>
              <a:t>gericht</a:t>
            </a:r>
            <a:r>
              <a:rPr lang="nl-NL" sz="2400" dirty="0" smtClean="0">
                <a:latin typeface="+mj-lt"/>
              </a:rPr>
              <a:t> = géén eindeloze straf</a:t>
            </a:r>
          </a:p>
          <a:p>
            <a:pPr marL="342900" indent="-342900">
              <a:buFont typeface="Courier New" panose="02070309020205020404" pitchFamily="49" charset="0"/>
              <a:buChar char="o"/>
            </a:pPr>
            <a:r>
              <a:rPr lang="nl-NL" sz="2400" dirty="0" smtClean="0">
                <a:latin typeface="+mj-lt"/>
              </a:rPr>
              <a:t>God doet recht en alles wat verborgen was, komt aan het licht </a:t>
            </a:r>
          </a:p>
        </p:txBody>
      </p:sp>
      <p:pic>
        <p:nvPicPr>
          <p:cNvPr id="3" name="Afbeelding 2"/>
          <p:cNvPicPr>
            <a:picLocks noChangeAspect="1"/>
          </p:cNvPicPr>
          <p:nvPr/>
        </p:nvPicPr>
        <p:blipFill>
          <a:blip r:embed="rId3"/>
          <a:stretch>
            <a:fillRect/>
          </a:stretch>
        </p:blipFill>
        <p:spPr>
          <a:xfrm>
            <a:off x="593407" y="5110904"/>
            <a:ext cx="7739063" cy="741256"/>
          </a:xfrm>
          <a:prstGeom prst="rect">
            <a:avLst/>
          </a:prstGeom>
        </p:spPr>
      </p:pic>
      <p:pic>
        <p:nvPicPr>
          <p:cNvPr id="5" name="Afbeelding 4"/>
          <p:cNvPicPr>
            <a:picLocks noChangeAspect="1"/>
          </p:cNvPicPr>
          <p:nvPr/>
        </p:nvPicPr>
        <p:blipFill>
          <a:blip r:embed="rId4"/>
          <a:stretch>
            <a:fillRect/>
          </a:stretch>
        </p:blipFill>
        <p:spPr>
          <a:xfrm>
            <a:off x="593407" y="5852160"/>
            <a:ext cx="7739063" cy="771247"/>
          </a:xfrm>
          <a:prstGeom prst="rect">
            <a:avLst/>
          </a:prstGeom>
        </p:spPr>
      </p:pic>
    </p:spTree>
    <p:extLst>
      <p:ext uri="{BB962C8B-B14F-4D97-AF65-F5344CB8AC3E}">
        <p14:creationId xmlns:p14="http://schemas.microsoft.com/office/powerpoint/2010/main" val="207065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81680" y="442525"/>
            <a:ext cx="11578590" cy="1292662"/>
          </a:xfrm>
          <a:prstGeom prst="rect">
            <a:avLst/>
          </a:prstGeom>
          <a:noFill/>
        </p:spPr>
        <p:txBody>
          <a:bodyPr wrap="square" rtlCol="0">
            <a:spAutoFit/>
          </a:bodyPr>
          <a:lstStyle/>
          <a:p>
            <a:r>
              <a:rPr lang="nl-NL" sz="2600" b="1" dirty="0" smtClean="0">
                <a:solidFill>
                  <a:srgbClr val="002060"/>
                </a:solidFill>
              </a:rPr>
              <a:t>Romeinen 2</a:t>
            </a:r>
            <a:endParaRPr lang="nl-NL" sz="2600" b="1" dirty="0">
              <a:solidFill>
                <a:srgbClr val="002060"/>
              </a:solidFill>
            </a:endParaRPr>
          </a:p>
          <a:p>
            <a:r>
              <a:rPr lang="nl-NL" sz="2600" dirty="0" smtClean="0">
                <a:solidFill>
                  <a:srgbClr val="002060"/>
                </a:solidFill>
              </a:rPr>
              <a:t>9 Verdrukking </a:t>
            </a:r>
            <a:r>
              <a:rPr lang="nl-NL" sz="2600" dirty="0">
                <a:solidFill>
                  <a:srgbClr val="002060"/>
                </a:solidFill>
              </a:rPr>
              <a:t>en benauwdheid zal komen op iedere ziel van een mens, </a:t>
            </a:r>
            <a:endParaRPr lang="nl-NL" sz="2600" dirty="0" smtClean="0">
              <a:solidFill>
                <a:srgbClr val="002060"/>
              </a:solidFill>
            </a:endParaRPr>
          </a:p>
          <a:p>
            <a:r>
              <a:rPr lang="nl-NL" sz="2600" dirty="0" smtClean="0">
                <a:solidFill>
                  <a:srgbClr val="002060"/>
                </a:solidFill>
              </a:rPr>
              <a:t>die </a:t>
            </a:r>
            <a:r>
              <a:rPr lang="nl-NL" sz="2600" dirty="0">
                <a:solidFill>
                  <a:srgbClr val="002060"/>
                </a:solidFill>
              </a:rPr>
              <a:t>het kwaad bewerkt, eerst op de Jood en ook op de Griek.</a:t>
            </a:r>
            <a:endParaRPr lang="nl-NL" sz="2600" u="sng" dirty="0">
              <a:solidFill>
                <a:srgbClr val="002060"/>
              </a:solidFill>
            </a:endParaRPr>
          </a:p>
        </p:txBody>
      </p:sp>
      <p:sp>
        <p:nvSpPr>
          <p:cNvPr id="4" name="Tekstvak 3"/>
          <p:cNvSpPr txBox="1"/>
          <p:nvPr/>
        </p:nvSpPr>
        <p:spPr>
          <a:xfrm>
            <a:off x="1813275" y="2843163"/>
            <a:ext cx="8915399" cy="1200329"/>
          </a:xfrm>
          <a:prstGeom prst="rect">
            <a:avLst/>
          </a:prstGeom>
          <a:solidFill>
            <a:srgbClr val="CCFFCC"/>
          </a:solidFill>
        </p:spPr>
        <p:txBody>
          <a:bodyPr wrap="square" rtlCol="0">
            <a:spAutoFit/>
          </a:bodyPr>
          <a:lstStyle/>
          <a:p>
            <a:r>
              <a:rPr lang="nl-NL" sz="2400" dirty="0" smtClean="0">
                <a:latin typeface="+mj-lt"/>
              </a:rPr>
              <a:t>Zodat: oordeel niet iets vóór de bestemde tijd, totdat de Heer komt, die ook de verborgen dingen van de duisternis aan het licht zal brengen, en die de raadslagen van de harten openbaar zal maken (1 Kor 4:5)</a:t>
            </a:r>
          </a:p>
        </p:txBody>
      </p:sp>
      <p:pic>
        <p:nvPicPr>
          <p:cNvPr id="3" name="Afbeelding 2"/>
          <p:cNvPicPr>
            <a:picLocks noChangeAspect="1"/>
          </p:cNvPicPr>
          <p:nvPr/>
        </p:nvPicPr>
        <p:blipFill>
          <a:blip r:embed="rId3"/>
          <a:stretch>
            <a:fillRect/>
          </a:stretch>
        </p:blipFill>
        <p:spPr>
          <a:xfrm>
            <a:off x="593407" y="5110904"/>
            <a:ext cx="7739063" cy="741256"/>
          </a:xfrm>
          <a:prstGeom prst="rect">
            <a:avLst/>
          </a:prstGeom>
        </p:spPr>
      </p:pic>
      <p:pic>
        <p:nvPicPr>
          <p:cNvPr id="5" name="Afbeelding 4"/>
          <p:cNvPicPr>
            <a:picLocks noChangeAspect="1"/>
          </p:cNvPicPr>
          <p:nvPr/>
        </p:nvPicPr>
        <p:blipFill>
          <a:blip r:embed="rId4"/>
          <a:stretch>
            <a:fillRect/>
          </a:stretch>
        </p:blipFill>
        <p:spPr>
          <a:xfrm>
            <a:off x="593407" y="5852160"/>
            <a:ext cx="7739063" cy="771247"/>
          </a:xfrm>
          <a:prstGeom prst="rect">
            <a:avLst/>
          </a:prstGeom>
        </p:spPr>
      </p:pic>
    </p:spTree>
    <p:extLst>
      <p:ext uri="{BB962C8B-B14F-4D97-AF65-F5344CB8AC3E}">
        <p14:creationId xmlns:p14="http://schemas.microsoft.com/office/powerpoint/2010/main" val="199759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17170" y="271075"/>
            <a:ext cx="11452860" cy="6063198"/>
          </a:xfrm>
          <a:prstGeom prst="rect">
            <a:avLst/>
          </a:prstGeom>
          <a:noFill/>
        </p:spPr>
        <p:txBody>
          <a:bodyPr wrap="square" rtlCol="0">
            <a:spAutoFit/>
          </a:bodyPr>
          <a:lstStyle/>
          <a:p>
            <a:pPr algn="ctr"/>
            <a:r>
              <a:rPr lang="nl-NL" sz="2800" b="1" dirty="0" smtClean="0"/>
              <a:t>Romeinen 1</a:t>
            </a:r>
          </a:p>
          <a:p>
            <a:pPr algn="ctr"/>
            <a:endParaRPr lang="nl-NL" sz="2400" b="1" dirty="0" smtClean="0"/>
          </a:p>
          <a:p>
            <a:pPr marL="457200" indent="-457200">
              <a:buFont typeface="Wingdings" panose="05000000000000000000" pitchFamily="2" charset="2"/>
              <a:buChar char="q"/>
            </a:pPr>
            <a:r>
              <a:rPr lang="nl-NL" sz="2400" dirty="0" smtClean="0"/>
              <a:t>het evangelie van God, aangaande Zijn Zoon</a:t>
            </a:r>
          </a:p>
          <a:p>
            <a:pPr marL="457200" indent="-457200">
              <a:buFont typeface="Wingdings" panose="05000000000000000000" pitchFamily="2" charset="2"/>
              <a:buChar char="q"/>
            </a:pPr>
            <a:r>
              <a:rPr lang="nl-NL" sz="2400" dirty="0" smtClean="0"/>
              <a:t>God had dit evangelie van tevoren beloofd in de Schriften</a:t>
            </a:r>
          </a:p>
          <a:p>
            <a:pPr marL="457200" indent="-457200">
              <a:buFont typeface="Wingdings" panose="05000000000000000000" pitchFamily="2" charset="2"/>
              <a:buChar char="q"/>
            </a:pPr>
            <a:r>
              <a:rPr lang="nl-NL" sz="2400" dirty="0" smtClean="0"/>
              <a:t>in het evangelie wordt Gods rechtvaardigheid geopenbaard: God doet recht aan Zijn woord, Hij vervult wat Hij belooft</a:t>
            </a:r>
          </a:p>
          <a:p>
            <a:pPr marL="457200" indent="-457200">
              <a:buFont typeface="Wingdings" panose="05000000000000000000" pitchFamily="2" charset="2"/>
              <a:buChar char="q"/>
            </a:pPr>
            <a:r>
              <a:rPr lang="nl-NL" sz="2400" dirty="0" smtClean="0"/>
              <a:t>de rechtvaardige vanuit geloof zal leven (God rekent geloof tot rechtvaardigheid)</a:t>
            </a:r>
          </a:p>
          <a:p>
            <a:pPr marL="457200" indent="-457200">
              <a:buFont typeface="Wingdings" panose="05000000000000000000" pitchFamily="2" charset="2"/>
              <a:buChar char="q"/>
            </a:pPr>
            <a:r>
              <a:rPr lang="nl-NL" sz="2400" dirty="0" smtClean="0"/>
              <a:t>Gods toorn </a:t>
            </a:r>
            <a:r>
              <a:rPr lang="nl-NL" sz="2400" i="1" dirty="0" smtClean="0"/>
              <a:t>wordt</a:t>
            </a:r>
            <a:r>
              <a:rPr lang="nl-NL" sz="2400" dirty="0" smtClean="0"/>
              <a:t> onthuld vanaf de hemel over alle onrechtvaardigheid en oneerbiedigheid van mensen die de waarheid in ongerechtigheid ten onder houden</a:t>
            </a:r>
          </a:p>
          <a:p>
            <a:pPr marL="457200" indent="-457200">
              <a:buFont typeface="Wingdings" panose="05000000000000000000" pitchFamily="2" charset="2"/>
              <a:buChar char="q"/>
            </a:pPr>
            <a:r>
              <a:rPr lang="nl-NL" sz="2400" dirty="0" smtClean="0"/>
              <a:t>God heeft de wereld overgegeven/overgeleverd</a:t>
            </a:r>
          </a:p>
          <a:p>
            <a:pPr marL="457200" indent="-457200">
              <a:buFont typeface="Wingdings" panose="05000000000000000000" pitchFamily="2" charset="2"/>
              <a:buChar char="q"/>
            </a:pPr>
            <a:r>
              <a:rPr lang="nl-NL" sz="2400" dirty="0" smtClean="0"/>
              <a:t>de mens weet namelijk dat er een God is, Hij is kenbaar uit Zijn schepping, maar verheerlijkt en dankt Hem niet als God</a:t>
            </a:r>
          </a:p>
          <a:p>
            <a:pPr marL="457200" indent="-457200">
              <a:buFont typeface="Wingdings" panose="05000000000000000000" pitchFamily="2" charset="2"/>
              <a:buChar char="q"/>
            </a:pPr>
            <a:r>
              <a:rPr lang="nl-NL" sz="2400" dirty="0" smtClean="0"/>
              <a:t>de dwaling in Romeinen 1 is dat de schepping (de vrouw), de Schepper (de man) niet (h)erkent</a:t>
            </a:r>
          </a:p>
          <a:p>
            <a:pPr marL="457200" indent="-457200">
              <a:buFont typeface="Wingdings" panose="05000000000000000000" pitchFamily="2" charset="2"/>
              <a:buChar char="q"/>
            </a:pPr>
            <a:r>
              <a:rPr lang="nl-NL" sz="2400" dirty="0" smtClean="0"/>
              <a:t>het gevolg is o.a. verlies van zicht op het mannelijke en vrouwelijke in de seksualiteit</a:t>
            </a:r>
          </a:p>
          <a:p>
            <a:pPr marL="457200" indent="-457200">
              <a:buFont typeface="Wingdings" panose="05000000000000000000" pitchFamily="2" charset="2"/>
              <a:buChar char="q"/>
            </a:pPr>
            <a:endParaRPr lang="nl-NL" sz="2400" dirty="0"/>
          </a:p>
        </p:txBody>
      </p:sp>
    </p:spTree>
    <p:extLst>
      <p:ext uri="{BB962C8B-B14F-4D97-AF65-F5344CB8AC3E}">
        <p14:creationId xmlns:p14="http://schemas.microsoft.com/office/powerpoint/2010/main" val="382291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81680" y="442525"/>
            <a:ext cx="11578590" cy="1292662"/>
          </a:xfrm>
          <a:prstGeom prst="rect">
            <a:avLst/>
          </a:prstGeom>
          <a:noFill/>
        </p:spPr>
        <p:txBody>
          <a:bodyPr wrap="square" rtlCol="0">
            <a:spAutoFit/>
          </a:bodyPr>
          <a:lstStyle/>
          <a:p>
            <a:r>
              <a:rPr lang="nl-NL" sz="2600" b="1" dirty="0" smtClean="0">
                <a:solidFill>
                  <a:srgbClr val="002060"/>
                </a:solidFill>
              </a:rPr>
              <a:t>Romeinen 2</a:t>
            </a:r>
            <a:endParaRPr lang="nl-NL" sz="2600" b="1" dirty="0">
              <a:solidFill>
                <a:srgbClr val="002060"/>
              </a:solidFill>
            </a:endParaRPr>
          </a:p>
          <a:p>
            <a:r>
              <a:rPr lang="nl-NL" sz="2600" dirty="0" smtClean="0">
                <a:solidFill>
                  <a:srgbClr val="002060"/>
                </a:solidFill>
              </a:rPr>
              <a:t>9 Verdrukking </a:t>
            </a:r>
            <a:r>
              <a:rPr lang="nl-NL" sz="2600" dirty="0">
                <a:solidFill>
                  <a:srgbClr val="002060"/>
                </a:solidFill>
              </a:rPr>
              <a:t>en benauwdheid zal komen op iedere ziel van een mens, </a:t>
            </a:r>
            <a:endParaRPr lang="nl-NL" sz="2600" dirty="0" smtClean="0">
              <a:solidFill>
                <a:srgbClr val="002060"/>
              </a:solidFill>
            </a:endParaRPr>
          </a:p>
          <a:p>
            <a:r>
              <a:rPr lang="nl-NL" sz="2600" dirty="0" smtClean="0">
                <a:solidFill>
                  <a:srgbClr val="002060"/>
                </a:solidFill>
              </a:rPr>
              <a:t>die </a:t>
            </a:r>
            <a:r>
              <a:rPr lang="nl-NL" sz="2600" dirty="0">
                <a:solidFill>
                  <a:srgbClr val="002060"/>
                </a:solidFill>
              </a:rPr>
              <a:t>het kwaad bewerkt, </a:t>
            </a:r>
            <a:r>
              <a:rPr lang="nl-NL" sz="2600" u="sng" dirty="0">
                <a:solidFill>
                  <a:srgbClr val="002060"/>
                </a:solidFill>
              </a:rPr>
              <a:t>eerst op de Jood en ook op de Griek</a:t>
            </a:r>
            <a:r>
              <a:rPr lang="nl-NL" sz="2600" dirty="0">
                <a:solidFill>
                  <a:srgbClr val="002060"/>
                </a:solidFill>
              </a:rPr>
              <a:t>.</a:t>
            </a:r>
            <a:endParaRPr lang="nl-NL" sz="2600" u="sng" dirty="0">
              <a:solidFill>
                <a:srgbClr val="002060"/>
              </a:solidFill>
            </a:endParaRPr>
          </a:p>
        </p:txBody>
      </p:sp>
      <p:sp>
        <p:nvSpPr>
          <p:cNvPr id="4" name="Tekstvak 3"/>
          <p:cNvSpPr txBox="1"/>
          <p:nvPr/>
        </p:nvSpPr>
        <p:spPr>
          <a:xfrm>
            <a:off x="1813275" y="2843163"/>
            <a:ext cx="5524785" cy="830997"/>
          </a:xfrm>
          <a:prstGeom prst="rect">
            <a:avLst/>
          </a:prstGeom>
          <a:solidFill>
            <a:srgbClr val="CCFFCC"/>
          </a:solidFill>
        </p:spPr>
        <p:txBody>
          <a:bodyPr wrap="square" rtlCol="0">
            <a:spAutoFit/>
          </a:bodyPr>
          <a:lstStyle/>
          <a:p>
            <a:pPr marL="342900" indent="-342900">
              <a:buFont typeface="Courier New" panose="02070309020205020404" pitchFamily="49" charset="0"/>
              <a:buChar char="o"/>
            </a:pPr>
            <a:r>
              <a:rPr lang="nl-NL" sz="2400" dirty="0" smtClean="0">
                <a:latin typeface="+mj-lt"/>
              </a:rPr>
              <a:t>over iedereen, zonder onderscheid (:11)</a:t>
            </a:r>
          </a:p>
          <a:p>
            <a:pPr marL="342900" indent="-342900">
              <a:buFont typeface="Courier New" panose="02070309020205020404" pitchFamily="49" charset="0"/>
              <a:buChar char="o"/>
            </a:pPr>
            <a:r>
              <a:rPr lang="nl-NL" sz="2400" dirty="0" smtClean="0">
                <a:latin typeface="+mj-lt"/>
              </a:rPr>
              <a:t>maar in deze volgorde (vergelijk 1:16)</a:t>
            </a:r>
          </a:p>
        </p:txBody>
      </p:sp>
      <p:pic>
        <p:nvPicPr>
          <p:cNvPr id="3" name="Afbeelding 2"/>
          <p:cNvPicPr>
            <a:picLocks noChangeAspect="1"/>
          </p:cNvPicPr>
          <p:nvPr/>
        </p:nvPicPr>
        <p:blipFill>
          <a:blip r:embed="rId3"/>
          <a:stretch>
            <a:fillRect/>
          </a:stretch>
        </p:blipFill>
        <p:spPr>
          <a:xfrm>
            <a:off x="593407" y="5110904"/>
            <a:ext cx="7739063" cy="741256"/>
          </a:xfrm>
          <a:prstGeom prst="rect">
            <a:avLst/>
          </a:prstGeom>
        </p:spPr>
      </p:pic>
      <p:pic>
        <p:nvPicPr>
          <p:cNvPr id="5" name="Afbeelding 4"/>
          <p:cNvPicPr>
            <a:picLocks noChangeAspect="1"/>
          </p:cNvPicPr>
          <p:nvPr/>
        </p:nvPicPr>
        <p:blipFill>
          <a:blip r:embed="rId4"/>
          <a:stretch>
            <a:fillRect/>
          </a:stretch>
        </p:blipFill>
        <p:spPr>
          <a:xfrm>
            <a:off x="593407" y="5852160"/>
            <a:ext cx="7739063" cy="771247"/>
          </a:xfrm>
          <a:prstGeom prst="rect">
            <a:avLst/>
          </a:prstGeom>
        </p:spPr>
      </p:pic>
    </p:spTree>
    <p:extLst>
      <p:ext uri="{BB962C8B-B14F-4D97-AF65-F5344CB8AC3E}">
        <p14:creationId xmlns:p14="http://schemas.microsoft.com/office/powerpoint/2010/main" val="376800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81680" y="442525"/>
            <a:ext cx="11578590" cy="1292662"/>
          </a:xfrm>
          <a:prstGeom prst="rect">
            <a:avLst/>
          </a:prstGeom>
          <a:noFill/>
        </p:spPr>
        <p:txBody>
          <a:bodyPr wrap="square" rtlCol="0">
            <a:spAutoFit/>
          </a:bodyPr>
          <a:lstStyle/>
          <a:p>
            <a:r>
              <a:rPr lang="nl-NL" sz="2600" b="1" dirty="0" smtClean="0">
                <a:solidFill>
                  <a:srgbClr val="002060"/>
                </a:solidFill>
              </a:rPr>
              <a:t>Romeinen 2</a:t>
            </a:r>
            <a:endParaRPr lang="nl-NL" sz="2600" b="1" dirty="0">
              <a:solidFill>
                <a:srgbClr val="002060"/>
              </a:solidFill>
            </a:endParaRPr>
          </a:p>
          <a:p>
            <a:r>
              <a:rPr lang="nl-NL" sz="2600" dirty="0" smtClean="0">
                <a:solidFill>
                  <a:srgbClr val="002060"/>
                </a:solidFill>
              </a:rPr>
              <a:t>10 Maar </a:t>
            </a:r>
            <a:r>
              <a:rPr lang="nl-NL" sz="2600" dirty="0">
                <a:solidFill>
                  <a:srgbClr val="002060"/>
                </a:solidFill>
              </a:rPr>
              <a:t>heerlijkheid, eer en vrede voor ieder, die het goede werkt, </a:t>
            </a:r>
            <a:endParaRPr lang="nl-NL" sz="2600" dirty="0" smtClean="0">
              <a:solidFill>
                <a:srgbClr val="002060"/>
              </a:solidFill>
            </a:endParaRPr>
          </a:p>
          <a:p>
            <a:r>
              <a:rPr lang="nl-NL" sz="2600" dirty="0" smtClean="0">
                <a:solidFill>
                  <a:srgbClr val="002060"/>
                </a:solidFill>
              </a:rPr>
              <a:t>eerst </a:t>
            </a:r>
            <a:r>
              <a:rPr lang="nl-NL" sz="2600" dirty="0">
                <a:solidFill>
                  <a:srgbClr val="002060"/>
                </a:solidFill>
              </a:rPr>
              <a:t>voor de Jood en ook voor de Griek.</a:t>
            </a:r>
          </a:p>
        </p:txBody>
      </p:sp>
      <p:sp>
        <p:nvSpPr>
          <p:cNvPr id="4" name="Tekstvak 3"/>
          <p:cNvSpPr txBox="1"/>
          <p:nvPr/>
        </p:nvSpPr>
        <p:spPr>
          <a:xfrm>
            <a:off x="1813275" y="2843163"/>
            <a:ext cx="8233695" cy="830997"/>
          </a:xfrm>
          <a:prstGeom prst="rect">
            <a:avLst/>
          </a:prstGeom>
          <a:solidFill>
            <a:srgbClr val="CCFFCC"/>
          </a:solidFill>
        </p:spPr>
        <p:txBody>
          <a:bodyPr wrap="square" rtlCol="0">
            <a:spAutoFit/>
          </a:bodyPr>
          <a:lstStyle/>
          <a:p>
            <a:r>
              <a:rPr lang="nl-NL" sz="2400" dirty="0" smtClean="0">
                <a:latin typeface="+mj-lt"/>
              </a:rPr>
              <a:t>...aan </a:t>
            </a:r>
            <a:r>
              <a:rPr lang="nl-NL" sz="2400" dirty="0">
                <a:latin typeface="+mj-lt"/>
              </a:rPr>
              <a:t>hen, die, in het verduren van goede werken, heerlijkheid, eer en onvergankelijkheid zoeken: </a:t>
            </a:r>
            <a:r>
              <a:rPr lang="nl-NL" sz="2400" dirty="0" err="1" smtClean="0">
                <a:latin typeface="+mj-lt"/>
              </a:rPr>
              <a:t>aeonische</a:t>
            </a:r>
            <a:r>
              <a:rPr lang="nl-NL" sz="2400" dirty="0" smtClean="0">
                <a:latin typeface="+mj-lt"/>
              </a:rPr>
              <a:t> leven (:7)</a:t>
            </a:r>
          </a:p>
        </p:txBody>
      </p:sp>
      <p:pic>
        <p:nvPicPr>
          <p:cNvPr id="2" name="Afbeelding 1"/>
          <p:cNvPicPr>
            <a:picLocks noChangeAspect="1"/>
          </p:cNvPicPr>
          <p:nvPr/>
        </p:nvPicPr>
        <p:blipFill>
          <a:blip r:embed="rId3"/>
          <a:stretch>
            <a:fillRect/>
          </a:stretch>
        </p:blipFill>
        <p:spPr>
          <a:xfrm>
            <a:off x="481680" y="5263929"/>
            <a:ext cx="8507730" cy="697768"/>
          </a:xfrm>
          <a:prstGeom prst="rect">
            <a:avLst/>
          </a:prstGeom>
        </p:spPr>
      </p:pic>
      <p:pic>
        <p:nvPicPr>
          <p:cNvPr id="7" name="Afbeelding 6"/>
          <p:cNvPicPr>
            <a:picLocks noChangeAspect="1"/>
          </p:cNvPicPr>
          <p:nvPr/>
        </p:nvPicPr>
        <p:blipFill>
          <a:blip r:embed="rId4"/>
          <a:stretch>
            <a:fillRect/>
          </a:stretch>
        </p:blipFill>
        <p:spPr>
          <a:xfrm>
            <a:off x="508065" y="5961697"/>
            <a:ext cx="4227480" cy="682108"/>
          </a:xfrm>
          <a:prstGeom prst="rect">
            <a:avLst/>
          </a:prstGeom>
        </p:spPr>
      </p:pic>
    </p:spTree>
    <p:extLst>
      <p:ext uri="{BB962C8B-B14F-4D97-AF65-F5344CB8AC3E}">
        <p14:creationId xmlns:p14="http://schemas.microsoft.com/office/powerpoint/2010/main" val="228807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81680" y="442525"/>
            <a:ext cx="11578590" cy="892552"/>
          </a:xfrm>
          <a:prstGeom prst="rect">
            <a:avLst/>
          </a:prstGeom>
          <a:noFill/>
        </p:spPr>
        <p:txBody>
          <a:bodyPr wrap="square" rtlCol="0">
            <a:spAutoFit/>
          </a:bodyPr>
          <a:lstStyle/>
          <a:p>
            <a:r>
              <a:rPr lang="nl-NL" sz="2600" b="1" dirty="0" smtClean="0">
                <a:solidFill>
                  <a:srgbClr val="002060"/>
                </a:solidFill>
              </a:rPr>
              <a:t>Romeinen 2</a:t>
            </a:r>
            <a:endParaRPr lang="nl-NL" sz="2600" b="1" dirty="0">
              <a:solidFill>
                <a:srgbClr val="002060"/>
              </a:solidFill>
            </a:endParaRPr>
          </a:p>
          <a:p>
            <a:r>
              <a:rPr lang="nl-NL" sz="2600" dirty="0" smtClean="0">
                <a:solidFill>
                  <a:srgbClr val="002060"/>
                </a:solidFill>
              </a:rPr>
              <a:t>11 Want </a:t>
            </a:r>
            <a:r>
              <a:rPr lang="nl-NL" sz="2600" dirty="0">
                <a:solidFill>
                  <a:srgbClr val="002060"/>
                </a:solidFill>
              </a:rPr>
              <a:t>er is geen aanzien des persoons bij God.</a:t>
            </a:r>
          </a:p>
        </p:txBody>
      </p:sp>
      <p:sp>
        <p:nvSpPr>
          <p:cNvPr id="4" name="Tekstvak 3"/>
          <p:cNvSpPr txBox="1"/>
          <p:nvPr/>
        </p:nvSpPr>
        <p:spPr>
          <a:xfrm>
            <a:off x="2339055" y="2868708"/>
            <a:ext cx="6084855" cy="1200329"/>
          </a:xfrm>
          <a:prstGeom prst="rect">
            <a:avLst/>
          </a:prstGeom>
          <a:solidFill>
            <a:srgbClr val="CCFFCC"/>
          </a:solidFill>
        </p:spPr>
        <p:txBody>
          <a:bodyPr wrap="square" rtlCol="0">
            <a:spAutoFit/>
          </a:bodyPr>
          <a:lstStyle/>
          <a:p>
            <a:pPr marL="342900" indent="-342900">
              <a:buFont typeface="Courier New" panose="02070309020205020404" pitchFamily="49" charset="0"/>
              <a:buChar char="o"/>
            </a:pPr>
            <a:r>
              <a:rPr lang="nl-NL" sz="2400" dirty="0" smtClean="0">
                <a:latin typeface="+mj-lt"/>
              </a:rPr>
              <a:t>zonder onderscheid te maken op basis van uiterlijk, status, rijkdom, afkomst, enz.</a:t>
            </a:r>
          </a:p>
          <a:p>
            <a:pPr marL="342900" indent="-342900">
              <a:buFont typeface="Courier New" panose="02070309020205020404" pitchFamily="49" charset="0"/>
              <a:buChar char="o"/>
            </a:pPr>
            <a:r>
              <a:rPr lang="nl-NL" sz="2400" dirty="0" smtClean="0">
                <a:latin typeface="+mj-lt"/>
              </a:rPr>
              <a:t>vergelijk: Jak.2:1-4</a:t>
            </a:r>
          </a:p>
        </p:txBody>
      </p:sp>
      <p:pic>
        <p:nvPicPr>
          <p:cNvPr id="3" name="Afbeelding 2"/>
          <p:cNvPicPr>
            <a:picLocks noChangeAspect="1"/>
          </p:cNvPicPr>
          <p:nvPr/>
        </p:nvPicPr>
        <p:blipFill>
          <a:blip r:embed="rId3"/>
          <a:stretch>
            <a:fillRect/>
          </a:stretch>
        </p:blipFill>
        <p:spPr>
          <a:xfrm>
            <a:off x="481680" y="5602669"/>
            <a:ext cx="5839110" cy="749553"/>
          </a:xfrm>
          <a:prstGeom prst="rect">
            <a:avLst/>
          </a:prstGeom>
        </p:spPr>
      </p:pic>
    </p:spTree>
    <p:extLst>
      <p:ext uri="{BB962C8B-B14F-4D97-AF65-F5344CB8AC3E}">
        <p14:creationId xmlns:p14="http://schemas.microsoft.com/office/powerpoint/2010/main" val="168971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81680" y="442525"/>
            <a:ext cx="11578590" cy="1692771"/>
          </a:xfrm>
          <a:prstGeom prst="rect">
            <a:avLst/>
          </a:prstGeom>
          <a:noFill/>
        </p:spPr>
        <p:txBody>
          <a:bodyPr wrap="square" rtlCol="0">
            <a:spAutoFit/>
          </a:bodyPr>
          <a:lstStyle/>
          <a:p>
            <a:r>
              <a:rPr lang="nl-NL" sz="2600" b="1" dirty="0" smtClean="0">
                <a:solidFill>
                  <a:srgbClr val="002060"/>
                </a:solidFill>
              </a:rPr>
              <a:t>Romeinen 2</a:t>
            </a:r>
            <a:endParaRPr lang="nl-NL" sz="2600" b="1" dirty="0">
              <a:solidFill>
                <a:srgbClr val="002060"/>
              </a:solidFill>
            </a:endParaRPr>
          </a:p>
          <a:p>
            <a:r>
              <a:rPr lang="nl-NL" sz="2600" dirty="0" smtClean="0">
                <a:solidFill>
                  <a:srgbClr val="002060"/>
                </a:solidFill>
              </a:rPr>
              <a:t>1 Daarom </a:t>
            </a:r>
            <a:r>
              <a:rPr lang="nl-NL" sz="2600" dirty="0">
                <a:solidFill>
                  <a:srgbClr val="002060"/>
                </a:solidFill>
              </a:rPr>
              <a:t>ben jij, o, mens, niet te verdedigen, </a:t>
            </a:r>
            <a:r>
              <a:rPr lang="nl-NL" sz="2600" dirty="0" smtClean="0">
                <a:solidFill>
                  <a:srgbClr val="002060"/>
                </a:solidFill>
              </a:rPr>
              <a:t>ieder die oordeelt</a:t>
            </a:r>
            <a:r>
              <a:rPr lang="nl-NL" sz="2600" dirty="0">
                <a:solidFill>
                  <a:srgbClr val="002060"/>
                </a:solidFill>
              </a:rPr>
              <a:t>. </a:t>
            </a:r>
            <a:endParaRPr lang="nl-NL" sz="2600" dirty="0" smtClean="0">
              <a:solidFill>
                <a:srgbClr val="002060"/>
              </a:solidFill>
            </a:endParaRPr>
          </a:p>
          <a:p>
            <a:r>
              <a:rPr lang="nl-NL" sz="2600" dirty="0" smtClean="0">
                <a:solidFill>
                  <a:srgbClr val="002060"/>
                </a:solidFill>
              </a:rPr>
              <a:t>Want </a:t>
            </a:r>
            <a:r>
              <a:rPr lang="nl-NL" sz="2600" dirty="0">
                <a:solidFill>
                  <a:srgbClr val="002060"/>
                </a:solidFill>
              </a:rPr>
              <a:t>waarin jij een ander oordeelt, veroordeel jij jezelf, </a:t>
            </a:r>
            <a:endParaRPr lang="nl-NL" sz="2600" dirty="0" smtClean="0">
              <a:solidFill>
                <a:srgbClr val="002060"/>
              </a:solidFill>
            </a:endParaRPr>
          </a:p>
          <a:p>
            <a:r>
              <a:rPr lang="nl-NL" sz="2600" dirty="0" smtClean="0">
                <a:solidFill>
                  <a:srgbClr val="002060"/>
                </a:solidFill>
              </a:rPr>
              <a:t>want </a:t>
            </a:r>
            <a:r>
              <a:rPr lang="nl-NL" sz="2600" dirty="0">
                <a:solidFill>
                  <a:srgbClr val="002060"/>
                </a:solidFill>
              </a:rPr>
              <a:t>jij, die oordeelt, </a:t>
            </a:r>
            <a:r>
              <a:rPr lang="nl-NL" sz="2600" dirty="0" smtClean="0">
                <a:solidFill>
                  <a:srgbClr val="002060"/>
                </a:solidFill>
              </a:rPr>
              <a:t>praktiseert dezelfde </a:t>
            </a:r>
            <a:r>
              <a:rPr lang="nl-NL" sz="2600" dirty="0">
                <a:solidFill>
                  <a:srgbClr val="002060"/>
                </a:solidFill>
              </a:rPr>
              <a:t>dingen.</a:t>
            </a:r>
            <a:endParaRPr lang="nl-NL" sz="2600" dirty="0" smtClean="0">
              <a:solidFill>
                <a:srgbClr val="002060"/>
              </a:solidFill>
            </a:endParaRPr>
          </a:p>
        </p:txBody>
      </p:sp>
      <p:sp>
        <p:nvSpPr>
          <p:cNvPr id="5" name="Tekstvak 4"/>
          <p:cNvSpPr txBox="1"/>
          <p:nvPr/>
        </p:nvSpPr>
        <p:spPr>
          <a:xfrm>
            <a:off x="885540" y="2729650"/>
            <a:ext cx="10709909" cy="1569660"/>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400" dirty="0" smtClean="0">
                <a:latin typeface="+mj-lt"/>
              </a:rPr>
              <a:t>elk mens weet dat God er is en is niet </a:t>
            </a:r>
            <a:r>
              <a:rPr lang="nl-NL" sz="2400" dirty="0">
                <a:latin typeface="+mj-lt"/>
              </a:rPr>
              <a:t>te verontschuldigen (1:19-20) </a:t>
            </a:r>
            <a:endParaRPr lang="nl-NL" sz="2400" dirty="0" smtClean="0">
              <a:latin typeface="+mj-lt"/>
            </a:endParaRPr>
          </a:p>
          <a:p>
            <a:pPr marL="457200" indent="-457200">
              <a:buFont typeface="Courier New" panose="02070309020205020404" pitchFamily="49" charset="0"/>
              <a:buChar char="o"/>
            </a:pPr>
            <a:r>
              <a:rPr lang="nl-NL" sz="2400" dirty="0">
                <a:latin typeface="+mj-lt"/>
              </a:rPr>
              <a:t>d</a:t>
            </a:r>
            <a:r>
              <a:rPr lang="nl-NL" sz="2400" dirty="0" smtClean="0">
                <a:latin typeface="+mj-lt"/>
              </a:rPr>
              <a:t>e mens kent ook de rechtsuiting van God over degenen die de dingen uit 1:29-31 praktiseren (1:32)</a:t>
            </a:r>
          </a:p>
          <a:p>
            <a:pPr marL="457200" indent="-457200">
              <a:buFont typeface="Courier New" panose="02070309020205020404" pitchFamily="49" charset="0"/>
              <a:buChar char="o"/>
            </a:pPr>
            <a:r>
              <a:rPr lang="nl-NL" sz="2400" dirty="0" smtClean="0">
                <a:latin typeface="+mj-lt"/>
              </a:rPr>
              <a:t>anders gezegd: de mens heeft door het geweten (2:15) kennis van goed en kwaad</a:t>
            </a:r>
          </a:p>
        </p:txBody>
      </p:sp>
      <p:pic>
        <p:nvPicPr>
          <p:cNvPr id="4" name="Afbeelding 3"/>
          <p:cNvPicPr>
            <a:picLocks noChangeAspect="1"/>
          </p:cNvPicPr>
          <p:nvPr/>
        </p:nvPicPr>
        <p:blipFill>
          <a:blip r:embed="rId3"/>
          <a:stretch>
            <a:fillRect/>
          </a:stretch>
        </p:blipFill>
        <p:spPr>
          <a:xfrm>
            <a:off x="561690" y="4893664"/>
            <a:ext cx="11244263" cy="774859"/>
          </a:xfrm>
          <a:prstGeom prst="rect">
            <a:avLst/>
          </a:prstGeom>
        </p:spPr>
      </p:pic>
      <p:pic>
        <p:nvPicPr>
          <p:cNvPr id="7" name="Afbeelding 6"/>
          <p:cNvPicPr>
            <a:picLocks noChangeAspect="1"/>
          </p:cNvPicPr>
          <p:nvPr/>
        </p:nvPicPr>
        <p:blipFill>
          <a:blip r:embed="rId4"/>
          <a:stretch>
            <a:fillRect/>
          </a:stretch>
        </p:blipFill>
        <p:spPr>
          <a:xfrm>
            <a:off x="885540" y="5623417"/>
            <a:ext cx="10098690" cy="787438"/>
          </a:xfrm>
          <a:prstGeom prst="rect">
            <a:avLst/>
          </a:prstGeom>
        </p:spPr>
      </p:pic>
    </p:spTree>
    <p:extLst>
      <p:ext uri="{BB962C8B-B14F-4D97-AF65-F5344CB8AC3E}">
        <p14:creationId xmlns:p14="http://schemas.microsoft.com/office/powerpoint/2010/main" val="194486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12302" y="466588"/>
            <a:ext cx="11578590" cy="1692771"/>
          </a:xfrm>
          <a:prstGeom prst="rect">
            <a:avLst/>
          </a:prstGeom>
          <a:noFill/>
        </p:spPr>
        <p:txBody>
          <a:bodyPr wrap="square" rtlCol="0">
            <a:spAutoFit/>
          </a:bodyPr>
          <a:lstStyle/>
          <a:p>
            <a:r>
              <a:rPr lang="nl-NL" sz="2600" b="1" dirty="0" smtClean="0">
                <a:solidFill>
                  <a:srgbClr val="002060"/>
                </a:solidFill>
              </a:rPr>
              <a:t>Romeinen 2</a:t>
            </a:r>
            <a:endParaRPr lang="nl-NL" sz="2600" b="1" dirty="0">
              <a:solidFill>
                <a:srgbClr val="002060"/>
              </a:solidFill>
            </a:endParaRPr>
          </a:p>
          <a:p>
            <a:r>
              <a:rPr lang="nl-NL" sz="2600" dirty="0" smtClean="0">
                <a:solidFill>
                  <a:srgbClr val="002060"/>
                </a:solidFill>
              </a:rPr>
              <a:t>1 Daarom </a:t>
            </a:r>
            <a:r>
              <a:rPr lang="nl-NL" sz="2600" dirty="0">
                <a:solidFill>
                  <a:srgbClr val="002060"/>
                </a:solidFill>
              </a:rPr>
              <a:t>ben jij, o, mens, niet te verdedigen, </a:t>
            </a:r>
            <a:r>
              <a:rPr lang="nl-NL" sz="2600" dirty="0" smtClean="0">
                <a:solidFill>
                  <a:srgbClr val="002060"/>
                </a:solidFill>
              </a:rPr>
              <a:t>ieder die oordeelt</a:t>
            </a:r>
            <a:r>
              <a:rPr lang="nl-NL" sz="2600" dirty="0">
                <a:solidFill>
                  <a:srgbClr val="002060"/>
                </a:solidFill>
              </a:rPr>
              <a:t>. </a:t>
            </a:r>
            <a:endParaRPr lang="nl-NL" sz="2600" dirty="0" smtClean="0">
              <a:solidFill>
                <a:srgbClr val="002060"/>
              </a:solidFill>
            </a:endParaRPr>
          </a:p>
          <a:p>
            <a:r>
              <a:rPr lang="nl-NL" sz="2600" dirty="0" smtClean="0">
                <a:solidFill>
                  <a:srgbClr val="002060"/>
                </a:solidFill>
              </a:rPr>
              <a:t>Want </a:t>
            </a:r>
            <a:r>
              <a:rPr lang="nl-NL" sz="2600" dirty="0">
                <a:solidFill>
                  <a:srgbClr val="002060"/>
                </a:solidFill>
              </a:rPr>
              <a:t>waarin jij een ander oordeelt, veroordeel jij jezelf, </a:t>
            </a:r>
            <a:endParaRPr lang="nl-NL" sz="2600" dirty="0" smtClean="0">
              <a:solidFill>
                <a:srgbClr val="002060"/>
              </a:solidFill>
            </a:endParaRPr>
          </a:p>
          <a:p>
            <a:r>
              <a:rPr lang="nl-NL" sz="2600" dirty="0" smtClean="0">
                <a:solidFill>
                  <a:srgbClr val="002060"/>
                </a:solidFill>
              </a:rPr>
              <a:t>want </a:t>
            </a:r>
            <a:r>
              <a:rPr lang="nl-NL" sz="2600" dirty="0">
                <a:solidFill>
                  <a:srgbClr val="002060"/>
                </a:solidFill>
              </a:rPr>
              <a:t>jij, die oordeelt, </a:t>
            </a:r>
            <a:r>
              <a:rPr lang="nl-NL" sz="2600" dirty="0" smtClean="0">
                <a:solidFill>
                  <a:srgbClr val="002060"/>
                </a:solidFill>
              </a:rPr>
              <a:t>praktiseert dezelfde </a:t>
            </a:r>
            <a:r>
              <a:rPr lang="nl-NL" sz="2600" dirty="0">
                <a:solidFill>
                  <a:srgbClr val="002060"/>
                </a:solidFill>
              </a:rPr>
              <a:t>dingen.</a:t>
            </a:r>
            <a:endParaRPr lang="nl-NL" sz="2600" dirty="0" smtClean="0">
              <a:solidFill>
                <a:srgbClr val="002060"/>
              </a:solidFill>
            </a:endParaRPr>
          </a:p>
        </p:txBody>
      </p:sp>
      <p:sp>
        <p:nvSpPr>
          <p:cNvPr id="5" name="Tekstvak 4"/>
          <p:cNvSpPr txBox="1"/>
          <p:nvPr/>
        </p:nvSpPr>
        <p:spPr>
          <a:xfrm>
            <a:off x="1756125" y="2919048"/>
            <a:ext cx="9593865" cy="1200329"/>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400" dirty="0" smtClean="0">
                <a:latin typeface="+mj-lt"/>
              </a:rPr>
              <a:t>hier wordt specifiek de hypocriete (godsdienstige) mens aangesproken</a:t>
            </a:r>
          </a:p>
          <a:p>
            <a:pPr marL="457200" indent="-457200">
              <a:buFont typeface="Courier New" panose="02070309020205020404" pitchFamily="49" charset="0"/>
              <a:buChar char="o"/>
            </a:pPr>
            <a:r>
              <a:rPr lang="nl-NL" sz="2400" dirty="0" smtClean="0">
                <a:latin typeface="+mj-lt"/>
              </a:rPr>
              <a:t>de ‘</a:t>
            </a:r>
            <a:r>
              <a:rPr lang="nl-NL" sz="2400" dirty="0" err="1" smtClean="0">
                <a:latin typeface="+mj-lt"/>
              </a:rPr>
              <a:t>deugers</a:t>
            </a:r>
            <a:r>
              <a:rPr lang="nl-NL" sz="2400" dirty="0" smtClean="0">
                <a:latin typeface="+mj-lt"/>
              </a:rPr>
              <a:t>’ of ‘moraalridders’ </a:t>
            </a:r>
          </a:p>
          <a:p>
            <a:pPr marL="457200" indent="-457200">
              <a:buFont typeface="Courier New" panose="02070309020205020404" pitchFamily="49" charset="0"/>
              <a:buChar char="o"/>
            </a:pPr>
            <a:r>
              <a:rPr lang="nl-NL" sz="2400" dirty="0" smtClean="0">
                <a:latin typeface="+mj-lt"/>
              </a:rPr>
              <a:t>zij veroordelen het gedrag, maar doen het zelf ook</a:t>
            </a:r>
          </a:p>
        </p:txBody>
      </p:sp>
      <p:pic>
        <p:nvPicPr>
          <p:cNvPr id="4" name="Afbeelding 3"/>
          <p:cNvPicPr>
            <a:picLocks noChangeAspect="1"/>
          </p:cNvPicPr>
          <p:nvPr/>
        </p:nvPicPr>
        <p:blipFill>
          <a:blip r:embed="rId3"/>
          <a:stretch>
            <a:fillRect/>
          </a:stretch>
        </p:blipFill>
        <p:spPr>
          <a:xfrm>
            <a:off x="561690" y="4893664"/>
            <a:ext cx="11244263" cy="774859"/>
          </a:xfrm>
          <a:prstGeom prst="rect">
            <a:avLst/>
          </a:prstGeom>
        </p:spPr>
      </p:pic>
      <p:pic>
        <p:nvPicPr>
          <p:cNvPr id="7" name="Afbeelding 6"/>
          <p:cNvPicPr>
            <a:picLocks noChangeAspect="1"/>
          </p:cNvPicPr>
          <p:nvPr/>
        </p:nvPicPr>
        <p:blipFill>
          <a:blip r:embed="rId4"/>
          <a:stretch>
            <a:fillRect/>
          </a:stretch>
        </p:blipFill>
        <p:spPr>
          <a:xfrm>
            <a:off x="885540" y="5623417"/>
            <a:ext cx="10098690" cy="787438"/>
          </a:xfrm>
          <a:prstGeom prst="rect">
            <a:avLst/>
          </a:prstGeom>
        </p:spPr>
      </p:pic>
    </p:spTree>
    <p:extLst>
      <p:ext uri="{BB962C8B-B14F-4D97-AF65-F5344CB8AC3E}">
        <p14:creationId xmlns:p14="http://schemas.microsoft.com/office/powerpoint/2010/main" val="91733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81680" y="442525"/>
            <a:ext cx="11578590" cy="1292662"/>
          </a:xfrm>
          <a:prstGeom prst="rect">
            <a:avLst/>
          </a:prstGeom>
          <a:noFill/>
        </p:spPr>
        <p:txBody>
          <a:bodyPr wrap="square" rtlCol="0">
            <a:spAutoFit/>
          </a:bodyPr>
          <a:lstStyle/>
          <a:p>
            <a:r>
              <a:rPr lang="nl-NL" sz="2600" b="1" dirty="0" smtClean="0">
                <a:solidFill>
                  <a:srgbClr val="002060"/>
                </a:solidFill>
              </a:rPr>
              <a:t>Romeinen 2</a:t>
            </a:r>
            <a:endParaRPr lang="nl-NL" sz="2600" b="1" dirty="0">
              <a:solidFill>
                <a:srgbClr val="002060"/>
              </a:solidFill>
            </a:endParaRPr>
          </a:p>
          <a:p>
            <a:r>
              <a:rPr lang="nl-NL" sz="2600" dirty="0" smtClean="0">
                <a:solidFill>
                  <a:srgbClr val="002060"/>
                </a:solidFill>
              </a:rPr>
              <a:t>2 En </a:t>
            </a:r>
            <a:r>
              <a:rPr lang="nl-NL" sz="2600" dirty="0">
                <a:solidFill>
                  <a:srgbClr val="002060"/>
                </a:solidFill>
              </a:rPr>
              <a:t>wij weten, dat het oordeel van God naar waarheid is over hen, </a:t>
            </a:r>
            <a:endParaRPr lang="nl-NL" sz="2600" dirty="0" smtClean="0">
              <a:solidFill>
                <a:srgbClr val="002060"/>
              </a:solidFill>
            </a:endParaRPr>
          </a:p>
          <a:p>
            <a:r>
              <a:rPr lang="nl-NL" sz="2600" dirty="0" smtClean="0">
                <a:solidFill>
                  <a:srgbClr val="002060"/>
                </a:solidFill>
              </a:rPr>
              <a:t>die </a:t>
            </a:r>
            <a:r>
              <a:rPr lang="nl-NL" sz="2600" dirty="0">
                <a:solidFill>
                  <a:srgbClr val="002060"/>
                </a:solidFill>
              </a:rPr>
              <a:t>zulke dingen </a:t>
            </a:r>
            <a:r>
              <a:rPr lang="nl-NL" sz="2600" dirty="0" smtClean="0">
                <a:solidFill>
                  <a:srgbClr val="002060"/>
                </a:solidFill>
              </a:rPr>
              <a:t>praktiseren.</a:t>
            </a:r>
            <a:endParaRPr lang="nl-NL" sz="2600" dirty="0">
              <a:solidFill>
                <a:srgbClr val="002060"/>
              </a:solidFill>
            </a:endParaRPr>
          </a:p>
        </p:txBody>
      </p:sp>
      <p:sp>
        <p:nvSpPr>
          <p:cNvPr id="5" name="Tekstvak 4"/>
          <p:cNvSpPr txBox="1"/>
          <p:nvPr/>
        </p:nvSpPr>
        <p:spPr>
          <a:xfrm>
            <a:off x="1736933" y="3044511"/>
            <a:ext cx="6300966" cy="1200329"/>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400" dirty="0" smtClean="0">
                <a:latin typeface="+mj-lt"/>
              </a:rPr>
              <a:t>zij veroordelen de mensen die dit openlijk praktiseren, maar doen het zelf ook, stiekem…</a:t>
            </a:r>
          </a:p>
          <a:p>
            <a:pPr marL="457200" indent="-457200">
              <a:buFont typeface="Courier New" panose="02070309020205020404" pitchFamily="49" charset="0"/>
              <a:buChar char="o"/>
            </a:pPr>
            <a:r>
              <a:rPr lang="nl-NL" sz="2400" dirty="0" smtClean="0">
                <a:latin typeface="+mj-lt"/>
              </a:rPr>
              <a:t>maar Gods oordeel is naar waarheid</a:t>
            </a:r>
          </a:p>
        </p:txBody>
      </p:sp>
      <p:pic>
        <p:nvPicPr>
          <p:cNvPr id="2" name="Afbeelding 1"/>
          <p:cNvPicPr>
            <a:picLocks noChangeAspect="1"/>
          </p:cNvPicPr>
          <p:nvPr/>
        </p:nvPicPr>
        <p:blipFill>
          <a:blip r:embed="rId3"/>
          <a:stretch>
            <a:fillRect/>
          </a:stretch>
        </p:blipFill>
        <p:spPr>
          <a:xfrm>
            <a:off x="481680" y="5052060"/>
            <a:ext cx="7556219" cy="753427"/>
          </a:xfrm>
          <a:prstGeom prst="rect">
            <a:avLst/>
          </a:prstGeom>
        </p:spPr>
      </p:pic>
      <p:pic>
        <p:nvPicPr>
          <p:cNvPr id="3" name="Afbeelding 2"/>
          <p:cNvPicPr>
            <a:picLocks noChangeAspect="1"/>
          </p:cNvPicPr>
          <p:nvPr/>
        </p:nvPicPr>
        <p:blipFill>
          <a:blip r:embed="rId4"/>
          <a:stretch>
            <a:fillRect/>
          </a:stretch>
        </p:blipFill>
        <p:spPr>
          <a:xfrm>
            <a:off x="481681" y="5823715"/>
            <a:ext cx="8422290" cy="764968"/>
          </a:xfrm>
          <a:prstGeom prst="rect">
            <a:avLst/>
          </a:prstGeom>
        </p:spPr>
      </p:pic>
    </p:spTree>
    <p:extLst>
      <p:ext uri="{BB962C8B-B14F-4D97-AF65-F5344CB8AC3E}">
        <p14:creationId xmlns:p14="http://schemas.microsoft.com/office/powerpoint/2010/main" val="368401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81680" y="442525"/>
            <a:ext cx="11578590" cy="1292662"/>
          </a:xfrm>
          <a:prstGeom prst="rect">
            <a:avLst/>
          </a:prstGeom>
          <a:noFill/>
        </p:spPr>
        <p:txBody>
          <a:bodyPr wrap="square" rtlCol="0">
            <a:spAutoFit/>
          </a:bodyPr>
          <a:lstStyle/>
          <a:p>
            <a:r>
              <a:rPr lang="nl-NL" sz="2600" b="1" dirty="0" smtClean="0">
                <a:solidFill>
                  <a:srgbClr val="002060"/>
                </a:solidFill>
              </a:rPr>
              <a:t>Romeinen 2</a:t>
            </a:r>
            <a:endParaRPr lang="nl-NL" sz="2600" b="1" dirty="0">
              <a:solidFill>
                <a:srgbClr val="002060"/>
              </a:solidFill>
            </a:endParaRPr>
          </a:p>
          <a:p>
            <a:r>
              <a:rPr lang="nl-NL" sz="2600" dirty="0" smtClean="0">
                <a:solidFill>
                  <a:srgbClr val="002060"/>
                </a:solidFill>
              </a:rPr>
              <a:t>3 En </a:t>
            </a:r>
            <a:r>
              <a:rPr lang="nl-NL" sz="2600" dirty="0">
                <a:solidFill>
                  <a:srgbClr val="002060"/>
                </a:solidFill>
              </a:rPr>
              <a:t>jij rekent dit, o, mens, die oordeelt over hen, die zulke dingen </a:t>
            </a:r>
            <a:r>
              <a:rPr lang="nl-NL" sz="2600" dirty="0" smtClean="0">
                <a:solidFill>
                  <a:srgbClr val="002060"/>
                </a:solidFill>
              </a:rPr>
              <a:t>praktiseren, </a:t>
            </a:r>
          </a:p>
          <a:p>
            <a:r>
              <a:rPr lang="nl-NL" sz="2600" dirty="0" smtClean="0">
                <a:solidFill>
                  <a:srgbClr val="002060"/>
                </a:solidFill>
              </a:rPr>
              <a:t>en </a:t>
            </a:r>
            <a:r>
              <a:rPr lang="nl-NL" sz="2600" dirty="0">
                <a:solidFill>
                  <a:srgbClr val="002060"/>
                </a:solidFill>
              </a:rPr>
              <a:t>ze zelf doet, dat jij aan het oordeel van God zal ontsnappen?</a:t>
            </a:r>
          </a:p>
        </p:txBody>
      </p:sp>
      <p:sp>
        <p:nvSpPr>
          <p:cNvPr id="5" name="Tekstvak 4"/>
          <p:cNvSpPr txBox="1"/>
          <p:nvPr/>
        </p:nvSpPr>
        <p:spPr>
          <a:xfrm>
            <a:off x="1736932" y="3044511"/>
            <a:ext cx="9068085" cy="830997"/>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400" dirty="0" smtClean="0">
                <a:latin typeface="+mj-lt"/>
              </a:rPr>
              <a:t>God gaat de verborgen dingen van het hart oordelen (2:16, 1 Kor.4:4)</a:t>
            </a:r>
          </a:p>
          <a:p>
            <a:pPr marL="457200" indent="-457200">
              <a:buFont typeface="Courier New" panose="02070309020205020404" pitchFamily="49" charset="0"/>
              <a:buChar char="o"/>
            </a:pPr>
            <a:r>
              <a:rPr lang="nl-NL" sz="2400" dirty="0">
                <a:latin typeface="+mj-lt"/>
              </a:rPr>
              <a:t>wanneer God oordeelt, blijft niets </a:t>
            </a:r>
            <a:r>
              <a:rPr lang="nl-NL" sz="2400" dirty="0" smtClean="0">
                <a:latin typeface="+mj-lt"/>
              </a:rPr>
              <a:t>verborgen</a:t>
            </a:r>
            <a:endParaRPr lang="nl-NL" sz="2400" dirty="0">
              <a:latin typeface="+mj-lt"/>
            </a:endParaRPr>
          </a:p>
        </p:txBody>
      </p:sp>
      <p:pic>
        <p:nvPicPr>
          <p:cNvPr id="4" name="Afbeelding 3"/>
          <p:cNvPicPr>
            <a:picLocks noChangeAspect="1"/>
          </p:cNvPicPr>
          <p:nvPr/>
        </p:nvPicPr>
        <p:blipFill>
          <a:blip r:embed="rId3"/>
          <a:stretch>
            <a:fillRect/>
          </a:stretch>
        </p:blipFill>
        <p:spPr>
          <a:xfrm>
            <a:off x="481680" y="5127827"/>
            <a:ext cx="9265920" cy="756717"/>
          </a:xfrm>
          <a:prstGeom prst="rect">
            <a:avLst/>
          </a:prstGeom>
        </p:spPr>
      </p:pic>
      <p:pic>
        <p:nvPicPr>
          <p:cNvPr id="7" name="Afbeelding 6"/>
          <p:cNvPicPr>
            <a:picLocks noChangeAspect="1"/>
          </p:cNvPicPr>
          <p:nvPr/>
        </p:nvPicPr>
        <p:blipFill>
          <a:blip r:embed="rId4"/>
          <a:stretch>
            <a:fillRect/>
          </a:stretch>
        </p:blipFill>
        <p:spPr>
          <a:xfrm>
            <a:off x="481680" y="5900008"/>
            <a:ext cx="9679590" cy="749387"/>
          </a:xfrm>
          <a:prstGeom prst="rect">
            <a:avLst/>
          </a:prstGeom>
        </p:spPr>
      </p:pic>
    </p:spTree>
    <p:extLst>
      <p:ext uri="{BB962C8B-B14F-4D97-AF65-F5344CB8AC3E}">
        <p14:creationId xmlns:p14="http://schemas.microsoft.com/office/powerpoint/2010/main" val="321051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81680" y="442525"/>
            <a:ext cx="11578590" cy="1292662"/>
          </a:xfrm>
          <a:prstGeom prst="rect">
            <a:avLst/>
          </a:prstGeom>
          <a:noFill/>
        </p:spPr>
        <p:txBody>
          <a:bodyPr wrap="square" rtlCol="0">
            <a:spAutoFit/>
          </a:bodyPr>
          <a:lstStyle/>
          <a:p>
            <a:r>
              <a:rPr lang="nl-NL" sz="2600" b="1" dirty="0" smtClean="0">
                <a:solidFill>
                  <a:srgbClr val="002060"/>
                </a:solidFill>
              </a:rPr>
              <a:t>Romeinen 2</a:t>
            </a:r>
            <a:endParaRPr lang="nl-NL" sz="2600" b="1" dirty="0">
              <a:solidFill>
                <a:srgbClr val="002060"/>
              </a:solidFill>
            </a:endParaRPr>
          </a:p>
          <a:p>
            <a:r>
              <a:rPr lang="nl-NL" sz="2600" dirty="0" smtClean="0">
                <a:solidFill>
                  <a:srgbClr val="002060"/>
                </a:solidFill>
              </a:rPr>
              <a:t>4 Of </a:t>
            </a:r>
            <a:r>
              <a:rPr lang="nl-NL" sz="2600" dirty="0">
                <a:solidFill>
                  <a:srgbClr val="002060"/>
                </a:solidFill>
              </a:rPr>
              <a:t>veracht jij de rijkdom van zijn vriendelijkheid, verdraagzaamheid en geduld, en ben jij onwetend, dat de vriendelijkheid van God jou tot bezinning leidt?</a:t>
            </a:r>
          </a:p>
        </p:txBody>
      </p:sp>
      <p:sp>
        <p:nvSpPr>
          <p:cNvPr id="5" name="Tekstvak 4"/>
          <p:cNvSpPr txBox="1"/>
          <p:nvPr/>
        </p:nvSpPr>
        <p:spPr>
          <a:xfrm>
            <a:off x="2377012" y="2250482"/>
            <a:ext cx="8150018" cy="2308324"/>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400" dirty="0" smtClean="0">
                <a:latin typeface="+mj-lt"/>
              </a:rPr>
              <a:t>vriendelijkheid =&gt; SV/NBG: goedertierenheid </a:t>
            </a:r>
          </a:p>
          <a:p>
            <a:pPr marL="457200" indent="-457200">
              <a:buFont typeface="Courier New" panose="02070309020205020404" pitchFamily="49" charset="0"/>
              <a:buChar char="o"/>
            </a:pPr>
            <a:r>
              <a:rPr lang="nl-NL" sz="2400" dirty="0" smtClean="0">
                <a:latin typeface="+mj-lt"/>
              </a:rPr>
              <a:t>letterlijk: </a:t>
            </a:r>
            <a:r>
              <a:rPr lang="nl-NL" sz="2400" i="1" dirty="0" smtClean="0">
                <a:latin typeface="+mj-lt"/>
              </a:rPr>
              <a:t>geschiktheid</a:t>
            </a:r>
          </a:p>
          <a:p>
            <a:pPr marL="457200" indent="-457200">
              <a:buFont typeface="Courier New" panose="02070309020205020404" pitchFamily="49" charset="0"/>
              <a:buChar char="o"/>
            </a:pPr>
            <a:r>
              <a:rPr lang="nl-NL" sz="2400" dirty="0" smtClean="0">
                <a:latin typeface="+mj-lt"/>
              </a:rPr>
              <a:t>het is Gods goedheid die tot bezinning leidt</a:t>
            </a:r>
          </a:p>
          <a:p>
            <a:pPr marL="457200" indent="-457200">
              <a:buFont typeface="Courier New" panose="02070309020205020404" pitchFamily="49" charset="0"/>
              <a:buChar char="o"/>
            </a:pPr>
            <a:r>
              <a:rPr lang="nl-NL" sz="2400" dirty="0" smtClean="0">
                <a:latin typeface="+mj-lt"/>
              </a:rPr>
              <a:t>juist in die godsdienstige kringen schildert men God af als een god die ongenadig oordeelt </a:t>
            </a:r>
          </a:p>
          <a:p>
            <a:pPr marL="457200" indent="-457200">
              <a:buFont typeface="Courier New" panose="02070309020205020404" pitchFamily="49" charset="0"/>
              <a:buChar char="o"/>
            </a:pPr>
            <a:r>
              <a:rPr lang="nl-NL" sz="2400" dirty="0" smtClean="0">
                <a:latin typeface="+mj-lt"/>
              </a:rPr>
              <a:t>men minacht Gods goedheid, verdraagzaamheid en geduld</a:t>
            </a:r>
            <a:endParaRPr lang="nl-NL" sz="2400" dirty="0">
              <a:latin typeface="+mj-lt"/>
            </a:endParaRPr>
          </a:p>
        </p:txBody>
      </p:sp>
      <p:pic>
        <p:nvPicPr>
          <p:cNvPr id="2" name="Afbeelding 1"/>
          <p:cNvPicPr>
            <a:picLocks noChangeAspect="1"/>
          </p:cNvPicPr>
          <p:nvPr/>
        </p:nvPicPr>
        <p:blipFill>
          <a:blip r:embed="rId3"/>
          <a:stretch>
            <a:fillRect/>
          </a:stretch>
        </p:blipFill>
        <p:spPr>
          <a:xfrm>
            <a:off x="481681" y="5074102"/>
            <a:ext cx="10811160" cy="777105"/>
          </a:xfrm>
          <a:prstGeom prst="rect">
            <a:avLst/>
          </a:prstGeom>
        </p:spPr>
      </p:pic>
      <p:pic>
        <p:nvPicPr>
          <p:cNvPr id="3" name="Afbeelding 2"/>
          <p:cNvPicPr>
            <a:picLocks noChangeAspect="1"/>
          </p:cNvPicPr>
          <p:nvPr/>
        </p:nvPicPr>
        <p:blipFill>
          <a:blip r:embed="rId4"/>
          <a:stretch>
            <a:fillRect/>
          </a:stretch>
        </p:blipFill>
        <p:spPr>
          <a:xfrm>
            <a:off x="481680" y="5866089"/>
            <a:ext cx="10719720" cy="769317"/>
          </a:xfrm>
          <a:prstGeom prst="rect">
            <a:avLst/>
          </a:prstGeom>
        </p:spPr>
      </p:pic>
    </p:spTree>
    <p:extLst>
      <p:ext uri="{BB962C8B-B14F-4D97-AF65-F5344CB8AC3E}">
        <p14:creationId xmlns:p14="http://schemas.microsoft.com/office/powerpoint/2010/main" val="377090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81680" y="442525"/>
            <a:ext cx="11578590" cy="1692771"/>
          </a:xfrm>
          <a:prstGeom prst="rect">
            <a:avLst/>
          </a:prstGeom>
          <a:noFill/>
        </p:spPr>
        <p:txBody>
          <a:bodyPr wrap="square" rtlCol="0">
            <a:spAutoFit/>
          </a:bodyPr>
          <a:lstStyle/>
          <a:p>
            <a:r>
              <a:rPr lang="nl-NL" sz="2600" b="1" dirty="0" smtClean="0">
                <a:solidFill>
                  <a:srgbClr val="002060"/>
                </a:solidFill>
              </a:rPr>
              <a:t>Romeinen 2</a:t>
            </a:r>
            <a:endParaRPr lang="nl-NL" sz="2600" b="1" dirty="0">
              <a:solidFill>
                <a:srgbClr val="002060"/>
              </a:solidFill>
            </a:endParaRPr>
          </a:p>
          <a:p>
            <a:r>
              <a:rPr lang="nl-NL" sz="2600" dirty="0" smtClean="0">
                <a:solidFill>
                  <a:srgbClr val="002060"/>
                </a:solidFill>
              </a:rPr>
              <a:t>5 Maar in overeenstemming met jouw </a:t>
            </a:r>
            <a:r>
              <a:rPr lang="nl-NL" sz="2600" dirty="0">
                <a:solidFill>
                  <a:srgbClr val="002060"/>
                </a:solidFill>
              </a:rPr>
              <a:t>hardheid en onbezonnen hart </a:t>
            </a:r>
            <a:endParaRPr lang="nl-NL" sz="2600" dirty="0" smtClean="0">
              <a:solidFill>
                <a:srgbClr val="002060"/>
              </a:solidFill>
            </a:endParaRPr>
          </a:p>
          <a:p>
            <a:r>
              <a:rPr lang="nl-NL" sz="2600" dirty="0" smtClean="0">
                <a:solidFill>
                  <a:schemeClr val="bg1">
                    <a:lumMod val="65000"/>
                  </a:schemeClr>
                </a:solidFill>
              </a:rPr>
              <a:t>spaar </a:t>
            </a:r>
            <a:r>
              <a:rPr lang="nl-NL" sz="2600" dirty="0">
                <a:solidFill>
                  <a:schemeClr val="bg1">
                    <a:lumMod val="65000"/>
                  </a:schemeClr>
                </a:solidFill>
              </a:rPr>
              <a:t>jij voor jezelf </a:t>
            </a:r>
            <a:r>
              <a:rPr lang="nl-NL" sz="2600" dirty="0" smtClean="0">
                <a:solidFill>
                  <a:schemeClr val="bg1">
                    <a:lumMod val="65000"/>
                  </a:schemeClr>
                </a:solidFill>
              </a:rPr>
              <a:t>toorn op in de </a:t>
            </a:r>
            <a:r>
              <a:rPr lang="nl-NL" sz="2600" dirty="0">
                <a:solidFill>
                  <a:schemeClr val="bg1">
                    <a:lumMod val="65000"/>
                  </a:schemeClr>
                </a:solidFill>
              </a:rPr>
              <a:t>dag van </a:t>
            </a:r>
            <a:r>
              <a:rPr lang="nl-NL" sz="2600" dirty="0" smtClean="0">
                <a:solidFill>
                  <a:schemeClr val="bg1">
                    <a:lumMod val="65000"/>
                  </a:schemeClr>
                </a:solidFill>
              </a:rPr>
              <a:t>toorn </a:t>
            </a:r>
          </a:p>
          <a:p>
            <a:r>
              <a:rPr lang="nl-NL" sz="2600" dirty="0" smtClean="0">
                <a:solidFill>
                  <a:schemeClr val="bg1">
                    <a:lumMod val="65000"/>
                  </a:schemeClr>
                </a:solidFill>
              </a:rPr>
              <a:t>en </a:t>
            </a:r>
            <a:r>
              <a:rPr lang="nl-NL" sz="2600" dirty="0">
                <a:solidFill>
                  <a:schemeClr val="bg1">
                    <a:lumMod val="65000"/>
                  </a:schemeClr>
                </a:solidFill>
              </a:rPr>
              <a:t>van de onthulling van het rechtvaardig oordeel van God,</a:t>
            </a:r>
          </a:p>
        </p:txBody>
      </p:sp>
      <p:sp>
        <p:nvSpPr>
          <p:cNvPr id="5" name="Tekstvak 4"/>
          <p:cNvSpPr txBox="1"/>
          <p:nvPr/>
        </p:nvSpPr>
        <p:spPr>
          <a:xfrm>
            <a:off x="994410" y="3326570"/>
            <a:ext cx="10760443" cy="1200329"/>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400" dirty="0" smtClean="0">
                <a:latin typeface="+mj-lt"/>
              </a:rPr>
              <a:t>hardheid (van het hart) is een  eigenschap van de religieuze mens (Ez.11:19, 36:26)</a:t>
            </a:r>
          </a:p>
          <a:p>
            <a:pPr marL="457200" indent="-457200">
              <a:buFont typeface="Courier New" panose="02070309020205020404" pitchFamily="49" charset="0"/>
              <a:buChar char="o"/>
            </a:pPr>
            <a:r>
              <a:rPr lang="nl-NL" sz="2400" dirty="0" smtClean="0">
                <a:latin typeface="+mj-lt"/>
              </a:rPr>
              <a:t>juist de godsdienstige mens, die zegt Hem te vertegenwoordigen, roept de toorn van God over zich af</a:t>
            </a:r>
          </a:p>
        </p:txBody>
      </p:sp>
      <p:pic>
        <p:nvPicPr>
          <p:cNvPr id="8" name="Afbeelding 7"/>
          <p:cNvPicPr>
            <a:picLocks noChangeAspect="1"/>
          </p:cNvPicPr>
          <p:nvPr/>
        </p:nvPicPr>
        <p:blipFill>
          <a:blip r:embed="rId3"/>
          <a:stretch>
            <a:fillRect/>
          </a:stretch>
        </p:blipFill>
        <p:spPr>
          <a:xfrm>
            <a:off x="821055" y="5718174"/>
            <a:ext cx="8334375" cy="706438"/>
          </a:xfrm>
          <a:prstGeom prst="rect">
            <a:avLst/>
          </a:prstGeom>
        </p:spPr>
      </p:pic>
    </p:spTree>
    <p:extLst>
      <p:ext uri="{BB962C8B-B14F-4D97-AF65-F5344CB8AC3E}">
        <p14:creationId xmlns:p14="http://schemas.microsoft.com/office/powerpoint/2010/main" val="142200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81680" y="442525"/>
            <a:ext cx="11578590" cy="1692771"/>
          </a:xfrm>
          <a:prstGeom prst="rect">
            <a:avLst/>
          </a:prstGeom>
          <a:noFill/>
        </p:spPr>
        <p:txBody>
          <a:bodyPr wrap="square" rtlCol="0">
            <a:spAutoFit/>
          </a:bodyPr>
          <a:lstStyle/>
          <a:p>
            <a:r>
              <a:rPr lang="nl-NL" sz="2600" b="1" dirty="0" smtClean="0">
                <a:solidFill>
                  <a:srgbClr val="002060"/>
                </a:solidFill>
              </a:rPr>
              <a:t>Romeinen 2</a:t>
            </a:r>
            <a:endParaRPr lang="nl-NL" sz="2600" b="1" dirty="0">
              <a:solidFill>
                <a:srgbClr val="002060"/>
              </a:solidFill>
            </a:endParaRPr>
          </a:p>
          <a:p>
            <a:r>
              <a:rPr lang="nl-NL" sz="2600" dirty="0" smtClean="0">
                <a:solidFill>
                  <a:schemeClr val="bg1">
                    <a:lumMod val="65000"/>
                  </a:schemeClr>
                </a:solidFill>
              </a:rPr>
              <a:t>5 Maar in overeenstemming met jouw </a:t>
            </a:r>
            <a:r>
              <a:rPr lang="nl-NL" sz="2600" dirty="0">
                <a:solidFill>
                  <a:schemeClr val="bg1">
                    <a:lumMod val="65000"/>
                  </a:schemeClr>
                </a:solidFill>
              </a:rPr>
              <a:t>hardheid en onbezonnen hart </a:t>
            </a:r>
            <a:endParaRPr lang="nl-NL" sz="2600" dirty="0" smtClean="0">
              <a:solidFill>
                <a:schemeClr val="bg1">
                  <a:lumMod val="65000"/>
                </a:schemeClr>
              </a:solidFill>
            </a:endParaRPr>
          </a:p>
          <a:p>
            <a:r>
              <a:rPr lang="nl-NL" sz="2600" dirty="0" smtClean="0">
                <a:solidFill>
                  <a:srgbClr val="002060"/>
                </a:solidFill>
              </a:rPr>
              <a:t>spaar </a:t>
            </a:r>
            <a:r>
              <a:rPr lang="nl-NL" sz="2600" dirty="0">
                <a:solidFill>
                  <a:srgbClr val="002060"/>
                </a:solidFill>
              </a:rPr>
              <a:t>jij voor jezelf </a:t>
            </a:r>
            <a:r>
              <a:rPr lang="nl-NL" sz="2600" dirty="0" smtClean="0">
                <a:solidFill>
                  <a:srgbClr val="002060"/>
                </a:solidFill>
              </a:rPr>
              <a:t>toorn op in de </a:t>
            </a:r>
            <a:r>
              <a:rPr lang="nl-NL" sz="2600" dirty="0">
                <a:solidFill>
                  <a:srgbClr val="002060"/>
                </a:solidFill>
              </a:rPr>
              <a:t>dag van </a:t>
            </a:r>
            <a:r>
              <a:rPr lang="nl-NL" sz="2600" dirty="0" smtClean="0">
                <a:solidFill>
                  <a:srgbClr val="002060"/>
                </a:solidFill>
              </a:rPr>
              <a:t>toorn </a:t>
            </a:r>
          </a:p>
          <a:p>
            <a:r>
              <a:rPr lang="nl-NL" sz="2600" dirty="0" smtClean="0">
                <a:solidFill>
                  <a:schemeClr val="bg1">
                    <a:lumMod val="65000"/>
                  </a:schemeClr>
                </a:solidFill>
              </a:rPr>
              <a:t>en </a:t>
            </a:r>
            <a:r>
              <a:rPr lang="nl-NL" sz="2600" dirty="0">
                <a:solidFill>
                  <a:schemeClr val="bg1">
                    <a:lumMod val="65000"/>
                  </a:schemeClr>
                </a:solidFill>
              </a:rPr>
              <a:t>van de onthulling van het rechtvaardig oordeel van God,</a:t>
            </a:r>
          </a:p>
        </p:txBody>
      </p:sp>
      <p:sp>
        <p:nvSpPr>
          <p:cNvPr id="5" name="Tekstvak 4"/>
          <p:cNvSpPr txBox="1"/>
          <p:nvPr/>
        </p:nvSpPr>
        <p:spPr>
          <a:xfrm>
            <a:off x="1839802" y="3359781"/>
            <a:ext cx="7235618" cy="830997"/>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400" dirty="0" smtClean="0">
                <a:latin typeface="+mj-lt"/>
              </a:rPr>
              <a:t>‘de grote dag van Hun toorn’ (Opb.6:17)</a:t>
            </a:r>
          </a:p>
          <a:p>
            <a:pPr marL="457200" indent="-457200">
              <a:buFont typeface="Courier New" panose="02070309020205020404" pitchFamily="49" charset="0"/>
              <a:buChar char="o"/>
            </a:pPr>
            <a:r>
              <a:rPr lang="nl-NL" sz="2400" dirty="0" smtClean="0">
                <a:latin typeface="+mj-lt"/>
              </a:rPr>
              <a:t>het oordeel over de dan levende mensheid op aarde</a:t>
            </a:r>
            <a:endParaRPr lang="nl-NL" sz="2400" dirty="0">
              <a:latin typeface="+mj-lt"/>
            </a:endParaRPr>
          </a:p>
        </p:txBody>
      </p:sp>
      <p:pic>
        <p:nvPicPr>
          <p:cNvPr id="3" name="Afbeelding 2"/>
          <p:cNvPicPr>
            <a:picLocks noChangeAspect="1"/>
          </p:cNvPicPr>
          <p:nvPr/>
        </p:nvPicPr>
        <p:blipFill>
          <a:blip r:embed="rId3"/>
          <a:stretch>
            <a:fillRect/>
          </a:stretch>
        </p:blipFill>
        <p:spPr>
          <a:xfrm>
            <a:off x="481680" y="5507598"/>
            <a:ext cx="6284880" cy="744612"/>
          </a:xfrm>
          <a:prstGeom prst="rect">
            <a:avLst/>
          </a:prstGeom>
        </p:spPr>
      </p:pic>
    </p:spTree>
    <p:extLst>
      <p:ext uri="{BB962C8B-B14F-4D97-AF65-F5344CB8AC3E}">
        <p14:creationId xmlns:p14="http://schemas.microsoft.com/office/powerpoint/2010/main" val="177047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58914</TotalTime>
  <Words>1246</Words>
  <Application>Microsoft Office PowerPoint</Application>
  <PresentationFormat>Breedbeeld</PresentationFormat>
  <Paragraphs>153</Paragraphs>
  <Slides>22</Slides>
  <Notes>20</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22</vt:i4>
      </vt:variant>
    </vt:vector>
  </HeadingPairs>
  <TitlesOfParts>
    <vt:vector size="30" baseType="lpstr">
      <vt:lpstr>Arial</vt:lpstr>
      <vt:lpstr>Calibri</vt:lpstr>
      <vt:lpstr>Calibri Light</vt:lpstr>
      <vt:lpstr>Courier New</vt:lpstr>
      <vt:lpstr>Verdana</vt:lpstr>
      <vt:lpstr>Wingdings</vt:lpstr>
      <vt:lpstr>Kantoorthema</vt:lpstr>
      <vt:lpstr>1_Kantoorthema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 Oudijn</dc:creator>
  <cp:lastModifiedBy>Gerard Oudijn</cp:lastModifiedBy>
  <cp:revision>2544</cp:revision>
  <dcterms:created xsi:type="dcterms:W3CDTF">2017-10-24T20:34:00Z</dcterms:created>
  <dcterms:modified xsi:type="dcterms:W3CDTF">2021-09-19T13:36:36Z</dcterms:modified>
</cp:coreProperties>
</file>