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1351" r:id="rId3"/>
    <p:sldId id="1583" r:id="rId4"/>
    <p:sldId id="1604" r:id="rId5"/>
    <p:sldId id="1586" r:id="rId6"/>
    <p:sldId id="1606" r:id="rId7"/>
    <p:sldId id="1605" r:id="rId8"/>
    <p:sldId id="1607" r:id="rId9"/>
    <p:sldId id="1608" r:id="rId10"/>
    <p:sldId id="1610" r:id="rId11"/>
    <p:sldId id="1609" r:id="rId12"/>
    <p:sldId id="1611" r:id="rId13"/>
    <p:sldId id="1612" r:id="rId14"/>
    <p:sldId id="1613" r:id="rId15"/>
    <p:sldId id="1614" r:id="rId16"/>
    <p:sldId id="1615" r:id="rId17"/>
    <p:sldId id="1616" r:id="rId18"/>
    <p:sldId id="1617" r:id="rId19"/>
    <p:sldId id="1618" r:id="rId20"/>
    <p:sldId id="1619" r:id="rId21"/>
    <p:sldId id="1621" r:id="rId22"/>
    <p:sldId id="1620" r:id="rId23"/>
    <p:sldId id="1622" r:id="rId24"/>
    <p:sldId id="1623" r:id="rId25"/>
    <p:sldId id="1624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75CF07"/>
    <a:srgbClr val="79D707"/>
    <a:srgbClr val="0319BD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85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45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26-9-2021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36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5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39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36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97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35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15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3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37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46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78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81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79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0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24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46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3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0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02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17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6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26-9-2021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26-9-2021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26-9-2021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26-9-2021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26-9-2021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26-9-2021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26-9-2021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26-9-2021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26-9-2021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26-9-2021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26-9-2021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26-9-2021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26-9-2021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26-9-2021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26-9-2021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26-9-2021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26-9-2021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26-9-2021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26-9-2021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26-9-2021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26-9-2021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26-9-2021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26-9-2021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26-9-2021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83383" y="6119336"/>
            <a:ext cx="2509917" cy="73866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 september 2021 Rotterdam</a:t>
            </a:r>
          </a:p>
          <a:p>
            <a:pPr algn="ctr"/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161078" y="5221282"/>
            <a:ext cx="1571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studie 5 </a:t>
            </a:r>
            <a:endParaRPr lang="nl-NL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14 Want wanneer natiën, die de wet niet hebben,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van nature de dingen van de wet doen,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dan zijn dezen, die de wet niet hebben, zichzelf een wet.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15 Zij </a:t>
            </a:r>
            <a:r>
              <a:rPr lang="nl-NL" sz="2600" dirty="0">
                <a:solidFill>
                  <a:srgbClr val="002060"/>
                </a:solidFill>
              </a:rPr>
              <a:t>betonen dat het werk van de wet in hun harten geschreven </a:t>
            </a:r>
            <a:r>
              <a:rPr lang="nl-NL" sz="2600" dirty="0" smtClean="0">
                <a:solidFill>
                  <a:srgbClr val="002060"/>
                </a:solidFill>
              </a:rPr>
              <a:t>is.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392102"/>
            <a:ext cx="10039350" cy="82867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390276" y="3163534"/>
            <a:ext cx="8130754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‘de wet’ zit in hun natuur/wezen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‘de wet’ is niet de 10 geboden o.i.d.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maar: de onderwijzing </a:t>
            </a:r>
            <a:r>
              <a:rPr lang="nl-NL" sz="2400" i="1" dirty="0" smtClean="0">
                <a:latin typeface="+mj-lt"/>
              </a:rPr>
              <a:t>(Hebreeuws: </a:t>
            </a:r>
            <a:r>
              <a:rPr lang="nl-NL" sz="2400" i="1" dirty="0" err="1" smtClean="0">
                <a:latin typeface="+mj-lt"/>
              </a:rPr>
              <a:t>Torah</a:t>
            </a:r>
            <a:r>
              <a:rPr lang="nl-NL" sz="2400" i="1" dirty="0" smtClean="0">
                <a:latin typeface="+mj-lt"/>
              </a:rPr>
              <a:t>)</a:t>
            </a:r>
            <a:r>
              <a:rPr lang="nl-NL" sz="2400" dirty="0" smtClean="0">
                <a:latin typeface="+mj-lt"/>
              </a:rPr>
              <a:t> dat er een God is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geen last, maar lust</a:t>
            </a:r>
            <a:endParaRPr lang="nl-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4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15 (…)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Hun geweten getuigt mee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en hun overwegingen tussen elkaar onderling beschuldigend of ook verdedigend,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16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in de dag, wanneer God het verborgene van de mensen zal oordelen,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in overeenstemming met mijn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evangelie,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door Jezus Christus.</a:t>
            </a:r>
          </a:p>
          <a:p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02994" y="3486667"/>
            <a:ext cx="8972978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d</a:t>
            </a:r>
            <a:r>
              <a:rPr lang="nl-NL" sz="2400" dirty="0" smtClean="0">
                <a:latin typeface="+mj-lt"/>
              </a:rPr>
              <a:t>e mens heeft een geweten, </a:t>
            </a:r>
            <a:r>
              <a:rPr lang="nl-NL" sz="2400" dirty="0" err="1" smtClean="0">
                <a:latin typeface="+mj-lt"/>
              </a:rPr>
              <a:t>lett</a:t>
            </a:r>
            <a:r>
              <a:rPr lang="nl-NL" sz="2400" dirty="0" smtClean="0">
                <a:latin typeface="+mj-lt"/>
              </a:rPr>
              <a:t>: samen-weten =&gt; samen met God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dezelfde kennis als God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547360"/>
            <a:ext cx="5514975" cy="8382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6841" y="4099374"/>
            <a:ext cx="2892742" cy="262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15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(…)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>
                <a:solidFill>
                  <a:srgbClr val="002060"/>
                </a:solidFill>
              </a:rPr>
              <a:t>Hun geweten getuigt mee </a:t>
            </a:r>
          </a:p>
          <a:p>
            <a:r>
              <a:rPr lang="nl-NL" sz="2600" dirty="0">
                <a:solidFill>
                  <a:srgbClr val="002060"/>
                </a:solidFill>
              </a:rPr>
              <a:t>en hun overwegingen </a:t>
            </a:r>
            <a:r>
              <a:rPr lang="nl-NL" sz="2600" dirty="0" smtClean="0">
                <a:solidFill>
                  <a:srgbClr val="002060"/>
                </a:solidFill>
              </a:rPr>
              <a:t>tussen elkaar </a:t>
            </a:r>
            <a:r>
              <a:rPr lang="nl-NL" sz="2600" dirty="0">
                <a:solidFill>
                  <a:srgbClr val="002060"/>
                </a:solidFill>
              </a:rPr>
              <a:t>onderling </a:t>
            </a:r>
            <a:r>
              <a:rPr lang="nl-NL" sz="2600" dirty="0" smtClean="0">
                <a:solidFill>
                  <a:srgbClr val="002060"/>
                </a:solidFill>
              </a:rPr>
              <a:t>beschuldigend </a:t>
            </a:r>
            <a:r>
              <a:rPr lang="nl-NL" sz="2600" dirty="0">
                <a:solidFill>
                  <a:srgbClr val="002060"/>
                </a:solidFill>
              </a:rPr>
              <a:t>of ook </a:t>
            </a:r>
            <a:r>
              <a:rPr lang="nl-NL" sz="2600" dirty="0" smtClean="0">
                <a:solidFill>
                  <a:srgbClr val="002060"/>
                </a:solidFill>
              </a:rPr>
              <a:t>verdedigend,</a:t>
            </a:r>
            <a:endParaRPr lang="nl-NL" sz="2600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16 in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de dag, wanneer God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het verborgene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van de mensen zal oordelen,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in overeenstemming met mijn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evangelie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door Jezus Christus.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350146" y="3586903"/>
            <a:ext cx="8972978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in de toekomst (zie volgende vers) zal dit alles aan het licht komen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497830"/>
            <a:ext cx="89916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15 (…)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Hun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geweten getuigt mee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en hun overwegingen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tussen elkaar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onderling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beschuldigend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of ook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verdedigend,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in </a:t>
            </a:r>
            <a:r>
              <a:rPr lang="nl-NL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dag, wanneer God </a:t>
            </a:r>
            <a:r>
              <a:rPr lang="nl-NL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 verborgene </a:t>
            </a:r>
            <a:r>
              <a:rPr lang="nl-NL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de mensen zal oordelen, </a:t>
            </a:r>
            <a:endParaRPr lang="nl-NL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in overeenstemming met </a:t>
            </a:r>
            <a:r>
              <a:rPr lang="nl-NL" sz="2600" dirty="0">
                <a:solidFill>
                  <a:srgbClr val="002060"/>
                </a:solidFill>
              </a:rPr>
              <a:t>mijn evangelie, door Jezus Christus.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087256" y="3452354"/>
            <a:ext cx="9999844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na de duizend jaar bij het oordeel van de grote witte troon (Opb.20:11)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d</a:t>
            </a:r>
            <a:r>
              <a:rPr lang="nl-NL" sz="2400" dirty="0" smtClean="0">
                <a:latin typeface="+mj-lt"/>
              </a:rPr>
              <a:t>egenen die geen deel hebben aan de eerste opstanding (Opb.20:5)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Gods oordeel is ‘naar waarheid’ (Rom.2:2)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al het verborgene komt aan het licht</a:t>
            </a:r>
            <a:endParaRPr lang="nl-NL" sz="24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40" y="5538854"/>
            <a:ext cx="10860405" cy="82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15 (…)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Hun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geweten getuigt mee </a:t>
            </a: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en hun overwegingen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tussen elkaar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onderling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beschuldigend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of ook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verdedigend,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16 in </a:t>
            </a:r>
            <a:r>
              <a:rPr lang="nl-NL" sz="2600" dirty="0">
                <a:solidFill>
                  <a:srgbClr val="002060"/>
                </a:solidFill>
              </a:rPr>
              <a:t>de dag, wanneer God </a:t>
            </a:r>
            <a:r>
              <a:rPr lang="nl-NL" sz="2600" dirty="0" smtClean="0">
                <a:solidFill>
                  <a:srgbClr val="002060"/>
                </a:solidFill>
              </a:rPr>
              <a:t>het verborgene </a:t>
            </a:r>
            <a:r>
              <a:rPr lang="nl-NL" sz="2600" dirty="0">
                <a:solidFill>
                  <a:srgbClr val="002060"/>
                </a:solidFill>
              </a:rPr>
              <a:t>van de mensen zal oordelen,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overeenstemming met </a:t>
            </a:r>
            <a:r>
              <a:rPr lang="nl-NL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mijn evangelie</a:t>
            </a:r>
            <a:r>
              <a:rPr lang="nl-NL" sz="2600" dirty="0">
                <a:solidFill>
                  <a:srgbClr val="002060"/>
                </a:solidFill>
              </a:rPr>
              <a:t>, door Jezus Christus.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24944" y="3733757"/>
            <a:ext cx="5656444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dit oordeel is een gericht/rechtzetting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daarom is het evangelie!</a:t>
            </a:r>
            <a:endParaRPr lang="nl-NL" sz="24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362996"/>
            <a:ext cx="8542973" cy="8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17 Zie, </a:t>
            </a:r>
            <a:r>
              <a:rPr lang="nl-NL" sz="2600" dirty="0">
                <a:solidFill>
                  <a:srgbClr val="002060"/>
                </a:solidFill>
              </a:rPr>
              <a:t>jij </a:t>
            </a:r>
            <a:r>
              <a:rPr lang="nl-NL" sz="2600" dirty="0" smtClean="0">
                <a:solidFill>
                  <a:srgbClr val="002060"/>
                </a:solidFill>
              </a:rPr>
              <a:t>wordt Jood genoemd, </a:t>
            </a:r>
            <a:r>
              <a:rPr lang="nl-NL" sz="2600" dirty="0">
                <a:solidFill>
                  <a:srgbClr val="002060"/>
                </a:solidFill>
              </a:rPr>
              <a:t>en jij rust op de wet, en jij beroemt je </a:t>
            </a:r>
            <a:r>
              <a:rPr lang="nl-NL" sz="2600" dirty="0" smtClean="0">
                <a:solidFill>
                  <a:srgbClr val="002060"/>
                </a:solidFill>
              </a:rPr>
              <a:t>in God</a:t>
            </a:r>
            <a:r>
              <a:rPr lang="nl-NL" sz="2600" dirty="0">
                <a:solidFill>
                  <a:srgbClr val="002060"/>
                </a:solidFill>
              </a:rPr>
              <a:t>,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394460" y="2737141"/>
            <a:ext cx="8823960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v</a:t>
            </a:r>
            <a:r>
              <a:rPr lang="nl-NL" sz="2400" dirty="0" smtClean="0">
                <a:latin typeface="+mj-lt"/>
              </a:rPr>
              <a:t>anaf dit vers wordt ‘de Jood’ aangesproken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in het voorgaande de hypocriete (godsdienstige) mens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Jood =&gt; </a:t>
            </a:r>
            <a:r>
              <a:rPr lang="nl-NL" sz="2400" dirty="0" err="1" smtClean="0">
                <a:latin typeface="+mj-lt"/>
              </a:rPr>
              <a:t>Juda</a:t>
            </a:r>
            <a:r>
              <a:rPr lang="nl-NL" sz="2400" dirty="0" smtClean="0">
                <a:latin typeface="+mj-lt"/>
              </a:rPr>
              <a:t> =&gt; (God) lover (Gen.29:35)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niet elke Jood is (in die betekenis) dan ook echt een Jood (:28-29)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" y="5474017"/>
            <a:ext cx="117062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9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18 en </a:t>
            </a:r>
            <a:r>
              <a:rPr lang="nl-NL" sz="2600" dirty="0">
                <a:solidFill>
                  <a:srgbClr val="002060"/>
                </a:solidFill>
              </a:rPr>
              <a:t>jij kent </a:t>
            </a:r>
            <a:r>
              <a:rPr lang="nl-NL" sz="2600" dirty="0" smtClean="0">
                <a:solidFill>
                  <a:srgbClr val="002060"/>
                </a:solidFill>
              </a:rPr>
              <a:t>de wil</a:t>
            </a:r>
            <a:r>
              <a:rPr lang="nl-NL" sz="2600" dirty="0">
                <a:solidFill>
                  <a:srgbClr val="002060"/>
                </a:solidFill>
              </a:rPr>
              <a:t>, en jij toetst de dingen die van belang zijn,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jij laat je onderrichten </a:t>
            </a:r>
            <a:r>
              <a:rPr lang="nl-NL" sz="2600" dirty="0" smtClean="0">
                <a:solidFill>
                  <a:srgbClr val="002060"/>
                </a:solidFill>
              </a:rPr>
              <a:t>uit </a:t>
            </a:r>
            <a:r>
              <a:rPr lang="nl-NL" sz="2600" dirty="0">
                <a:solidFill>
                  <a:srgbClr val="002060"/>
                </a:solidFill>
              </a:rPr>
              <a:t>de wet.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394460" y="2737141"/>
            <a:ext cx="9635490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vanaf het vorige vers een opsomming van 12 (!) voorrechten van de Jood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deze voorrechten keren zich tegen hen als wanneer zij zich verheffen boven anderen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" y="5595772"/>
            <a:ext cx="11738610" cy="7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9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18 en </a:t>
            </a:r>
            <a:r>
              <a:rPr lang="nl-NL" sz="2600" dirty="0">
                <a:solidFill>
                  <a:srgbClr val="002060"/>
                </a:solidFill>
              </a:rPr>
              <a:t>jij kent </a:t>
            </a:r>
            <a:r>
              <a:rPr lang="nl-NL" sz="2600" dirty="0" smtClean="0">
                <a:solidFill>
                  <a:srgbClr val="002060"/>
                </a:solidFill>
              </a:rPr>
              <a:t>de wil</a:t>
            </a:r>
            <a:r>
              <a:rPr lang="nl-NL" sz="2600" dirty="0">
                <a:solidFill>
                  <a:srgbClr val="002060"/>
                </a:solidFill>
              </a:rPr>
              <a:t>, en jij toetst de dingen die van belang zijn,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jij laat je onderrichten </a:t>
            </a:r>
            <a:r>
              <a:rPr lang="nl-NL" sz="2600" dirty="0" smtClean="0">
                <a:solidFill>
                  <a:srgbClr val="002060"/>
                </a:solidFill>
              </a:rPr>
              <a:t>uit </a:t>
            </a:r>
            <a:r>
              <a:rPr lang="nl-NL" sz="2600" dirty="0">
                <a:solidFill>
                  <a:srgbClr val="002060"/>
                </a:solidFill>
              </a:rPr>
              <a:t>de wet.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394460" y="2737141"/>
            <a:ext cx="9635490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vanaf het vorige vers een opsomming van 12 (!) voorrechten van de Jood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deze voorrechten keren zich tegen hen als wanneer zij zich verheffen boven anderen (:21)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" y="5595772"/>
            <a:ext cx="11738610" cy="7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19 Bovendien </a:t>
            </a:r>
            <a:r>
              <a:rPr lang="nl-NL" sz="2600" dirty="0">
                <a:solidFill>
                  <a:srgbClr val="002060"/>
                </a:solidFill>
              </a:rPr>
              <a:t>heb jij vertrouwen in jezelf, dat jij een gids bent van blinden,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een </a:t>
            </a:r>
            <a:r>
              <a:rPr lang="nl-NL" sz="2600" dirty="0">
                <a:solidFill>
                  <a:srgbClr val="002060"/>
                </a:solidFill>
              </a:rPr>
              <a:t>licht voor hen, die in de duisternis zijn</a:t>
            </a:r>
            <a:r>
              <a:rPr lang="nl-NL" sz="26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20 een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opvoeder van 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</a:rPr>
              <a:t>onverstandigen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 en een leraar van 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</a:rPr>
              <a:t>onmondigen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omdat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jij in de wet de vormgeving van de kennis en van de waarheid hebt.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51660" y="3464655"/>
            <a:ext cx="8591752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dat zouden (en zullen) zij ook zijn (Jes.60:1-3)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het vertrouwen zou niet zijn in zichzelf, maar in God, die het doet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525653"/>
            <a:ext cx="11003280" cy="8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19 Bovendien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heb jij vertrouwen in jezelf, dat jij een gids bent van blinden,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licht voor hen, die in de duisternis zijn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20 een </a:t>
            </a:r>
            <a:r>
              <a:rPr lang="nl-NL" sz="2600" dirty="0">
                <a:solidFill>
                  <a:srgbClr val="002060"/>
                </a:solidFill>
              </a:rPr>
              <a:t>opvoeder van </a:t>
            </a:r>
            <a:r>
              <a:rPr lang="nl-NL" sz="2600" dirty="0" err="1">
                <a:solidFill>
                  <a:srgbClr val="002060"/>
                </a:solidFill>
              </a:rPr>
              <a:t>onverstandigen</a:t>
            </a:r>
            <a:r>
              <a:rPr lang="nl-NL" sz="2600" dirty="0">
                <a:solidFill>
                  <a:srgbClr val="002060"/>
                </a:solidFill>
              </a:rPr>
              <a:t> en een leraar van </a:t>
            </a:r>
            <a:r>
              <a:rPr lang="nl-NL" sz="2600" dirty="0" err="1">
                <a:solidFill>
                  <a:srgbClr val="002060"/>
                </a:solidFill>
              </a:rPr>
              <a:t>onmondigen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omdat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jij in de wet de vormgeving van de kennis en van de waarheid hebt.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51660" y="3464655"/>
            <a:ext cx="8641080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Jood: gids, licht, opvoeder en leraar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natiën: blinden, in duisternis, </a:t>
            </a:r>
            <a:r>
              <a:rPr lang="nl-NL" sz="2400" dirty="0" err="1" smtClean="0">
                <a:latin typeface="+mj-lt"/>
              </a:rPr>
              <a:t>onverstandigen</a:t>
            </a:r>
            <a:r>
              <a:rPr lang="nl-NL" sz="2400" dirty="0">
                <a:latin typeface="+mj-lt"/>
              </a:rPr>
              <a:t> </a:t>
            </a:r>
            <a:r>
              <a:rPr lang="nl-NL" sz="2400" dirty="0" smtClean="0">
                <a:latin typeface="+mj-lt"/>
              </a:rPr>
              <a:t>en </a:t>
            </a:r>
            <a:r>
              <a:rPr lang="nl-NL" sz="2400" dirty="0" err="1" smtClean="0">
                <a:latin typeface="+mj-lt"/>
              </a:rPr>
              <a:t>onmondigen</a:t>
            </a:r>
            <a:endParaRPr lang="nl-NL" sz="2400" dirty="0" smtClean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die positie had de Jood. Dat zouden ze </a:t>
            </a:r>
            <a:r>
              <a:rPr lang="nl-NL" sz="2400" i="1" dirty="0" smtClean="0">
                <a:latin typeface="+mj-lt"/>
              </a:rPr>
              <a:t>geloven</a:t>
            </a:r>
            <a:r>
              <a:rPr lang="nl-NL" sz="2400" dirty="0" smtClean="0">
                <a:latin typeface="+mj-lt"/>
              </a:rPr>
              <a:t>, niet </a:t>
            </a:r>
            <a:r>
              <a:rPr lang="nl-NL" sz="2400" i="1" dirty="0" smtClean="0">
                <a:latin typeface="+mj-lt"/>
              </a:rPr>
              <a:t>werken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694997"/>
            <a:ext cx="65436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1450" y="316795"/>
            <a:ext cx="1178433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dirty="0" smtClean="0"/>
              <a:t>Romeinen 2</a:t>
            </a:r>
            <a:endParaRPr lang="nl-NL" sz="2600" b="1" dirty="0"/>
          </a:p>
          <a:p>
            <a:pPr algn="ctr"/>
            <a:r>
              <a:rPr lang="nl-NL" sz="2600" dirty="0" smtClean="0"/>
              <a:t>1 Daarom </a:t>
            </a:r>
            <a:r>
              <a:rPr lang="nl-NL" sz="2600" dirty="0"/>
              <a:t>ben jij, o, mens, niet te verdedigen, </a:t>
            </a:r>
            <a:r>
              <a:rPr lang="nl-NL" sz="2600" dirty="0" smtClean="0"/>
              <a:t>ieder die oordeelt</a:t>
            </a:r>
            <a:r>
              <a:rPr lang="nl-NL" sz="2600" dirty="0"/>
              <a:t>. </a:t>
            </a:r>
            <a:endParaRPr lang="nl-NL" sz="2600" dirty="0" smtClean="0"/>
          </a:p>
          <a:p>
            <a:pPr algn="ctr"/>
            <a:r>
              <a:rPr lang="nl-NL" sz="2600" dirty="0" smtClean="0"/>
              <a:t>Want </a:t>
            </a:r>
            <a:r>
              <a:rPr lang="nl-NL" sz="2600" dirty="0"/>
              <a:t>waarin jij een ander oordeelt, veroordeel jij jezelf, </a:t>
            </a:r>
            <a:endParaRPr lang="nl-NL" sz="2600" dirty="0" smtClean="0"/>
          </a:p>
          <a:p>
            <a:pPr algn="ctr"/>
            <a:r>
              <a:rPr lang="nl-NL" sz="2600" dirty="0" smtClean="0"/>
              <a:t>want </a:t>
            </a:r>
            <a:r>
              <a:rPr lang="nl-NL" sz="2600" dirty="0"/>
              <a:t>jij, die oordeelt, </a:t>
            </a:r>
            <a:r>
              <a:rPr lang="nl-NL" sz="2600" dirty="0" smtClean="0"/>
              <a:t>praktiseert dezelfde </a:t>
            </a:r>
            <a:r>
              <a:rPr lang="nl-NL" sz="2600" dirty="0"/>
              <a:t>dingen</a:t>
            </a:r>
            <a:r>
              <a:rPr lang="nl-NL" sz="2600" dirty="0" smtClean="0"/>
              <a:t>.</a:t>
            </a:r>
          </a:p>
          <a:p>
            <a:pPr algn="ctr"/>
            <a:r>
              <a:rPr lang="nl-NL" sz="2600" dirty="0"/>
              <a:t>2 En wij weten, dat het oordeel van God naar waarheid is over hen, </a:t>
            </a:r>
          </a:p>
          <a:p>
            <a:pPr algn="ctr"/>
            <a:r>
              <a:rPr lang="nl-NL" sz="2600" dirty="0"/>
              <a:t>die zulke dingen praktiseren</a:t>
            </a:r>
            <a:r>
              <a:rPr lang="nl-NL" sz="2600" dirty="0" smtClean="0"/>
              <a:t>.</a:t>
            </a:r>
          </a:p>
          <a:p>
            <a:pPr algn="ctr"/>
            <a:r>
              <a:rPr lang="nl-NL" sz="2600" dirty="0"/>
              <a:t>3 En jij rekent dit, o, mens, die oordeelt over hen, die zulke dingen praktiseren, </a:t>
            </a:r>
          </a:p>
          <a:p>
            <a:pPr algn="ctr"/>
            <a:r>
              <a:rPr lang="nl-NL" sz="2600" dirty="0"/>
              <a:t>en ze zelf doet, dat jij aan het oordeel van God zal ontsnappen?</a:t>
            </a:r>
          </a:p>
          <a:p>
            <a:pPr algn="ctr"/>
            <a:r>
              <a:rPr lang="nl-NL" sz="2600" dirty="0" smtClean="0"/>
              <a:t>4 </a:t>
            </a:r>
            <a:r>
              <a:rPr lang="nl-NL" sz="2600" dirty="0"/>
              <a:t>Of veracht jij de rijkdom van zijn </a:t>
            </a:r>
            <a:r>
              <a:rPr lang="nl-NL" sz="2600" dirty="0" smtClean="0"/>
              <a:t>goedertierenheid, </a:t>
            </a:r>
            <a:r>
              <a:rPr lang="nl-NL" sz="2600" dirty="0"/>
              <a:t>verdraagzaamheid en geduld, en ben jij onwetend, dat de goedertierenheid </a:t>
            </a:r>
            <a:r>
              <a:rPr lang="nl-NL" sz="2600" dirty="0" smtClean="0"/>
              <a:t>van </a:t>
            </a:r>
            <a:r>
              <a:rPr lang="nl-NL" sz="2600" dirty="0"/>
              <a:t>God jou tot bezinning leidt?</a:t>
            </a:r>
          </a:p>
          <a:p>
            <a:pPr algn="ctr"/>
            <a:r>
              <a:rPr lang="nl-NL" sz="2600" dirty="0"/>
              <a:t>5 Maar in overeenstemming met jouw hardheid en onbezonnen hart </a:t>
            </a:r>
          </a:p>
          <a:p>
            <a:pPr algn="ctr"/>
            <a:r>
              <a:rPr lang="nl-NL" sz="2600" dirty="0"/>
              <a:t>spaar jij voor jezelf toorn op in de dag van toorn </a:t>
            </a:r>
          </a:p>
          <a:p>
            <a:pPr algn="ctr"/>
            <a:r>
              <a:rPr lang="nl-NL" sz="2600" dirty="0"/>
              <a:t>en van de onthulling van het rechtvaardig oordeel van God,</a:t>
            </a:r>
          </a:p>
          <a:p>
            <a:pPr algn="ctr"/>
            <a:r>
              <a:rPr lang="nl-NL" sz="2600" dirty="0"/>
              <a:t>6 die een ieder zal betalen naar zijn werken:</a:t>
            </a:r>
          </a:p>
          <a:p>
            <a:pPr algn="ctr"/>
            <a:r>
              <a:rPr lang="nl-NL" sz="2600" dirty="0"/>
              <a:t>7 aan hen, die, in het verduren van goede werken, heerlijkheid, eer en onvergankelijkheid zoeken: het </a:t>
            </a:r>
            <a:r>
              <a:rPr lang="nl-NL" sz="2600" dirty="0" err="1"/>
              <a:t>aeonische</a:t>
            </a:r>
            <a:r>
              <a:rPr lang="nl-NL" sz="2600" dirty="0"/>
              <a:t> leven.</a:t>
            </a:r>
          </a:p>
          <a:p>
            <a:pPr algn="ctr"/>
            <a:endParaRPr lang="nl-NL" sz="2600" dirty="0" smtClean="0"/>
          </a:p>
        </p:txBody>
      </p:sp>
    </p:spTree>
    <p:extLst>
      <p:ext uri="{BB962C8B-B14F-4D97-AF65-F5344CB8AC3E}">
        <p14:creationId xmlns:p14="http://schemas.microsoft.com/office/powerpoint/2010/main" val="19448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19 Bovendien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heb jij vertrouwen in jezelf, dat jij een gids bent van blinden,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licht voor hen, die in de duisternis zijn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20 een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opvoeder van 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</a:rPr>
              <a:t>onverstandigen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 en een leraar van 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</a:rPr>
              <a:t>onmondigen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omdat </a:t>
            </a:r>
            <a:r>
              <a:rPr lang="nl-NL" sz="2600" dirty="0">
                <a:solidFill>
                  <a:srgbClr val="002060"/>
                </a:solidFill>
              </a:rPr>
              <a:t>jij in de wet de vormgeving van de kennis en van de waarheid hebt.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51660" y="3464655"/>
            <a:ext cx="7520940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men minacht de ander en verhoogt zichzelf: eigen roem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in 2 Tim.3:5 =&gt; vorm (schijn) </a:t>
            </a:r>
            <a:r>
              <a:rPr lang="nl-NL" sz="2400" smtClean="0">
                <a:latin typeface="+mj-lt"/>
              </a:rPr>
              <a:t>van godsvrucht</a:t>
            </a:r>
            <a:endParaRPr lang="nl-NL" sz="2400" dirty="0" smtClean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558756"/>
            <a:ext cx="9210960" cy="81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3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21 Jij</a:t>
            </a:r>
            <a:r>
              <a:rPr lang="nl-NL" sz="2600" dirty="0">
                <a:solidFill>
                  <a:srgbClr val="002060"/>
                </a:solidFill>
              </a:rPr>
              <a:t>, dan, die een ander onderwijst, jij onderwijst jezelf niet.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Jij</a:t>
            </a:r>
            <a:r>
              <a:rPr lang="nl-NL" sz="2600" dirty="0">
                <a:solidFill>
                  <a:srgbClr val="002060"/>
                </a:solidFill>
              </a:rPr>
              <a:t>, die proclameert, dat men niet stelen mag, jij steelt.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69615" y="2793746"/>
            <a:ext cx="7900027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vraagteken (SV/NBG) of uitroepteken (SW)?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onderwijs =&gt; men werkt de wet, i.p.v. te geloven  (9:30-32)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stelen (onthouden) =&gt; men hield voor zichzelf wat men zou delen met de natiën (Ex.19:6)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1965"/>
            <a:ext cx="12060270" cy="7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22 Jij</a:t>
            </a:r>
            <a:r>
              <a:rPr lang="nl-NL" sz="2600" dirty="0">
                <a:solidFill>
                  <a:srgbClr val="002060"/>
                </a:solidFill>
              </a:rPr>
              <a:t>, die zegt dat je geen echtbreuk mag plegen, jij pleegt echtbreuk.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Jij</a:t>
            </a:r>
            <a:r>
              <a:rPr lang="nl-NL" sz="2600" dirty="0">
                <a:solidFill>
                  <a:srgbClr val="002060"/>
                </a:solidFill>
              </a:rPr>
              <a:t>, die gruwt van de afgoden, jij </a:t>
            </a:r>
            <a:r>
              <a:rPr lang="nl-NL" sz="2600" dirty="0" smtClean="0">
                <a:solidFill>
                  <a:srgbClr val="002060"/>
                </a:solidFill>
              </a:rPr>
              <a:t>pleegt tempelroof.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556100" y="2915600"/>
            <a:ext cx="9429750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echtbreuk = overspel =&gt; andere goden nalopen (o.a. Jer.3:8,9; Hos.3:1)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tempelroof =&gt; niet geven aan God wat Hem toekomt (in Mal.3:8-9: ‘in de tienden en de heffing’)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96343"/>
            <a:ext cx="12060270" cy="7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23 Jij</a:t>
            </a:r>
            <a:r>
              <a:rPr lang="nl-NL" sz="2600" dirty="0">
                <a:solidFill>
                  <a:srgbClr val="002060"/>
                </a:solidFill>
              </a:rPr>
              <a:t>, die jezelf beroemt </a:t>
            </a:r>
            <a:r>
              <a:rPr lang="nl-NL" sz="2600" dirty="0" smtClean="0">
                <a:solidFill>
                  <a:srgbClr val="002060"/>
                </a:solidFill>
              </a:rPr>
              <a:t>in de </a:t>
            </a:r>
            <a:r>
              <a:rPr lang="nl-NL" sz="2600" dirty="0">
                <a:solidFill>
                  <a:srgbClr val="002060"/>
                </a:solidFill>
              </a:rPr>
              <a:t>wet, jij onteert God door de overtreding van de wet.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66620" y="2813145"/>
            <a:ext cx="11008710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400" b="1" i="1" dirty="0" smtClean="0">
                <a:latin typeface="+mj-lt"/>
              </a:rPr>
              <a:t>Mattheus 23</a:t>
            </a:r>
          </a:p>
          <a:p>
            <a:r>
              <a:rPr lang="nl-NL" sz="2400" dirty="0" smtClean="0">
                <a:latin typeface="+mj-lt"/>
              </a:rPr>
              <a:t>2 en </a:t>
            </a:r>
            <a:r>
              <a:rPr lang="nl-NL" sz="2400" dirty="0">
                <a:latin typeface="+mj-lt"/>
              </a:rPr>
              <a:t>Hij zegt: De </a:t>
            </a:r>
            <a:r>
              <a:rPr lang="nl-NL" sz="2400" dirty="0" err="1">
                <a:latin typeface="+mj-lt"/>
              </a:rPr>
              <a:t>schriftgeleerden</a:t>
            </a:r>
            <a:r>
              <a:rPr lang="nl-NL" sz="2400" dirty="0">
                <a:latin typeface="+mj-lt"/>
              </a:rPr>
              <a:t> en de Farizeeën zijn op de stoel van Mozes gaan </a:t>
            </a:r>
            <a:r>
              <a:rPr lang="nl-NL" sz="2400" dirty="0" smtClean="0">
                <a:latin typeface="+mj-lt"/>
              </a:rPr>
              <a:t>zitten.</a:t>
            </a:r>
          </a:p>
          <a:p>
            <a:r>
              <a:rPr lang="nl-NL" sz="2400" dirty="0" smtClean="0">
                <a:latin typeface="+mj-lt"/>
              </a:rPr>
              <a:t>3 Alles </a:t>
            </a:r>
            <a:r>
              <a:rPr lang="nl-NL" sz="2400" dirty="0">
                <a:latin typeface="+mj-lt"/>
              </a:rPr>
              <a:t>dan, zoveel als zij ook maar tegen jullie zeggen, doe het, en bewaar het; maar doe niet naar hun werken, want zij zeggen het, en zij doen het niet.</a:t>
            </a:r>
            <a:endParaRPr lang="nl-NL" sz="2400" dirty="0" smtClean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1" y="5405138"/>
            <a:ext cx="11085480" cy="8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6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24 Zoals </a:t>
            </a:r>
            <a:r>
              <a:rPr lang="nl-NL" sz="2600" dirty="0">
                <a:solidFill>
                  <a:srgbClr val="002060"/>
                </a:solidFill>
              </a:rPr>
              <a:t>het geschreven staat: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Want </a:t>
            </a:r>
            <a:r>
              <a:rPr lang="nl-NL" sz="2600" dirty="0">
                <a:solidFill>
                  <a:srgbClr val="002060"/>
                </a:solidFill>
              </a:rPr>
              <a:t>vanwege jullie wordt de naam van God onder de natiën gelasterd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183130" y="3064605"/>
            <a:ext cx="6960870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hypocrisie geeft een verkeerde voorstelling van God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Citaat uit Jes.52:5 en Ez.36:20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40" y="5460763"/>
            <a:ext cx="11898630" cy="7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1450" y="316795"/>
            <a:ext cx="117843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dirty="0" smtClean="0"/>
              <a:t>Romeinen 2</a:t>
            </a:r>
            <a:endParaRPr lang="nl-NL" sz="2600" b="1" dirty="0"/>
          </a:p>
          <a:p>
            <a:pPr algn="ctr"/>
            <a:r>
              <a:rPr lang="nl-NL" sz="2600" dirty="0"/>
              <a:t>8 Maar aan hen, die uit eigenbelang ongezeglijk zijn aan de waarheid, </a:t>
            </a:r>
          </a:p>
          <a:p>
            <a:pPr algn="ctr"/>
            <a:r>
              <a:rPr lang="nl-NL" sz="2600" dirty="0"/>
              <a:t>maar zich laten gezeggen door de onrechtvaardigheid: </a:t>
            </a:r>
          </a:p>
          <a:p>
            <a:pPr algn="ctr"/>
            <a:r>
              <a:rPr lang="nl-NL" sz="2600" dirty="0"/>
              <a:t>toorn en woede.</a:t>
            </a:r>
          </a:p>
          <a:p>
            <a:pPr algn="ctr"/>
            <a:r>
              <a:rPr lang="nl-NL" sz="2600" dirty="0"/>
              <a:t>9 Verdrukking en benauwdheid zal komen op iedere ziel van een mens, </a:t>
            </a:r>
          </a:p>
          <a:p>
            <a:pPr algn="ctr"/>
            <a:r>
              <a:rPr lang="nl-NL" sz="2600" dirty="0"/>
              <a:t>die het kwaad bewerkt, eerst op de Jood en ook op de Griek.</a:t>
            </a:r>
          </a:p>
          <a:p>
            <a:pPr algn="ctr"/>
            <a:r>
              <a:rPr lang="nl-NL" sz="2600" dirty="0"/>
              <a:t>10 Maar heerlijkheid, eer en vrede voor ieder, die het goede werkt, </a:t>
            </a:r>
          </a:p>
          <a:p>
            <a:pPr algn="ctr"/>
            <a:r>
              <a:rPr lang="nl-NL" sz="2600" dirty="0"/>
              <a:t>eerst voor de Jood en ook voor de Griek.</a:t>
            </a:r>
          </a:p>
          <a:p>
            <a:pPr algn="ctr"/>
            <a:r>
              <a:rPr lang="nl-NL" sz="2600" dirty="0"/>
              <a:t>11 Want er is geen aanzien des persoons bij God.</a:t>
            </a:r>
          </a:p>
          <a:p>
            <a:pPr algn="ctr"/>
            <a:endParaRPr lang="nl-NL" sz="2600" dirty="0" smtClean="0"/>
          </a:p>
        </p:txBody>
      </p:sp>
    </p:spTree>
    <p:extLst>
      <p:ext uri="{BB962C8B-B14F-4D97-AF65-F5344CB8AC3E}">
        <p14:creationId xmlns:p14="http://schemas.microsoft.com/office/powerpoint/2010/main" val="235876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12 </a:t>
            </a:r>
            <a:r>
              <a:rPr lang="nl-NL" sz="2600" u="sng" dirty="0" smtClean="0">
                <a:solidFill>
                  <a:srgbClr val="002060"/>
                </a:solidFill>
              </a:rPr>
              <a:t>Want</a:t>
            </a:r>
            <a:r>
              <a:rPr lang="nl-NL" sz="2600" dirty="0" smtClean="0">
                <a:solidFill>
                  <a:srgbClr val="002060"/>
                </a:solidFill>
              </a:rPr>
              <a:t> </a:t>
            </a:r>
            <a:r>
              <a:rPr lang="nl-NL" sz="2600" dirty="0">
                <a:solidFill>
                  <a:srgbClr val="002060"/>
                </a:solidFill>
              </a:rPr>
              <a:t>allen, die zonder wet zondigden, zullen ook zonder wet verloren gaan;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allen, die onder de wet zondigden, zullen door de wet geoordeeld worden.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736932" y="3044511"/>
            <a:ext cx="9068085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er is geen aanziens des persoons bij God (:11) =&gt; want….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508458"/>
            <a:ext cx="9919620" cy="8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12 Want </a:t>
            </a:r>
            <a:r>
              <a:rPr lang="nl-NL" sz="2600" dirty="0">
                <a:solidFill>
                  <a:srgbClr val="002060"/>
                </a:solidFill>
              </a:rPr>
              <a:t>allen, die zonder wet zondigden, zullen ook zonder wet verloren gaan;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allen, die onder de wet zondigden, zullen door de wet geoordeeld worden.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76962" y="3055941"/>
            <a:ext cx="8424337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>
                <a:latin typeface="+mj-lt"/>
              </a:rPr>
              <a:t>v</a:t>
            </a:r>
            <a:r>
              <a:rPr lang="nl-NL" sz="2400" dirty="0" smtClean="0">
                <a:latin typeface="+mj-lt"/>
              </a:rPr>
              <a:t>erloren gaan = niet het </a:t>
            </a:r>
            <a:r>
              <a:rPr lang="nl-NL" sz="2400" dirty="0" err="1" smtClean="0">
                <a:latin typeface="+mj-lt"/>
              </a:rPr>
              <a:t>aeonische</a:t>
            </a:r>
            <a:r>
              <a:rPr lang="nl-NL" sz="2400" dirty="0" smtClean="0">
                <a:latin typeface="+mj-lt"/>
              </a:rPr>
              <a:t> leven ontvangen (:7)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zonder wet zondigen = de waarheid in ongerechtigheid ten onder houden = God niet als God verheerlijken en danken (:21)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508458"/>
            <a:ext cx="9919620" cy="8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12 Want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allen, die zonder wet zondigden, zullen ook zonder wet verloren gaan;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allen, die onder de wet zondigden, zullen door de wet geoordeeld worden.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62663" y="3446458"/>
            <a:ext cx="8367188" cy="46166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elk mens wordt beoordeeld naar de mate waarin hij kennis had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619394"/>
            <a:ext cx="10161270" cy="8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1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13 Want </a:t>
            </a:r>
            <a:r>
              <a:rPr lang="nl-NL" sz="2600" dirty="0">
                <a:solidFill>
                  <a:srgbClr val="002060"/>
                </a:solidFill>
              </a:rPr>
              <a:t>niet de </a:t>
            </a:r>
            <a:r>
              <a:rPr lang="nl-NL" sz="2600" dirty="0" smtClean="0">
                <a:solidFill>
                  <a:srgbClr val="002060"/>
                </a:solidFill>
              </a:rPr>
              <a:t>hoorders </a:t>
            </a:r>
            <a:r>
              <a:rPr lang="nl-NL" sz="2600" dirty="0">
                <a:solidFill>
                  <a:srgbClr val="002060"/>
                </a:solidFill>
              </a:rPr>
              <a:t>van de wet zijn rechtvaardig bij God,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</a:rPr>
              <a:t>de daders van de wet zullen gerechtvaardigd worden.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16792" y="2955010"/>
            <a:ext cx="8367188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een ‘doener’ van de wet is niet iemand die de wet </a:t>
            </a:r>
            <a:r>
              <a:rPr lang="nl-NL" sz="2400" i="1" dirty="0" smtClean="0">
                <a:latin typeface="+mj-lt"/>
              </a:rPr>
              <a:t>werkt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het is iemand die de wet </a:t>
            </a:r>
            <a:r>
              <a:rPr lang="nl-NL" sz="2400" i="1" dirty="0" smtClean="0">
                <a:latin typeface="+mj-lt"/>
              </a:rPr>
              <a:t>gelooft</a:t>
            </a:r>
            <a:r>
              <a:rPr lang="nl-NL" sz="2400" dirty="0" smtClean="0">
                <a:latin typeface="+mj-lt"/>
              </a:rPr>
              <a:t>! =&gt;</a:t>
            </a:r>
            <a:endParaRPr lang="nl-NL" sz="24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79" y="5063490"/>
            <a:ext cx="8319855" cy="78200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" y="5845493"/>
            <a:ext cx="7587900" cy="8330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380" y="3185843"/>
            <a:ext cx="1796415" cy="32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1450" y="316795"/>
            <a:ext cx="1178433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dirty="0" smtClean="0"/>
              <a:t>Romeinen 9</a:t>
            </a:r>
            <a:endParaRPr lang="nl-NL" sz="2600" b="1" dirty="0"/>
          </a:p>
          <a:p>
            <a:pPr algn="ctr"/>
            <a:r>
              <a:rPr lang="nl-NL" sz="2600" dirty="0" smtClean="0"/>
              <a:t>30 Wat </a:t>
            </a:r>
            <a:r>
              <a:rPr lang="nl-NL" sz="2600" dirty="0"/>
              <a:t>zullen wij dan </a:t>
            </a:r>
            <a:r>
              <a:rPr lang="nl-NL" sz="2600" dirty="0" smtClean="0"/>
              <a:t>zeggen? </a:t>
            </a:r>
            <a:r>
              <a:rPr lang="nl-NL" sz="2600" dirty="0"/>
              <a:t>Dat </a:t>
            </a:r>
            <a:r>
              <a:rPr lang="nl-NL" sz="2600" dirty="0" smtClean="0"/>
              <a:t>natiën</a:t>
            </a:r>
            <a:r>
              <a:rPr lang="nl-NL" sz="2600" dirty="0"/>
              <a:t>, die geen rechtvaardigheid najagen</a:t>
            </a:r>
            <a:r>
              <a:rPr lang="nl-NL" sz="2600" dirty="0" smtClean="0"/>
              <a:t>,</a:t>
            </a:r>
          </a:p>
          <a:p>
            <a:pPr algn="ctr"/>
            <a:r>
              <a:rPr lang="nl-NL" sz="2600" dirty="0" smtClean="0"/>
              <a:t>rechtvaardigheid </a:t>
            </a:r>
            <a:r>
              <a:rPr lang="nl-NL" sz="2600" i="1" dirty="0" smtClean="0"/>
              <a:t>(</a:t>
            </a:r>
            <a:r>
              <a:rPr lang="nl-NL" sz="2600" i="1" dirty="0" err="1" smtClean="0"/>
              <a:t>be</a:t>
            </a:r>
            <a:r>
              <a:rPr lang="nl-NL" sz="2600" i="1" dirty="0" smtClean="0"/>
              <a:t>)</a:t>
            </a:r>
            <a:r>
              <a:rPr lang="nl-NL" sz="2600" dirty="0" smtClean="0"/>
              <a:t>grepen, </a:t>
            </a:r>
            <a:r>
              <a:rPr lang="nl-NL" sz="2600" dirty="0"/>
              <a:t>een </a:t>
            </a:r>
            <a:r>
              <a:rPr lang="nl-NL" sz="2600" dirty="0" smtClean="0"/>
              <a:t>rechtvaardigheid echter, </a:t>
            </a:r>
            <a:r>
              <a:rPr lang="nl-NL" sz="2600" dirty="0"/>
              <a:t>die uit geloof is,</a:t>
            </a:r>
          </a:p>
          <a:p>
            <a:pPr algn="ctr"/>
            <a:r>
              <a:rPr lang="nl-NL" sz="2600" dirty="0" smtClean="0"/>
              <a:t>31 maar </a:t>
            </a:r>
            <a:r>
              <a:rPr lang="nl-NL" sz="2600" dirty="0"/>
              <a:t>Israël, die een wet van rechtvaardigheid najaagt, </a:t>
            </a:r>
            <a:endParaRPr lang="nl-NL" sz="2600" dirty="0" smtClean="0"/>
          </a:p>
          <a:p>
            <a:pPr algn="ctr"/>
            <a:r>
              <a:rPr lang="nl-NL" sz="2600" u="sng" dirty="0" smtClean="0"/>
              <a:t>is aan de </a:t>
            </a:r>
            <a:r>
              <a:rPr lang="nl-NL" sz="2600" u="sng" dirty="0"/>
              <a:t>wet </a:t>
            </a:r>
            <a:r>
              <a:rPr lang="nl-NL" sz="2600" u="sng" dirty="0" smtClean="0"/>
              <a:t>niet toegekomen</a:t>
            </a:r>
            <a:endParaRPr lang="nl-NL" sz="2600" u="sng" dirty="0"/>
          </a:p>
          <a:p>
            <a:pPr algn="ctr"/>
            <a:r>
              <a:rPr lang="nl-NL" sz="2600" dirty="0" smtClean="0"/>
              <a:t>32 Waarom </a:t>
            </a:r>
            <a:r>
              <a:rPr lang="nl-NL" sz="2600" dirty="0"/>
              <a:t>niet? </a:t>
            </a:r>
            <a:endParaRPr lang="nl-NL" sz="2600" dirty="0" smtClean="0"/>
          </a:p>
          <a:p>
            <a:pPr algn="ctr"/>
            <a:r>
              <a:rPr lang="nl-NL" sz="2600" dirty="0" smtClean="0"/>
              <a:t>Omdat </a:t>
            </a:r>
            <a:r>
              <a:rPr lang="nl-NL" sz="2600" dirty="0"/>
              <a:t>het niet </a:t>
            </a:r>
            <a:r>
              <a:rPr lang="nl-NL" sz="2600" dirty="0" smtClean="0"/>
              <a:t>uitgaat van geloof, </a:t>
            </a:r>
            <a:r>
              <a:rPr lang="nl-NL" sz="2600" dirty="0"/>
              <a:t>maar </a:t>
            </a:r>
            <a:r>
              <a:rPr lang="nl-NL" sz="2600" dirty="0" smtClean="0"/>
              <a:t>uit </a:t>
            </a:r>
            <a:r>
              <a:rPr lang="nl-NL" sz="2600" dirty="0"/>
              <a:t>werken van de </a:t>
            </a:r>
            <a:r>
              <a:rPr lang="nl-NL" sz="2600" dirty="0" smtClean="0"/>
              <a:t>wet (…)</a:t>
            </a:r>
          </a:p>
        </p:txBody>
      </p:sp>
    </p:spTree>
    <p:extLst>
      <p:ext uri="{BB962C8B-B14F-4D97-AF65-F5344CB8AC3E}">
        <p14:creationId xmlns:p14="http://schemas.microsoft.com/office/powerpoint/2010/main" val="13104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Romeinen 2</a:t>
            </a:r>
            <a:endParaRPr lang="nl-NL" sz="2600" b="1" dirty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14 Want </a:t>
            </a:r>
            <a:r>
              <a:rPr lang="nl-NL" sz="2600" dirty="0">
                <a:solidFill>
                  <a:srgbClr val="002060"/>
                </a:solidFill>
              </a:rPr>
              <a:t>wanneer </a:t>
            </a:r>
            <a:r>
              <a:rPr lang="nl-NL" sz="2600" dirty="0" smtClean="0">
                <a:solidFill>
                  <a:srgbClr val="002060"/>
                </a:solidFill>
              </a:rPr>
              <a:t>natiën</a:t>
            </a:r>
            <a:r>
              <a:rPr lang="nl-NL" sz="2600" dirty="0">
                <a:solidFill>
                  <a:srgbClr val="002060"/>
                </a:solidFill>
              </a:rPr>
              <a:t>, die de wet niet hebben,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van </a:t>
            </a:r>
            <a:r>
              <a:rPr lang="nl-NL" sz="2600" dirty="0">
                <a:solidFill>
                  <a:srgbClr val="002060"/>
                </a:solidFill>
              </a:rPr>
              <a:t>nature </a:t>
            </a:r>
            <a:r>
              <a:rPr lang="nl-NL" sz="2600" dirty="0" smtClean="0">
                <a:solidFill>
                  <a:srgbClr val="002060"/>
                </a:solidFill>
              </a:rPr>
              <a:t>de dingen van de wet doen,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dan </a:t>
            </a:r>
            <a:r>
              <a:rPr lang="nl-NL" sz="2600" dirty="0">
                <a:solidFill>
                  <a:srgbClr val="002060"/>
                </a:solidFill>
              </a:rPr>
              <a:t>zijn dezen, die de wet niet hebben, zichzelf </a:t>
            </a:r>
            <a:r>
              <a:rPr lang="nl-NL" sz="2600" dirty="0" smtClean="0">
                <a:solidFill>
                  <a:srgbClr val="002060"/>
                </a:solidFill>
              </a:rPr>
              <a:t>een wet</a:t>
            </a:r>
            <a:r>
              <a:rPr lang="nl-NL" sz="2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07296" y="2938623"/>
            <a:ext cx="8972978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mens doet van nature de dingen van de wet </a:t>
            </a:r>
            <a:r>
              <a:rPr lang="nl-NL" sz="2400" i="1" dirty="0" smtClean="0">
                <a:latin typeface="+mj-lt"/>
              </a:rPr>
              <a:t>(Grieks: </a:t>
            </a:r>
            <a:r>
              <a:rPr lang="nl-NL" sz="2400" i="1" dirty="0" err="1" smtClean="0">
                <a:latin typeface="+mj-lt"/>
              </a:rPr>
              <a:t>nomos</a:t>
            </a:r>
            <a:r>
              <a:rPr lang="nl-NL" sz="2400" i="1" dirty="0" smtClean="0">
                <a:latin typeface="+mj-lt"/>
              </a:rPr>
              <a:t>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de mens heeft van nature </a:t>
            </a:r>
            <a:r>
              <a:rPr lang="nl-NL" sz="2400" i="1" dirty="0" smtClean="0">
                <a:latin typeface="+mj-lt"/>
              </a:rPr>
              <a:t>normen</a:t>
            </a:r>
            <a:r>
              <a:rPr lang="nl-NL" sz="2400" dirty="0" smtClean="0">
                <a:latin typeface="+mj-lt"/>
              </a:rPr>
              <a:t>: kennis van goed en kwaad (:16)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400" dirty="0" smtClean="0">
                <a:latin typeface="+mj-lt"/>
              </a:rPr>
              <a:t>hun eigen normen zijn hen dan tot ‘wet’</a:t>
            </a:r>
            <a:endParaRPr lang="nl-NL" sz="24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4781162"/>
            <a:ext cx="10824210" cy="80332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" y="5584489"/>
            <a:ext cx="10482263" cy="7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59231</TotalTime>
  <Words>1698</Words>
  <Application>Microsoft Office PowerPoint</Application>
  <PresentationFormat>Breedbeeld</PresentationFormat>
  <Paragraphs>183</Paragraphs>
  <Slides>24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2574</cp:revision>
  <dcterms:created xsi:type="dcterms:W3CDTF">2017-10-24T20:34:00Z</dcterms:created>
  <dcterms:modified xsi:type="dcterms:W3CDTF">2021-09-26T13:37:33Z</dcterms:modified>
</cp:coreProperties>
</file>