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1351" r:id="rId3"/>
    <p:sldId id="1583" r:id="rId4"/>
    <p:sldId id="1625" r:id="rId5"/>
    <p:sldId id="1624" r:id="rId6"/>
    <p:sldId id="1626" r:id="rId7"/>
    <p:sldId id="1627" r:id="rId8"/>
    <p:sldId id="1628" r:id="rId9"/>
    <p:sldId id="1629" r:id="rId10"/>
    <p:sldId id="1630" r:id="rId11"/>
    <p:sldId id="1631" r:id="rId12"/>
    <p:sldId id="1632" r:id="rId13"/>
    <p:sldId id="1633" r:id="rId14"/>
    <p:sldId id="1634" r:id="rId15"/>
    <p:sldId id="1635" r:id="rId16"/>
    <p:sldId id="1636" r:id="rId17"/>
    <p:sldId id="1637" r:id="rId18"/>
    <p:sldId id="1638" r:id="rId19"/>
    <p:sldId id="1639" r:id="rId20"/>
    <p:sldId id="1640" r:id="rId21"/>
    <p:sldId id="1641" r:id="rId22"/>
    <p:sldId id="1642" r:id="rId23"/>
    <p:sldId id="1644" r:id="rId24"/>
    <p:sldId id="1645" r:id="rId25"/>
    <p:sldId id="1643" r:id="rId26"/>
    <p:sldId id="1646" r:id="rId27"/>
    <p:sldId id="1647" r:id="rId28"/>
    <p:sldId id="1648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5CF07"/>
    <a:srgbClr val="79D707"/>
    <a:srgbClr val="0319BD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8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6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9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9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8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93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26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31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20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46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6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37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47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8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15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13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15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26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50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7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1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0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2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7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8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3-10-2021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3-10-2021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83383" y="6119336"/>
            <a:ext cx="2509917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oktober 2021 Rotterdam</a:t>
            </a:r>
          </a:p>
          <a:p>
            <a:pPr algn="ctr"/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161078" y="5221282"/>
            <a:ext cx="157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6 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 Wat </a:t>
            </a:r>
            <a:r>
              <a:rPr lang="nl-NL" sz="2600" dirty="0">
                <a:solidFill>
                  <a:srgbClr val="002060"/>
                </a:solidFill>
              </a:rPr>
              <a:t>is dan het voorrecht van de Jood, of wat is </a:t>
            </a:r>
            <a:r>
              <a:rPr lang="nl-NL" sz="2600" dirty="0" smtClean="0">
                <a:solidFill>
                  <a:srgbClr val="002060"/>
                </a:solidFill>
              </a:rPr>
              <a:t>het nut van </a:t>
            </a:r>
            <a:r>
              <a:rPr lang="nl-NL" sz="2600" dirty="0">
                <a:solidFill>
                  <a:srgbClr val="002060"/>
                </a:solidFill>
              </a:rPr>
              <a:t>de besnijdenis?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368290"/>
            <a:ext cx="10610850" cy="8763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82930" y="2751519"/>
            <a:ext cx="1116711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als  de natiën, die de wet niet hebben, van nature </a:t>
            </a:r>
            <a:r>
              <a:rPr lang="nl-NL" sz="2400" dirty="0" smtClean="0">
                <a:latin typeface="+mj-lt"/>
              </a:rPr>
              <a:t>de dingen van de wet doen…. (2:14)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…en als de werkelijke besnijdenis, niet die van het vlees is, maar die van het hart (:2:29)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wat is dan het voorrecht van de Jood en het nut van de besnijdenis?</a:t>
            </a:r>
          </a:p>
        </p:txBody>
      </p:sp>
    </p:spTree>
    <p:extLst>
      <p:ext uri="{BB962C8B-B14F-4D97-AF65-F5344CB8AC3E}">
        <p14:creationId xmlns:p14="http://schemas.microsoft.com/office/powerpoint/2010/main" val="8332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 Wat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is dan het voorrecht van de Jood, of wat is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nut van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besnijdenis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Veel</a:t>
            </a:r>
            <a:r>
              <a:rPr lang="nl-NL" sz="2600" dirty="0">
                <a:solidFill>
                  <a:srgbClr val="002060"/>
                </a:solidFill>
              </a:rPr>
              <a:t>, in elk opzicht. Want</a:t>
            </a:r>
            <a:r>
              <a:rPr lang="nl-NL" sz="2600" dirty="0" smtClean="0">
                <a:solidFill>
                  <a:srgbClr val="002060"/>
                </a:solidFill>
              </a:rPr>
              <a:t>, eerst inderdaad: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dat </a:t>
            </a:r>
            <a:r>
              <a:rPr lang="nl-NL" sz="2600" dirty="0">
                <a:solidFill>
                  <a:srgbClr val="002060"/>
                </a:solidFill>
              </a:rPr>
              <a:t>aan hen de </a:t>
            </a:r>
            <a:r>
              <a:rPr lang="nl-NL" sz="2600" dirty="0" smtClean="0">
                <a:solidFill>
                  <a:srgbClr val="002060"/>
                </a:solidFill>
              </a:rPr>
              <a:t>woorden van </a:t>
            </a:r>
            <a:r>
              <a:rPr lang="nl-NL" sz="2600" dirty="0">
                <a:solidFill>
                  <a:srgbClr val="002060"/>
                </a:solidFill>
              </a:rPr>
              <a:t>God werden toevertrouwd.</a:t>
            </a:r>
          </a:p>
          <a:p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70475" y="2535406"/>
            <a:ext cx="800100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veel: zie 9:4-5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alle ‘</a:t>
            </a:r>
            <a:r>
              <a:rPr lang="nl-NL" sz="2400" dirty="0" err="1" smtClean="0">
                <a:latin typeface="+mj-lt"/>
              </a:rPr>
              <a:t>bijbelboeken</a:t>
            </a:r>
            <a:r>
              <a:rPr lang="nl-NL" sz="2400" dirty="0" smtClean="0">
                <a:latin typeface="+mj-lt"/>
              </a:rPr>
              <a:t>’ zijn door Joden geschreven of verzameld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Gods woord komt via Israël tot de natiën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ook nu! Paulus =&gt; Hand.21:39; 2 Kor.11:22; Fil.3:5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700133"/>
            <a:ext cx="7820025" cy="885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531132"/>
            <a:ext cx="82962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3 Want </a:t>
            </a:r>
            <a:r>
              <a:rPr lang="nl-NL" sz="2600" dirty="0">
                <a:solidFill>
                  <a:srgbClr val="002060"/>
                </a:solidFill>
              </a:rPr>
              <a:t>wat is het geval indien sommigen niet geloven?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Zal </a:t>
            </a:r>
            <a:r>
              <a:rPr lang="nl-NL" sz="2600" dirty="0">
                <a:solidFill>
                  <a:srgbClr val="002060"/>
                </a:solidFill>
              </a:rPr>
              <a:t>hun ongeloof soms </a:t>
            </a:r>
            <a:r>
              <a:rPr lang="nl-NL" sz="2600" dirty="0" smtClean="0">
                <a:solidFill>
                  <a:srgbClr val="002060"/>
                </a:solidFill>
              </a:rPr>
              <a:t>het geloof van </a:t>
            </a:r>
            <a:r>
              <a:rPr lang="nl-NL" sz="2600" dirty="0">
                <a:solidFill>
                  <a:srgbClr val="002060"/>
                </a:solidFill>
              </a:rPr>
              <a:t>God te niet doen?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337310" y="3084046"/>
            <a:ext cx="9379935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is het ongeloof van de mens sterker dan het geloof (de trouw) van God?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gelooft in Zijn eigen woord! (:2)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695825"/>
            <a:ext cx="8601075" cy="895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591175"/>
            <a:ext cx="7680960" cy="8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4 Moge </a:t>
            </a:r>
            <a:r>
              <a:rPr lang="nl-NL" sz="2600" dirty="0">
                <a:solidFill>
                  <a:srgbClr val="002060"/>
                </a:solidFill>
              </a:rPr>
              <a:t>het niet gebeuren! Maar laat het </a:t>
            </a:r>
            <a:r>
              <a:rPr lang="nl-NL" sz="2600" dirty="0" smtClean="0">
                <a:solidFill>
                  <a:srgbClr val="002060"/>
                </a:solidFill>
              </a:rPr>
              <a:t>echter zijn</a:t>
            </a:r>
            <a:r>
              <a:rPr lang="nl-NL" sz="2600" dirty="0">
                <a:solidFill>
                  <a:srgbClr val="002060"/>
                </a:solidFill>
              </a:rPr>
              <a:t>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God </a:t>
            </a:r>
            <a:r>
              <a:rPr lang="nl-NL" sz="2600" dirty="0">
                <a:solidFill>
                  <a:srgbClr val="002060"/>
                </a:solidFill>
              </a:rPr>
              <a:t>is </a:t>
            </a:r>
            <a:r>
              <a:rPr lang="nl-NL" sz="2600" dirty="0" smtClean="0">
                <a:solidFill>
                  <a:srgbClr val="002060"/>
                </a:solidFill>
              </a:rPr>
              <a:t>waarachtig </a:t>
            </a:r>
            <a:r>
              <a:rPr lang="nl-NL" sz="2600" dirty="0">
                <a:solidFill>
                  <a:srgbClr val="002060"/>
                </a:solidFill>
              </a:rPr>
              <a:t>en ieder mens een leugenaar,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zoals er geschreven staat: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“Zodat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ook u gerechtvaardigd wordt in uw woorden;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u zal overwinnen wanneer u geoordeeld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wordt”.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863090" y="3240151"/>
            <a:ext cx="9379935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l</a:t>
            </a:r>
            <a:r>
              <a:rPr lang="nl-NL" sz="2400" dirty="0" smtClean="0">
                <a:latin typeface="+mj-lt"/>
              </a:rPr>
              <a:t>etterlijk: de God is waar, echter, elk mens een leugenaar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geen mens spreekt altijd onder alle omstandigheden de waarheid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809314"/>
            <a:ext cx="5793390" cy="85139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79" y="5660707"/>
            <a:ext cx="7986823" cy="8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4 Moge het niet gebeuren! Maar laat het echter zijn: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God is waarachtig en ieder mens een leugenaar,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zoals </a:t>
            </a:r>
            <a:r>
              <a:rPr lang="nl-NL" sz="2600" dirty="0">
                <a:solidFill>
                  <a:srgbClr val="002060"/>
                </a:solidFill>
              </a:rPr>
              <a:t>er geschreven staat: </a:t>
            </a:r>
            <a:r>
              <a:rPr lang="nl-NL" sz="2600" dirty="0" smtClean="0">
                <a:solidFill>
                  <a:srgbClr val="002060"/>
                </a:solidFill>
              </a:rPr>
              <a:t>“Zodat ook u </a:t>
            </a:r>
            <a:r>
              <a:rPr lang="nl-NL" sz="2600" dirty="0">
                <a:solidFill>
                  <a:srgbClr val="002060"/>
                </a:solidFill>
              </a:rPr>
              <a:t>gerechtvaardigd </a:t>
            </a:r>
            <a:r>
              <a:rPr lang="nl-NL" sz="2600" dirty="0" smtClean="0">
                <a:solidFill>
                  <a:srgbClr val="002060"/>
                </a:solidFill>
              </a:rPr>
              <a:t>wordt </a:t>
            </a:r>
            <a:r>
              <a:rPr lang="nl-NL" sz="2600" dirty="0">
                <a:solidFill>
                  <a:srgbClr val="002060"/>
                </a:solidFill>
              </a:rPr>
              <a:t>in uw woorden;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u zal overwinnen wanneer u geoordeeld </a:t>
            </a:r>
            <a:r>
              <a:rPr lang="nl-NL" sz="2600" dirty="0" smtClean="0">
                <a:solidFill>
                  <a:srgbClr val="002060"/>
                </a:solidFill>
              </a:rPr>
              <a:t>wordt”.</a:t>
            </a:r>
            <a:endParaRPr lang="nl-NL" sz="2600" dirty="0">
              <a:solidFill>
                <a:srgbClr val="002060"/>
              </a:solidFill>
            </a:endParaRPr>
          </a:p>
          <a:p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17081" y="2782993"/>
            <a:ext cx="6548525" cy="193899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Ps.51:6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SV/NBG: ‘wanneer Gij oordeelt’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err="1">
                <a:latin typeface="+mj-lt"/>
              </a:rPr>
              <a:t>m</a:t>
            </a:r>
            <a:r>
              <a:rPr lang="nl-NL" sz="2400" dirty="0" err="1" smtClean="0">
                <a:latin typeface="+mj-lt"/>
              </a:rPr>
              <a:t>iddenvorm</a:t>
            </a:r>
            <a:endParaRPr lang="nl-NL" sz="2400" dirty="0" smtClean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a</a:t>
            </a:r>
            <a:r>
              <a:rPr lang="nl-NL" sz="2400" dirty="0" smtClean="0">
                <a:latin typeface="+mj-lt"/>
              </a:rPr>
              <a:t>ls God oordeelt, zal elk mens oordelen dat God rechtvaardig is en Zijn woord waarheid 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1" y="4868150"/>
            <a:ext cx="8623444" cy="8182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5685124"/>
            <a:ext cx="8011165" cy="87335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860" y="2540995"/>
            <a:ext cx="2893410" cy="30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11480" y="442525"/>
            <a:ext cx="117386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5 Maar </a:t>
            </a:r>
            <a:r>
              <a:rPr lang="nl-NL" sz="2600" dirty="0">
                <a:solidFill>
                  <a:srgbClr val="002060"/>
                </a:solidFill>
              </a:rPr>
              <a:t>indien onze onrechtvaardigheid Gods rechtvaardigheid staaft,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wat </a:t>
            </a:r>
            <a:r>
              <a:rPr lang="nl-NL" sz="2600" dirty="0">
                <a:solidFill>
                  <a:srgbClr val="002060"/>
                </a:solidFill>
              </a:rPr>
              <a:t>zullen wij </a:t>
            </a:r>
            <a:r>
              <a:rPr lang="nl-NL" sz="2600" dirty="0" smtClean="0">
                <a:solidFill>
                  <a:srgbClr val="002060"/>
                </a:solidFill>
              </a:rPr>
              <a:t>zeggen?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Toch niet, dat God</a:t>
            </a:r>
            <a:r>
              <a:rPr lang="nl-NL" sz="2600" dirty="0">
                <a:solidFill>
                  <a:srgbClr val="002060"/>
                </a:solidFill>
              </a:rPr>
              <a:t>, die de </a:t>
            </a:r>
            <a:r>
              <a:rPr lang="nl-NL" sz="2600" dirty="0" smtClean="0">
                <a:solidFill>
                  <a:srgbClr val="002060"/>
                </a:solidFill>
              </a:rPr>
              <a:t>toorn opbrengt onrechtvaardig is?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(Ik </a:t>
            </a:r>
            <a:r>
              <a:rPr lang="nl-NL" sz="2600" dirty="0">
                <a:solidFill>
                  <a:srgbClr val="002060"/>
                </a:solidFill>
              </a:rPr>
              <a:t>zeg dit naar de mens</a:t>
            </a:r>
            <a:r>
              <a:rPr lang="nl-NL" sz="2600" dirty="0" smtClean="0">
                <a:solidFill>
                  <a:srgbClr val="002060"/>
                </a:solidFill>
              </a:rPr>
              <a:t>). 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35504" y="2911783"/>
            <a:ext cx="9465896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staven = bekrachtigen, bevestigen, maar ook: aanbevelen, aanprijzen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Gods rechtvaardigheid staat in groot contrast met de onrechtvaardigheid van de mens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toorn </a:t>
            </a:r>
            <a:r>
              <a:rPr lang="nl-NL" sz="2400" dirty="0">
                <a:latin typeface="+mj-lt"/>
              </a:rPr>
              <a:t>=&gt; SW/CV: </a:t>
            </a:r>
            <a:r>
              <a:rPr lang="nl-NL" sz="2400" dirty="0" smtClean="0">
                <a:latin typeface="+mj-lt"/>
              </a:rPr>
              <a:t>verontwaardiging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9459"/>
            <a:ext cx="12108180" cy="7736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653087"/>
            <a:ext cx="11475720" cy="8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11480" y="442525"/>
            <a:ext cx="11738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 6 Moge </a:t>
            </a:r>
            <a:r>
              <a:rPr lang="nl-NL" sz="2600" dirty="0">
                <a:solidFill>
                  <a:srgbClr val="002060"/>
                </a:solidFill>
              </a:rPr>
              <a:t>het niet gebeuren! Hoe zal God anders de wereld oordelen?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45731" y="2823909"/>
            <a:ext cx="7558289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is rechtvaardig en oordeelt over onrechtvaardigheid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dat doet Hij door Zijn toorn te laten blijken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zo zet Hij de dingen recht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oordelen = </a:t>
            </a:r>
            <a:r>
              <a:rPr lang="nl-NL" sz="2400" i="1" dirty="0" err="1" smtClean="0">
                <a:latin typeface="+mj-lt"/>
              </a:rPr>
              <a:t>krino</a:t>
            </a:r>
            <a:r>
              <a:rPr lang="nl-NL" sz="2400" dirty="0" smtClean="0">
                <a:latin typeface="+mj-lt"/>
              </a:rPr>
              <a:t> =&gt; crisis, kritiek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5513070"/>
            <a:ext cx="93059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11480" y="442525"/>
            <a:ext cx="117386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7 Maar </a:t>
            </a:r>
            <a:r>
              <a:rPr lang="nl-NL" sz="2600" dirty="0">
                <a:solidFill>
                  <a:srgbClr val="002060"/>
                </a:solidFill>
              </a:rPr>
              <a:t>indien de waarheid van God </a:t>
            </a:r>
            <a:r>
              <a:rPr lang="nl-NL" sz="2600" dirty="0" smtClean="0">
                <a:solidFill>
                  <a:srgbClr val="002060"/>
                </a:solidFill>
              </a:rPr>
              <a:t>in mijn leugen overvloedig </a:t>
            </a:r>
            <a:r>
              <a:rPr lang="nl-NL" sz="2600" dirty="0">
                <a:solidFill>
                  <a:srgbClr val="002060"/>
                </a:solidFill>
              </a:rPr>
              <a:t>is tot </a:t>
            </a:r>
            <a:r>
              <a:rPr lang="nl-NL" sz="2600" dirty="0" smtClean="0">
                <a:solidFill>
                  <a:srgbClr val="002060"/>
                </a:solidFill>
              </a:rPr>
              <a:t>Zijn </a:t>
            </a:r>
            <a:r>
              <a:rPr lang="nl-NL" sz="2600" dirty="0">
                <a:solidFill>
                  <a:srgbClr val="002060"/>
                </a:solidFill>
              </a:rPr>
              <a:t>heerlijkheid, waarom word ik dan nog als zondaar geoordeeld?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00011" y="2431556"/>
            <a:ext cx="8689859" cy="193899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gebruikt de onrechtvaardigheid en leugen tot Zijn heerlijkheid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demonstreert Zijn rechtvaardigheid, waarheid, genade, liefde, leven, kracht, enz. in/door onze tekortkomingen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d</a:t>
            </a:r>
            <a:r>
              <a:rPr lang="nl-NL" sz="2400" dirty="0" smtClean="0">
                <a:latin typeface="+mj-lt"/>
              </a:rPr>
              <a:t>e mens is een doelmisser, maar God niet als Hij de zonde gebruikt tot Zijn heerlijkheid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75" y="4777741"/>
            <a:ext cx="10840832" cy="8331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75" y="5592127"/>
            <a:ext cx="94964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8 En </a:t>
            </a:r>
            <a:r>
              <a:rPr lang="nl-NL" sz="2600" dirty="0">
                <a:solidFill>
                  <a:srgbClr val="002060"/>
                </a:solidFill>
              </a:rPr>
              <a:t>het is toch </a:t>
            </a:r>
            <a:r>
              <a:rPr lang="nl-NL" sz="2600" dirty="0" smtClean="0">
                <a:solidFill>
                  <a:srgbClr val="002060"/>
                </a:solidFill>
              </a:rPr>
              <a:t>niet, zoals </a:t>
            </a:r>
            <a:r>
              <a:rPr lang="nl-NL" sz="2600" dirty="0">
                <a:solidFill>
                  <a:srgbClr val="002060"/>
                </a:solidFill>
              </a:rPr>
              <a:t>wij worden gelasterd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sommigen </a:t>
            </a:r>
            <a:r>
              <a:rPr lang="nl-NL" sz="2600" dirty="0" smtClean="0">
                <a:solidFill>
                  <a:srgbClr val="002060"/>
                </a:solidFill>
              </a:rPr>
              <a:t>suggereren dat </a:t>
            </a:r>
            <a:r>
              <a:rPr lang="nl-NL" sz="2600" dirty="0">
                <a:solidFill>
                  <a:srgbClr val="002060"/>
                </a:solidFill>
              </a:rPr>
              <a:t>wij zeggen: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Dat </a:t>
            </a:r>
            <a:r>
              <a:rPr lang="nl-NL" sz="2600" dirty="0">
                <a:solidFill>
                  <a:srgbClr val="002060"/>
                </a:solidFill>
              </a:rPr>
              <a:t>wij </a:t>
            </a:r>
            <a:r>
              <a:rPr lang="nl-NL" sz="2600" dirty="0" smtClean="0">
                <a:solidFill>
                  <a:srgbClr val="002060"/>
                </a:solidFill>
              </a:rPr>
              <a:t>het </a:t>
            </a:r>
            <a:r>
              <a:rPr lang="nl-NL" sz="2600" dirty="0">
                <a:solidFill>
                  <a:srgbClr val="002060"/>
                </a:solidFill>
              </a:rPr>
              <a:t>kwade </a:t>
            </a:r>
            <a:r>
              <a:rPr lang="nl-NL" sz="2600" dirty="0" smtClean="0">
                <a:solidFill>
                  <a:srgbClr val="002060"/>
                </a:solidFill>
              </a:rPr>
              <a:t>zullen doen</a:t>
            </a:r>
            <a:r>
              <a:rPr lang="nl-NL" sz="2600" dirty="0">
                <a:solidFill>
                  <a:srgbClr val="002060"/>
                </a:solidFill>
              </a:rPr>
              <a:t>, opdat </a:t>
            </a:r>
            <a:r>
              <a:rPr lang="nl-NL" sz="2600" dirty="0" smtClean="0">
                <a:solidFill>
                  <a:srgbClr val="002060"/>
                </a:solidFill>
              </a:rPr>
              <a:t>het goede eruit voortkomt?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Het </a:t>
            </a:r>
            <a:r>
              <a:rPr lang="nl-NL" sz="2600" dirty="0">
                <a:solidFill>
                  <a:srgbClr val="002060"/>
                </a:solidFill>
              </a:rPr>
              <a:t>oordeel over dezen is terecht.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688581" y="2921943"/>
            <a:ext cx="812979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Paulus leerde dat God alles doet meewerken ten goede (8:28)</a:t>
            </a:r>
            <a:endParaRPr lang="nl-NL" sz="2400" dirty="0">
              <a:latin typeface="+mj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o</a:t>
            </a:r>
            <a:r>
              <a:rPr lang="nl-NL" sz="2400" dirty="0" smtClean="0">
                <a:latin typeface="+mj-lt"/>
              </a:rPr>
              <a:t>ok kwaad en zonde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maar niet dat wij daarom in de zonde zouden blijven (6:1,15)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 keert het kwaad ten goede =&gt;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0" y="4902216"/>
            <a:ext cx="11734800" cy="8286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5" y="5730891"/>
            <a:ext cx="12012930" cy="7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8 En </a:t>
            </a:r>
            <a:r>
              <a:rPr lang="nl-NL" sz="2600" dirty="0">
                <a:solidFill>
                  <a:srgbClr val="002060"/>
                </a:solidFill>
              </a:rPr>
              <a:t>het is toch </a:t>
            </a:r>
            <a:r>
              <a:rPr lang="nl-NL" sz="2600" dirty="0" smtClean="0">
                <a:solidFill>
                  <a:srgbClr val="002060"/>
                </a:solidFill>
              </a:rPr>
              <a:t>niet, zoals </a:t>
            </a:r>
            <a:r>
              <a:rPr lang="nl-NL" sz="2600" dirty="0">
                <a:solidFill>
                  <a:srgbClr val="002060"/>
                </a:solidFill>
              </a:rPr>
              <a:t>wij worden gelasterd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sommigen </a:t>
            </a:r>
            <a:r>
              <a:rPr lang="nl-NL" sz="2600" dirty="0" smtClean="0">
                <a:solidFill>
                  <a:srgbClr val="002060"/>
                </a:solidFill>
              </a:rPr>
              <a:t>suggereren dat </a:t>
            </a:r>
            <a:r>
              <a:rPr lang="nl-NL" sz="2600" dirty="0">
                <a:solidFill>
                  <a:srgbClr val="002060"/>
                </a:solidFill>
              </a:rPr>
              <a:t>wij zeggen: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Dat </a:t>
            </a:r>
            <a:r>
              <a:rPr lang="nl-NL" sz="2600" dirty="0">
                <a:solidFill>
                  <a:srgbClr val="002060"/>
                </a:solidFill>
              </a:rPr>
              <a:t>wij </a:t>
            </a:r>
            <a:r>
              <a:rPr lang="nl-NL" sz="2600" dirty="0" smtClean="0">
                <a:solidFill>
                  <a:srgbClr val="002060"/>
                </a:solidFill>
              </a:rPr>
              <a:t>het </a:t>
            </a:r>
            <a:r>
              <a:rPr lang="nl-NL" sz="2600" dirty="0">
                <a:solidFill>
                  <a:srgbClr val="002060"/>
                </a:solidFill>
              </a:rPr>
              <a:t>kwade </a:t>
            </a:r>
            <a:r>
              <a:rPr lang="nl-NL" sz="2600" dirty="0" smtClean="0">
                <a:solidFill>
                  <a:srgbClr val="002060"/>
                </a:solidFill>
              </a:rPr>
              <a:t>zullen doen</a:t>
            </a:r>
            <a:r>
              <a:rPr lang="nl-NL" sz="2600" dirty="0">
                <a:solidFill>
                  <a:srgbClr val="002060"/>
                </a:solidFill>
              </a:rPr>
              <a:t>, opdat </a:t>
            </a:r>
            <a:r>
              <a:rPr lang="nl-NL" sz="2600" dirty="0" smtClean="0">
                <a:solidFill>
                  <a:srgbClr val="002060"/>
                </a:solidFill>
              </a:rPr>
              <a:t>het goede eruit voortkomt?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Het </a:t>
            </a:r>
            <a:r>
              <a:rPr lang="nl-NL" sz="2600" dirty="0">
                <a:solidFill>
                  <a:srgbClr val="002060"/>
                </a:solidFill>
              </a:rPr>
              <a:t>oordeel over dezen is terecht.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374381" y="3575536"/>
            <a:ext cx="4106429" cy="230832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i="1" dirty="0" smtClean="0">
                <a:latin typeface="+mj-lt"/>
              </a:rPr>
              <a:t>God </a:t>
            </a:r>
            <a:r>
              <a:rPr lang="nl-NL" sz="2400" i="1" dirty="0">
                <a:latin typeface="+mj-lt"/>
              </a:rPr>
              <a:t>heeft alles omgekeerd,</a:t>
            </a:r>
          </a:p>
          <a:p>
            <a:r>
              <a:rPr lang="nl-NL" sz="2400" i="1" dirty="0">
                <a:latin typeface="+mj-lt"/>
              </a:rPr>
              <a:t>Jozef wordt als vorst vereerd,</a:t>
            </a:r>
          </a:p>
          <a:p>
            <a:r>
              <a:rPr lang="nl-NL" sz="2400" i="1" dirty="0">
                <a:latin typeface="+mj-lt"/>
              </a:rPr>
              <a:t>en het kwade valt in duigen</a:t>
            </a:r>
          </a:p>
          <a:p>
            <a:r>
              <a:rPr lang="nl-NL" sz="2400" i="1" dirty="0">
                <a:latin typeface="+mj-lt"/>
              </a:rPr>
              <a:t>en de broers ze moeten buigen:</a:t>
            </a:r>
          </a:p>
          <a:p>
            <a:r>
              <a:rPr lang="nl-NL" sz="2400" i="1" dirty="0">
                <a:latin typeface="+mj-lt"/>
              </a:rPr>
              <a:t>zo houdt God door Jozefs hand</a:t>
            </a:r>
          </a:p>
          <a:p>
            <a:r>
              <a:rPr lang="nl-NL" sz="2400" i="1" dirty="0">
                <a:latin typeface="+mj-lt"/>
              </a:rPr>
              <a:t>'t volk van </a:t>
            </a:r>
            <a:r>
              <a:rPr lang="nl-NL" sz="2400" i="1" dirty="0" err="1">
                <a:latin typeface="+mj-lt"/>
              </a:rPr>
              <a:t>Israel</a:t>
            </a:r>
            <a:r>
              <a:rPr lang="nl-NL" sz="2400" i="1" dirty="0">
                <a:latin typeface="+mj-lt"/>
              </a:rPr>
              <a:t> in stand.</a:t>
            </a:r>
            <a:endParaRPr lang="nl-NL" sz="2400" i="1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5" y="3026896"/>
            <a:ext cx="4572000" cy="3429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668" y="2924026"/>
            <a:ext cx="1128713" cy="9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1450" y="316795"/>
            <a:ext cx="117843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2</a:t>
            </a:r>
            <a:endParaRPr lang="nl-NL" sz="2600" b="1" dirty="0"/>
          </a:p>
          <a:p>
            <a:pPr algn="ctr"/>
            <a:r>
              <a:rPr lang="nl-NL" sz="2600" dirty="0"/>
              <a:t>11 Want er is geen aanzien des persoons bij God</a:t>
            </a:r>
            <a:r>
              <a:rPr lang="nl-NL" sz="2600" dirty="0" smtClean="0"/>
              <a:t>.</a:t>
            </a:r>
          </a:p>
          <a:p>
            <a:pPr algn="ctr"/>
            <a:r>
              <a:rPr lang="nl-NL" sz="2600" dirty="0"/>
              <a:t>12 Want allen, die zonder wet zondigden, zullen ook zonder wet verloren gaan; </a:t>
            </a:r>
          </a:p>
          <a:p>
            <a:pPr algn="ctr"/>
            <a:r>
              <a:rPr lang="nl-NL" sz="2600" dirty="0"/>
              <a:t>en allen, die onder de wet zondigden, zullen door de wet geoordeeld worden.</a:t>
            </a:r>
          </a:p>
          <a:p>
            <a:pPr algn="ctr"/>
            <a:r>
              <a:rPr lang="nl-NL" sz="2600" dirty="0"/>
              <a:t>13 Want niet de hoorders van de wet zijn rechtvaardig bij God, </a:t>
            </a:r>
          </a:p>
          <a:p>
            <a:pPr algn="ctr"/>
            <a:r>
              <a:rPr lang="nl-NL" sz="2600" dirty="0"/>
              <a:t>maar de daders van de wet zullen gerechtvaardigd worden.</a:t>
            </a:r>
          </a:p>
          <a:p>
            <a:pPr algn="ctr"/>
            <a:r>
              <a:rPr lang="nl-NL" sz="2600" dirty="0"/>
              <a:t>14 Want wanneer natiën, die de wet niet hebben, </a:t>
            </a:r>
          </a:p>
          <a:p>
            <a:pPr algn="ctr"/>
            <a:r>
              <a:rPr lang="nl-NL" sz="2600" dirty="0"/>
              <a:t>van nature de dingen van de wet doen, </a:t>
            </a:r>
          </a:p>
          <a:p>
            <a:pPr algn="ctr"/>
            <a:r>
              <a:rPr lang="nl-NL" sz="2600" dirty="0"/>
              <a:t>dan zijn dezen, die de wet niet hebben, zichzelf een wet.</a:t>
            </a:r>
          </a:p>
          <a:p>
            <a:pPr algn="ctr"/>
            <a:r>
              <a:rPr lang="nl-NL" sz="2600" dirty="0"/>
              <a:t>15 Zij betonen dat het werk van de wet in hun harten geschreven is. </a:t>
            </a:r>
          </a:p>
          <a:p>
            <a:pPr algn="ctr"/>
            <a:r>
              <a:rPr lang="nl-NL" sz="2600" dirty="0"/>
              <a:t>Hun geweten getuigt mee </a:t>
            </a:r>
          </a:p>
          <a:p>
            <a:pPr algn="ctr"/>
            <a:r>
              <a:rPr lang="nl-NL" sz="2600" dirty="0"/>
              <a:t>en hun overwegingen tussen elkaar onderling beschuldigend of ook verdedigend,</a:t>
            </a:r>
          </a:p>
          <a:p>
            <a:pPr algn="ctr"/>
            <a:r>
              <a:rPr lang="nl-NL" sz="2600" dirty="0"/>
              <a:t>16 in de dag, wanneer God het verborgene van de mensen zal oordelen, </a:t>
            </a:r>
          </a:p>
          <a:p>
            <a:pPr algn="ctr"/>
            <a:r>
              <a:rPr lang="nl-NL" sz="2600" dirty="0"/>
              <a:t>in overeenstemming met mijn evangelie, door Jezus Christus.</a:t>
            </a:r>
          </a:p>
          <a:p>
            <a:pPr algn="ctr"/>
            <a:endParaRPr lang="nl-NL" sz="2600" dirty="0"/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9448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9 Wat </a:t>
            </a:r>
            <a:r>
              <a:rPr lang="nl-NL" sz="2600" dirty="0">
                <a:solidFill>
                  <a:srgbClr val="002060"/>
                </a:solidFill>
              </a:rPr>
              <a:t>dan? </a:t>
            </a:r>
            <a:r>
              <a:rPr lang="nl-NL" sz="2600" dirty="0" smtClean="0">
                <a:solidFill>
                  <a:srgbClr val="002060"/>
                </a:solidFill>
              </a:rPr>
              <a:t>Hebben wij iets voor? </a:t>
            </a:r>
            <a:r>
              <a:rPr lang="nl-NL" sz="2600" dirty="0">
                <a:solidFill>
                  <a:srgbClr val="002060"/>
                </a:solidFill>
              </a:rPr>
              <a:t>Volstrekt niet!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wij beschuldigen tevoren zowel Joden als Grieken,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dat </a:t>
            </a:r>
            <a:r>
              <a:rPr lang="nl-NL" sz="2600" dirty="0">
                <a:solidFill>
                  <a:srgbClr val="002060"/>
                </a:solidFill>
              </a:rPr>
              <a:t>zij allen onder de zonde zijn,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4762500"/>
            <a:ext cx="8277225" cy="8286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591175"/>
            <a:ext cx="7762875" cy="81915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688581" y="2921943"/>
            <a:ext cx="8153252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Jood heeft voorrechten (:2), maar allen zijn onder de zonde</a:t>
            </a:r>
          </a:p>
        </p:txBody>
      </p:sp>
    </p:spTree>
    <p:extLst>
      <p:ext uri="{BB962C8B-B14F-4D97-AF65-F5344CB8AC3E}">
        <p14:creationId xmlns:p14="http://schemas.microsoft.com/office/powerpoint/2010/main" val="3063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10 zoals </a:t>
            </a:r>
            <a:r>
              <a:rPr lang="nl-NL" sz="2600" dirty="0">
                <a:solidFill>
                  <a:srgbClr val="002060"/>
                </a:solidFill>
              </a:rPr>
              <a:t>er geschreven staat: Niemand is rechtvaardig, zelfs niet één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11 Er </a:t>
            </a:r>
            <a:r>
              <a:rPr lang="nl-NL" sz="2600" dirty="0">
                <a:solidFill>
                  <a:srgbClr val="002060"/>
                </a:solidFill>
              </a:rPr>
              <a:t>is niemand die begrijpt. Er is niemand die op zoek is naar </a:t>
            </a:r>
            <a:r>
              <a:rPr lang="nl-NL" sz="2600" dirty="0" smtClean="0">
                <a:solidFill>
                  <a:srgbClr val="002060"/>
                </a:solidFill>
              </a:rPr>
              <a:t>de God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140191" y="2894096"/>
            <a:ext cx="4632210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nu volgen citaten uit de Tenach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vers 10-12 =&gt; Ps.14:1-3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4834890"/>
            <a:ext cx="8105775" cy="8001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" y="5715000"/>
            <a:ext cx="8686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12 Allen wijken zij af, </a:t>
            </a:r>
            <a:r>
              <a:rPr lang="nl-NL" sz="2600" dirty="0">
                <a:solidFill>
                  <a:srgbClr val="002060"/>
                </a:solidFill>
              </a:rPr>
              <a:t>tegelijkertijd werden zij onbruikbaar.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Er </a:t>
            </a:r>
            <a:r>
              <a:rPr lang="nl-NL" sz="2600" dirty="0">
                <a:solidFill>
                  <a:srgbClr val="002060"/>
                </a:solidFill>
              </a:rPr>
              <a:t>is niemand, die </a:t>
            </a:r>
            <a:r>
              <a:rPr lang="nl-NL" sz="2600" dirty="0" smtClean="0">
                <a:solidFill>
                  <a:srgbClr val="002060"/>
                </a:solidFill>
              </a:rPr>
              <a:t>geschiktheid doet</a:t>
            </a:r>
            <a:r>
              <a:rPr lang="nl-NL" sz="2600" dirty="0">
                <a:solidFill>
                  <a:srgbClr val="002060"/>
                </a:solidFill>
              </a:rPr>
              <a:t>, zelfs niet één.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519889" y="2848987"/>
            <a:ext cx="8959616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onbruikbaar in het Hebreeuws van Ps.14:3 =&gt; verderfelijk, bederfelijk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geschiktheid = wel bruikbaar, goed, aangenaam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014912"/>
            <a:ext cx="7524750" cy="876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5891212"/>
            <a:ext cx="64198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13 Hun </a:t>
            </a:r>
            <a:r>
              <a:rPr lang="nl-NL" sz="2600" dirty="0">
                <a:solidFill>
                  <a:srgbClr val="002060"/>
                </a:solidFill>
              </a:rPr>
              <a:t>keel is een geopend graf, met hun tong plegen zij bedrog,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addergif </a:t>
            </a:r>
            <a:r>
              <a:rPr lang="nl-NL" sz="2600" dirty="0">
                <a:solidFill>
                  <a:srgbClr val="002060"/>
                </a:solidFill>
              </a:rPr>
              <a:t>is onder hun lippen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14 Hun </a:t>
            </a:r>
            <a:r>
              <a:rPr lang="nl-NL" sz="2600" dirty="0">
                <a:solidFill>
                  <a:srgbClr val="002060"/>
                </a:solidFill>
              </a:rPr>
              <a:t>mond is boordevol </a:t>
            </a:r>
            <a:r>
              <a:rPr lang="nl-NL" sz="2600" dirty="0" smtClean="0">
                <a:solidFill>
                  <a:srgbClr val="002060"/>
                </a:solidFill>
              </a:rPr>
              <a:t>vloek en </a:t>
            </a:r>
            <a:r>
              <a:rPr lang="nl-NL" sz="2600" dirty="0">
                <a:solidFill>
                  <a:srgbClr val="002060"/>
                </a:solidFill>
              </a:rPr>
              <a:t>bitterheid.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68880" y="2959551"/>
            <a:ext cx="637794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Ps.5:10, 10:7, 140:4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keel, tong, lippen en mond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woord en expressie van de mens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vergelijk : Jak.3:2-5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" y="5014912"/>
            <a:ext cx="11932920" cy="7199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5734860"/>
            <a:ext cx="7235190" cy="79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15 Hun </a:t>
            </a:r>
            <a:r>
              <a:rPr lang="nl-NL" sz="2600" dirty="0">
                <a:solidFill>
                  <a:srgbClr val="002060"/>
                </a:solidFill>
              </a:rPr>
              <a:t>voeten zijn scherp om bloed te vergieten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16 Verwoesting en ellende </a:t>
            </a:r>
            <a:r>
              <a:rPr lang="nl-NL" sz="2600" dirty="0">
                <a:solidFill>
                  <a:srgbClr val="002060"/>
                </a:solidFill>
              </a:rPr>
              <a:t>zijn op hun wegen,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17 en </a:t>
            </a:r>
            <a:r>
              <a:rPr lang="nl-NL" sz="2600" dirty="0">
                <a:solidFill>
                  <a:srgbClr val="002060"/>
                </a:solidFill>
              </a:rPr>
              <a:t>de weg van vrede kennen zij niet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78465" y="2810708"/>
            <a:ext cx="7212330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Spr.1:16; Jes.59:7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voeten en wegen =&gt; het spoor dat de mens achterlaat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5" y="4332744"/>
            <a:ext cx="6101715" cy="76011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" y="5092855"/>
            <a:ext cx="5964556" cy="77461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82" y="5743652"/>
            <a:ext cx="42576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18 Er </a:t>
            </a:r>
            <a:r>
              <a:rPr lang="nl-NL" sz="2600" dirty="0">
                <a:solidFill>
                  <a:srgbClr val="002060"/>
                </a:solidFill>
              </a:rPr>
              <a:t>is geen vrees voor God voor hun ogen.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064065" y="2809145"/>
            <a:ext cx="8920165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Ps.36:2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dit is de grond van al het voorgaande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de vrees van JAHWEH </a:t>
            </a:r>
            <a:r>
              <a:rPr lang="nl-NL" sz="2400" dirty="0" smtClean="0">
                <a:latin typeface="+mj-lt"/>
              </a:rPr>
              <a:t>is het </a:t>
            </a:r>
            <a:r>
              <a:rPr lang="nl-NL" sz="2400" dirty="0">
                <a:latin typeface="+mj-lt"/>
              </a:rPr>
              <a:t>begin van wijsheid </a:t>
            </a:r>
            <a:r>
              <a:rPr lang="nl-NL" sz="2400" dirty="0" smtClean="0">
                <a:latin typeface="+mj-lt"/>
              </a:rPr>
              <a:t>(</a:t>
            </a:r>
            <a:r>
              <a:rPr lang="nl-NL" sz="2400" dirty="0">
                <a:latin typeface="+mj-lt"/>
              </a:rPr>
              <a:t>Ps.111:10; Spr.9:10</a:t>
            </a:r>
            <a:r>
              <a:rPr lang="nl-NL" sz="2400" dirty="0" smtClean="0">
                <a:latin typeface="+mj-lt"/>
              </a:rPr>
              <a:t>)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5483542"/>
            <a:ext cx="7229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6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19 Nu </a:t>
            </a:r>
            <a:r>
              <a:rPr lang="nl-NL" sz="2600" dirty="0">
                <a:solidFill>
                  <a:srgbClr val="002060"/>
                </a:solidFill>
              </a:rPr>
              <a:t>weten wij, dat de wet, bij alles wat zij zegt, tot </a:t>
            </a:r>
            <a:r>
              <a:rPr lang="nl-NL" sz="2600" dirty="0" err="1">
                <a:solidFill>
                  <a:srgbClr val="002060"/>
                </a:solidFill>
              </a:rPr>
              <a:t>hèn</a:t>
            </a:r>
            <a:r>
              <a:rPr lang="nl-NL" sz="2600" dirty="0">
                <a:solidFill>
                  <a:srgbClr val="002060"/>
                </a:solidFill>
              </a:rPr>
              <a:t> spreekt,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onder de wet zijn, opdat elke mond </a:t>
            </a:r>
            <a:r>
              <a:rPr lang="nl-NL" sz="2600" dirty="0" smtClean="0">
                <a:solidFill>
                  <a:srgbClr val="002060"/>
                </a:solidFill>
              </a:rPr>
              <a:t>gestopt wordt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de gehele wereld onder de rechtspraak van God komt,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086925" y="2548399"/>
            <a:ext cx="7674295" cy="193899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dat de wereld onder de zonde is, was al duidelijk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maar ook de Jood, die steunt op de wet, is inbegrepen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i="1" dirty="0" smtClean="0">
                <a:latin typeface="+mj-lt"/>
              </a:rPr>
              <a:t>allen </a:t>
            </a:r>
            <a:r>
              <a:rPr lang="nl-NL" sz="2400" dirty="0" smtClean="0">
                <a:latin typeface="+mj-lt"/>
              </a:rPr>
              <a:t>zijn onder de zonde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i="1" dirty="0" err="1" smtClean="0">
                <a:latin typeface="+mj-lt"/>
              </a:rPr>
              <a:t>hupodikos</a:t>
            </a:r>
            <a:r>
              <a:rPr lang="nl-NL" sz="2400" i="1" dirty="0" smtClean="0">
                <a:latin typeface="+mj-lt"/>
              </a:rPr>
              <a:t> </a:t>
            </a:r>
            <a:r>
              <a:rPr lang="nl-NL" sz="2400" dirty="0" smtClean="0">
                <a:latin typeface="+mj-lt"/>
              </a:rPr>
              <a:t>= onder + recht(vaardig)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hele wereld wordt </a:t>
            </a:r>
            <a:r>
              <a:rPr lang="nl-NL" sz="2400" i="1" dirty="0" smtClean="0">
                <a:latin typeface="+mj-lt"/>
              </a:rPr>
              <a:t>gericht</a:t>
            </a:r>
            <a:r>
              <a:rPr lang="nl-NL" sz="2400" dirty="0" smtClean="0">
                <a:latin typeface="+mj-lt"/>
              </a:rPr>
              <a:t>, “naar mijn evangelie” (2:16)</a:t>
            </a:r>
            <a:endParaRPr lang="nl-NL" sz="24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6" y="4849378"/>
            <a:ext cx="11344275" cy="771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6" y="5580697"/>
            <a:ext cx="118205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320" y="442525"/>
            <a:ext cx="118757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3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20 omdat </a:t>
            </a:r>
            <a:r>
              <a:rPr lang="nl-NL" sz="2600" dirty="0">
                <a:solidFill>
                  <a:srgbClr val="002060"/>
                </a:solidFill>
              </a:rPr>
              <a:t>uit werken van de wet geen enkel vlees voor Hem gerechtvaardigd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zal </a:t>
            </a:r>
            <a:r>
              <a:rPr lang="nl-NL" sz="2600" dirty="0">
                <a:solidFill>
                  <a:srgbClr val="002060"/>
                </a:solidFill>
              </a:rPr>
              <a:t>worden, want door de wet is er besef van zonde.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40130" y="2237706"/>
            <a:ext cx="9829799" cy="230832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wet is gegeven aan Israël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v</a:t>
            </a:r>
            <a:r>
              <a:rPr lang="nl-NL" sz="2400" dirty="0" smtClean="0">
                <a:latin typeface="+mj-lt"/>
              </a:rPr>
              <a:t>oorgaande citaten uit de wet zijn bedoeld om Israël ‘de mond te stoppen’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niemand wordt gerechtvaardigd uit de werken van de wet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wet doet alleen maar kennis en besef van zonde toenemen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sterker nog: de wet is gegeven opdat de zonde zou toenemen (5:20)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dit alles lost God op: zie vers 21</a:t>
            </a:r>
            <a:r>
              <a:rPr lang="nl-NL" sz="2400" smtClean="0">
                <a:latin typeface="+mj-lt"/>
              </a:rPr>
              <a:t>: </a:t>
            </a:r>
            <a:r>
              <a:rPr lang="nl-NL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Maar </a:t>
            </a:r>
            <a:r>
              <a:rPr lang="nl-NL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nú..!!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4" y="4949191"/>
            <a:ext cx="8360525" cy="8524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4" y="5801677"/>
            <a:ext cx="8360524" cy="7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1450" y="316795"/>
            <a:ext cx="117843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2</a:t>
            </a:r>
            <a:endParaRPr lang="nl-NL" sz="2600" b="1" dirty="0"/>
          </a:p>
          <a:p>
            <a:pPr algn="ctr"/>
            <a:r>
              <a:rPr lang="nl-NL" sz="2600" dirty="0"/>
              <a:t>17 Zie, jij wordt Jood genoemd, en jij rust op de wet, en jij beroemt je in God,</a:t>
            </a:r>
          </a:p>
          <a:p>
            <a:pPr algn="ctr"/>
            <a:r>
              <a:rPr lang="nl-NL" sz="2600" dirty="0" smtClean="0"/>
              <a:t>18 </a:t>
            </a:r>
            <a:r>
              <a:rPr lang="nl-NL" sz="2600" dirty="0"/>
              <a:t>en jij kent de wil, en jij toetst de dingen die van belang zijn, </a:t>
            </a:r>
          </a:p>
          <a:p>
            <a:pPr algn="ctr"/>
            <a:r>
              <a:rPr lang="nl-NL" sz="2600" dirty="0"/>
              <a:t>en jij laat je onderrichten uit de wet.</a:t>
            </a:r>
          </a:p>
          <a:p>
            <a:pPr algn="ctr"/>
            <a:r>
              <a:rPr lang="nl-NL" sz="2600" dirty="0"/>
              <a:t>19 Bovendien heb jij vertrouwen in jezelf, dat jij een gids bent van blinden, </a:t>
            </a:r>
          </a:p>
          <a:p>
            <a:pPr algn="ctr"/>
            <a:r>
              <a:rPr lang="nl-NL" sz="2600" dirty="0"/>
              <a:t>een licht voor hen, die in de duisternis zijn,</a:t>
            </a:r>
          </a:p>
          <a:p>
            <a:pPr algn="ctr"/>
            <a:r>
              <a:rPr lang="nl-NL" sz="2600" dirty="0"/>
              <a:t>20 een opvoeder van </a:t>
            </a:r>
            <a:r>
              <a:rPr lang="nl-NL" sz="2600" dirty="0" err="1"/>
              <a:t>onverstandigen</a:t>
            </a:r>
            <a:r>
              <a:rPr lang="nl-NL" sz="2600" dirty="0"/>
              <a:t> en een leraar van </a:t>
            </a:r>
            <a:r>
              <a:rPr lang="nl-NL" sz="2600" dirty="0" err="1"/>
              <a:t>onmondigen</a:t>
            </a:r>
            <a:r>
              <a:rPr lang="nl-NL" sz="2600" dirty="0"/>
              <a:t>, </a:t>
            </a:r>
          </a:p>
          <a:p>
            <a:pPr algn="ctr"/>
            <a:r>
              <a:rPr lang="nl-NL" sz="2600" dirty="0"/>
              <a:t>omdat jij in de wet de vormgeving van de kennis en van de waarheid hebt.</a:t>
            </a:r>
          </a:p>
          <a:p>
            <a:pPr algn="ctr"/>
            <a:r>
              <a:rPr lang="nl-NL" sz="2600" dirty="0"/>
              <a:t>21 Jij, dan, die een ander onderwijst, jij onderwijst jezelf niet. </a:t>
            </a:r>
          </a:p>
          <a:p>
            <a:pPr algn="ctr"/>
            <a:r>
              <a:rPr lang="nl-NL" sz="2600" dirty="0"/>
              <a:t>Jij, die proclameert, dat men niet stelen mag, jij steelt.</a:t>
            </a:r>
          </a:p>
          <a:p>
            <a:pPr algn="ctr"/>
            <a:r>
              <a:rPr lang="nl-NL" sz="2600" dirty="0"/>
              <a:t>22 Jij, die zegt dat je geen echtbreuk mag plegen, jij pleegt echtbreuk. </a:t>
            </a:r>
          </a:p>
          <a:p>
            <a:pPr algn="ctr"/>
            <a:r>
              <a:rPr lang="nl-NL" sz="2600" dirty="0"/>
              <a:t>Jij, die gruwt van de afgoden, jij pleegt tempelroof.</a:t>
            </a:r>
          </a:p>
          <a:p>
            <a:pPr algn="ctr"/>
            <a:r>
              <a:rPr lang="nl-NL" sz="2600" dirty="0"/>
              <a:t>23 Jij, die jezelf beroemt in de wet, jij onteert God door de overtreding van de wet.</a:t>
            </a:r>
          </a:p>
          <a:p>
            <a:pPr algn="ctr"/>
            <a:r>
              <a:rPr lang="nl-NL" sz="2600" dirty="0"/>
              <a:t>24 Zoals het geschreven staat: </a:t>
            </a:r>
          </a:p>
          <a:p>
            <a:pPr algn="ctr"/>
            <a:r>
              <a:rPr lang="nl-NL" sz="2600" dirty="0"/>
              <a:t>Want vanwege jullie wordt de naam van God onder de natiën gelasterd.</a:t>
            </a:r>
          </a:p>
          <a:p>
            <a:pPr algn="ctr"/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25564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25 Want </a:t>
            </a:r>
            <a:r>
              <a:rPr lang="nl-NL" sz="2600" dirty="0">
                <a:solidFill>
                  <a:srgbClr val="002060"/>
                </a:solidFill>
              </a:rPr>
              <a:t>besnijdenis </a:t>
            </a:r>
            <a:r>
              <a:rPr lang="nl-NL" sz="2600" dirty="0" smtClean="0">
                <a:solidFill>
                  <a:srgbClr val="002060"/>
                </a:solidFill>
              </a:rPr>
              <a:t>heeft inderdaad nut, </a:t>
            </a:r>
            <a:r>
              <a:rPr lang="nl-NL" sz="2600" dirty="0">
                <a:solidFill>
                  <a:srgbClr val="002060"/>
                </a:solidFill>
              </a:rPr>
              <a:t>in het geval dat jij de </a:t>
            </a:r>
            <a:r>
              <a:rPr lang="nl-NL" sz="2600" dirty="0" smtClean="0">
                <a:solidFill>
                  <a:srgbClr val="002060"/>
                </a:solidFill>
              </a:rPr>
              <a:t>wet praktiseert,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in het geval dat jij een overtreder van de wet bent,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is </a:t>
            </a:r>
            <a:r>
              <a:rPr lang="nl-NL" sz="2600" dirty="0">
                <a:solidFill>
                  <a:srgbClr val="002060"/>
                </a:solidFill>
              </a:rPr>
              <a:t>jouw besnijdenis voorhuid geworden.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83130" y="3064605"/>
            <a:ext cx="6583680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als je de wet hebt, maar geen ‘dader van de wet’ bent (:13), dan ben je als de natiën: zonder wet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4838125"/>
            <a:ext cx="10957159" cy="8205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" y="5716484"/>
            <a:ext cx="10812780" cy="8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26 In </a:t>
            </a:r>
            <a:r>
              <a:rPr lang="nl-NL" sz="2600" dirty="0">
                <a:solidFill>
                  <a:srgbClr val="002060"/>
                </a:solidFill>
              </a:rPr>
              <a:t>het geval, dan, dat de voorhuid de </a:t>
            </a:r>
            <a:r>
              <a:rPr lang="nl-NL" sz="2600" dirty="0" smtClean="0">
                <a:solidFill>
                  <a:srgbClr val="002060"/>
                </a:solidFill>
              </a:rPr>
              <a:t>rechtsgevolgen </a:t>
            </a:r>
            <a:r>
              <a:rPr lang="nl-NL" sz="2600" dirty="0">
                <a:solidFill>
                  <a:srgbClr val="002060"/>
                </a:solidFill>
              </a:rPr>
              <a:t>van de wet onderhoudt,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zal </a:t>
            </a:r>
            <a:r>
              <a:rPr lang="nl-NL" sz="2600" dirty="0">
                <a:solidFill>
                  <a:srgbClr val="002060"/>
                </a:solidFill>
              </a:rPr>
              <a:t>zijn voorhuid niet tot besnijdenis gerekend worden?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9" y="4732748"/>
            <a:ext cx="10346741" cy="7530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3" y="5633852"/>
            <a:ext cx="8636116" cy="77832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222" y="1883231"/>
            <a:ext cx="4900612" cy="250777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51473" y="2583728"/>
            <a:ext cx="6175057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j-lt"/>
              </a:rPr>
              <a:t>Want wanneer </a:t>
            </a:r>
            <a:r>
              <a:rPr lang="nl-NL" sz="2400" dirty="0">
                <a:latin typeface="+mj-lt"/>
              </a:rPr>
              <a:t>natiën, die de wet niet hebben, </a:t>
            </a:r>
            <a:r>
              <a:rPr lang="nl-NL" sz="2400" dirty="0" smtClean="0">
                <a:latin typeface="+mj-lt"/>
              </a:rPr>
              <a:t>van </a:t>
            </a:r>
            <a:r>
              <a:rPr lang="nl-NL" sz="2400" dirty="0">
                <a:latin typeface="+mj-lt"/>
              </a:rPr>
              <a:t>nature de dingen van de wet doen, </a:t>
            </a:r>
            <a:r>
              <a:rPr lang="nl-NL" sz="2400" dirty="0" smtClean="0">
                <a:latin typeface="+mj-lt"/>
              </a:rPr>
              <a:t>dan </a:t>
            </a:r>
            <a:r>
              <a:rPr lang="nl-NL" sz="2400" dirty="0">
                <a:latin typeface="+mj-lt"/>
              </a:rPr>
              <a:t>zijn dezen, die de wet niet hebben, zichzelf een </a:t>
            </a:r>
            <a:r>
              <a:rPr lang="nl-NL" sz="2400" dirty="0" smtClean="0">
                <a:latin typeface="+mj-lt"/>
              </a:rPr>
              <a:t>wet (:14)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37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27 En </a:t>
            </a:r>
            <a:r>
              <a:rPr lang="nl-NL" sz="2600" dirty="0">
                <a:solidFill>
                  <a:srgbClr val="002060"/>
                </a:solidFill>
              </a:rPr>
              <a:t>de van nature voorhuid, die de wet </a:t>
            </a:r>
            <a:r>
              <a:rPr lang="nl-NL" sz="2600" dirty="0" smtClean="0">
                <a:solidFill>
                  <a:srgbClr val="002060"/>
                </a:solidFill>
              </a:rPr>
              <a:t>volbrengt</a:t>
            </a:r>
            <a:r>
              <a:rPr lang="nl-NL" sz="2600" dirty="0">
                <a:solidFill>
                  <a:srgbClr val="002060"/>
                </a:solidFill>
              </a:rPr>
              <a:t>, zal jou oordelen,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rgbClr val="002060"/>
                </a:solidFill>
              </a:rPr>
              <a:t>d</a:t>
            </a:r>
            <a:r>
              <a:rPr lang="nl-NL" sz="2600" dirty="0" smtClean="0">
                <a:solidFill>
                  <a:srgbClr val="002060"/>
                </a:solidFill>
              </a:rPr>
              <a:t>ie door letter </a:t>
            </a:r>
            <a:r>
              <a:rPr lang="nl-NL" sz="2600" dirty="0">
                <a:solidFill>
                  <a:srgbClr val="002060"/>
                </a:solidFill>
              </a:rPr>
              <a:t>en besnijdenis, een overtreder van de wet bent.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51660" y="2873633"/>
            <a:ext cx="4137660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letter =&gt; de wet (2 Kor.3:6-7)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4673310"/>
            <a:ext cx="11052810" cy="8784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1" y="5551736"/>
            <a:ext cx="8503920" cy="8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28 Want </a:t>
            </a:r>
            <a:r>
              <a:rPr lang="nl-NL" sz="2600" dirty="0">
                <a:solidFill>
                  <a:srgbClr val="002060"/>
                </a:solidFill>
              </a:rPr>
              <a:t>niet </a:t>
            </a:r>
            <a:r>
              <a:rPr lang="nl-NL" sz="2600" dirty="0" smtClean="0">
                <a:solidFill>
                  <a:srgbClr val="002060"/>
                </a:solidFill>
              </a:rPr>
              <a:t>diegene is </a:t>
            </a:r>
            <a:r>
              <a:rPr lang="nl-NL" sz="2600" dirty="0">
                <a:solidFill>
                  <a:srgbClr val="002060"/>
                </a:solidFill>
              </a:rPr>
              <a:t>een Jood, die het in het openbaar is,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ook niet </a:t>
            </a:r>
            <a:r>
              <a:rPr lang="nl-NL" sz="2600" dirty="0">
                <a:solidFill>
                  <a:srgbClr val="002060"/>
                </a:solidFill>
              </a:rPr>
              <a:t>dát is besnijdenis, wat openbaar is, in het vlees,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29 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is een Jood, die het in het verborgene is,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namelijk 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besnijdenis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het hart, in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geest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niet in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letter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Van wie 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lof niet van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mensen komt,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maar van God.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71550" y="3311798"/>
            <a:ext cx="1005840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buitenkant en binnenkant zouden met elkaar in overeenstemming zijn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dan is de besnijdenis ‘een zegel van de rechtvaardigheid van het geloof’ (4:11)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i</a:t>
            </a:r>
            <a:r>
              <a:rPr lang="nl-NL" sz="2400" dirty="0" smtClean="0">
                <a:latin typeface="+mj-lt"/>
              </a:rPr>
              <a:t>ndien niet: vergelijk de uitdrukking: ‘witgepleisterde graven’ (Matth.23:27)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7758"/>
            <a:ext cx="12192000" cy="76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28 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niet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diegene is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een Jood, die het in het openbaar is,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ook niet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dát is besnijdenis, wat openbaar is, in het vlees,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29 maar </a:t>
            </a:r>
            <a:r>
              <a:rPr lang="nl-NL" sz="2600" dirty="0">
                <a:solidFill>
                  <a:srgbClr val="002060"/>
                </a:solidFill>
              </a:rPr>
              <a:t>hij is een Jood, die het in het verborgene is,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namelijk de </a:t>
            </a:r>
            <a:r>
              <a:rPr lang="nl-NL" sz="2600" dirty="0">
                <a:solidFill>
                  <a:srgbClr val="002060"/>
                </a:solidFill>
              </a:rPr>
              <a:t>besnijdenis </a:t>
            </a:r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het hart, in </a:t>
            </a:r>
            <a:r>
              <a:rPr lang="nl-NL" sz="2600" dirty="0" smtClean="0">
                <a:solidFill>
                  <a:srgbClr val="002060"/>
                </a:solidFill>
              </a:rPr>
              <a:t>geest</a:t>
            </a:r>
            <a:r>
              <a:rPr lang="nl-NL" sz="2600" dirty="0">
                <a:solidFill>
                  <a:srgbClr val="002060"/>
                </a:solidFill>
              </a:rPr>
              <a:t>, niet in </a:t>
            </a:r>
            <a:r>
              <a:rPr lang="nl-NL" sz="2600" dirty="0" smtClean="0">
                <a:solidFill>
                  <a:srgbClr val="002060"/>
                </a:solidFill>
              </a:rPr>
              <a:t>letter</a:t>
            </a:r>
            <a:r>
              <a:rPr lang="nl-NL" sz="2600" dirty="0">
                <a:solidFill>
                  <a:srgbClr val="002060"/>
                </a:solidFill>
              </a:rPr>
              <a:t>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Van wie 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lof niet van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mensen komt,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maar van God.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01127" y="3326031"/>
            <a:ext cx="9992778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besnijdenis van het hart (Deut.10:16, 30:6 Jer.4:4; 2 Kor.3:16-17)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Paulus rekt het begrip ‘Jood’ niet op tot allen die besneden zijn van hart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slechts die is een (werkelijke) Jood (God-lover), die </a:t>
            </a:r>
            <a:r>
              <a:rPr lang="nl-NL" sz="2400" i="1" dirty="0" smtClean="0">
                <a:latin typeface="+mj-lt"/>
              </a:rPr>
              <a:t>ook</a:t>
            </a:r>
            <a:r>
              <a:rPr lang="nl-NL" sz="2400" dirty="0" smtClean="0">
                <a:latin typeface="+mj-lt"/>
              </a:rPr>
              <a:t> besneden is van hart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5334952"/>
            <a:ext cx="121062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28 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niet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diegene is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een Jood, die het in het openbaar is,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ook niet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dát is besnijdenis, wat openbaar is, in het vlees,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29 maar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is een Jood, die het in het verborgene is,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namelijk 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besnijdenis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het hart, in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geest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niet in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letter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Van wie de </a:t>
            </a:r>
            <a:r>
              <a:rPr lang="nl-NL" sz="2600" dirty="0">
                <a:solidFill>
                  <a:srgbClr val="002060"/>
                </a:solidFill>
              </a:rPr>
              <a:t>lof niet van </a:t>
            </a:r>
            <a:r>
              <a:rPr lang="nl-NL" sz="2600" dirty="0" smtClean="0">
                <a:solidFill>
                  <a:srgbClr val="002060"/>
                </a:solidFill>
              </a:rPr>
              <a:t>mensen komt, </a:t>
            </a:r>
            <a:r>
              <a:rPr lang="nl-NL" sz="2600" dirty="0">
                <a:solidFill>
                  <a:srgbClr val="002060"/>
                </a:solidFill>
              </a:rPr>
              <a:t>maar van God.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17320" y="3735104"/>
            <a:ext cx="6667901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echte Jood is degene die besneden is van hart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die </a:t>
            </a:r>
            <a:r>
              <a:rPr lang="nl-NL" sz="2400" i="1" dirty="0" smtClean="0">
                <a:latin typeface="+mj-lt"/>
              </a:rPr>
              <a:t>‘God-lover’ </a:t>
            </a:r>
            <a:r>
              <a:rPr lang="nl-NL" sz="2400" dirty="0" smtClean="0">
                <a:latin typeface="+mj-lt"/>
              </a:rPr>
              <a:t>ontvangt lof van God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419725"/>
            <a:ext cx="87344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59803</TotalTime>
  <Words>2025</Words>
  <Application>Microsoft Office PowerPoint</Application>
  <PresentationFormat>Breedbeeld</PresentationFormat>
  <Paragraphs>223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2611</cp:revision>
  <dcterms:created xsi:type="dcterms:W3CDTF">2017-10-24T20:34:00Z</dcterms:created>
  <dcterms:modified xsi:type="dcterms:W3CDTF">2021-10-03T12:59:46Z</dcterms:modified>
</cp:coreProperties>
</file>