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1351" r:id="rId3"/>
    <p:sldId id="1583" r:id="rId4"/>
    <p:sldId id="1625" r:id="rId5"/>
    <p:sldId id="1626" r:id="rId6"/>
    <p:sldId id="1628" r:id="rId7"/>
    <p:sldId id="1627" r:id="rId8"/>
    <p:sldId id="1629" r:id="rId9"/>
    <p:sldId id="1630" r:id="rId10"/>
    <p:sldId id="1631" r:id="rId11"/>
    <p:sldId id="1632" r:id="rId12"/>
    <p:sldId id="1634" r:id="rId13"/>
    <p:sldId id="1633" r:id="rId14"/>
    <p:sldId id="1635" r:id="rId15"/>
    <p:sldId id="1636" r:id="rId16"/>
    <p:sldId id="1637" r:id="rId17"/>
    <p:sldId id="1639" r:id="rId18"/>
    <p:sldId id="1638" r:id="rId19"/>
    <p:sldId id="1640" r:id="rId20"/>
    <p:sldId id="1642" r:id="rId21"/>
    <p:sldId id="1645" r:id="rId22"/>
    <p:sldId id="1646" r:id="rId23"/>
    <p:sldId id="1644" r:id="rId24"/>
    <p:sldId id="1647" r:id="rId25"/>
    <p:sldId id="1648" r:id="rId26"/>
    <p:sldId id="1649" r:id="rId27"/>
    <p:sldId id="1650" r:id="rId28"/>
    <p:sldId id="1651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75CF07"/>
    <a:srgbClr val="79D707"/>
    <a:srgbClr val="0319BD"/>
    <a:srgbClr val="CCFFCC"/>
    <a:srgbClr val="CCFF99"/>
    <a:srgbClr val="CCCCFF"/>
    <a:srgbClr val="817FB1"/>
    <a:srgbClr val="799F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85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45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24-10-2021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46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2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01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25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28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3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44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70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6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4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37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85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0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46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46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15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56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23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66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66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93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9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24-10-2021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24-10-2021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24-10-2021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24-10-2021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24-10-2021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24-10-2021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24-10-2021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24-10-2021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24-10-2021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24-10-2021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24-10-2021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24-10-2021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83383" y="6119336"/>
            <a:ext cx="2509917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 oktober 2021 Rotterdam</a:t>
            </a:r>
          </a:p>
          <a:p>
            <a:pPr algn="ctr"/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161078" y="5221282"/>
            <a:ext cx="1571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studie 7 </a:t>
            </a:r>
            <a:endParaRPr lang="nl-NL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22 </a:t>
            </a:r>
            <a:r>
              <a:rPr lang="nl-NL" sz="2600" dirty="0">
                <a:solidFill>
                  <a:srgbClr val="002060"/>
                </a:solidFill>
              </a:rPr>
              <a:t>rechtvaardigheid van God, echter, door </a:t>
            </a:r>
            <a:r>
              <a:rPr lang="nl-NL" sz="2600" dirty="0" smtClean="0">
                <a:solidFill>
                  <a:srgbClr val="002060"/>
                </a:solidFill>
              </a:rPr>
              <a:t>geloof </a:t>
            </a:r>
            <a:r>
              <a:rPr lang="nl-NL" sz="2600" dirty="0">
                <a:solidFill>
                  <a:srgbClr val="002060"/>
                </a:solidFill>
              </a:rPr>
              <a:t>van Jezus Christus,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tot in allen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die geloven, want er is geen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onderscheid.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40431" y="2425146"/>
            <a:ext cx="5086350" cy="230832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NBG/HSV: geloof </a:t>
            </a:r>
            <a:r>
              <a:rPr lang="nl-NL" sz="2400" i="1" dirty="0" smtClean="0">
                <a:latin typeface="+mj-lt"/>
              </a:rPr>
              <a:t>in </a:t>
            </a:r>
            <a:r>
              <a:rPr lang="nl-NL" sz="2400" dirty="0" smtClean="0">
                <a:latin typeface="+mj-lt"/>
              </a:rPr>
              <a:t>Jezus Christus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dan gaat het om </a:t>
            </a:r>
            <a:r>
              <a:rPr lang="nl-NL" sz="2400" i="1" dirty="0" smtClean="0">
                <a:latin typeface="+mj-lt"/>
              </a:rPr>
              <a:t>ons</a:t>
            </a:r>
            <a:r>
              <a:rPr lang="nl-NL" sz="2400" dirty="0" smtClean="0">
                <a:latin typeface="+mj-lt"/>
              </a:rPr>
              <a:t> geloof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het geloof </a:t>
            </a:r>
            <a:r>
              <a:rPr lang="nl-NL" sz="2400" i="1" dirty="0" smtClean="0">
                <a:latin typeface="+mj-lt"/>
              </a:rPr>
              <a:t>van</a:t>
            </a:r>
            <a:r>
              <a:rPr lang="nl-NL" sz="2400" dirty="0" smtClean="0">
                <a:latin typeface="+mj-lt"/>
              </a:rPr>
              <a:t> Jezus Christus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zie Gal.2:16,20, 3:22; Fil.3:9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 vervulde Zijn beloften in Jezus Christus en Hij vertrouwde daarop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48" y="5509734"/>
            <a:ext cx="8168489" cy="83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22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rechtvaardigheid van God, echter, door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geloof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van Jezus Christus,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tot in allen </a:t>
            </a:r>
            <a:r>
              <a:rPr lang="nl-NL" sz="2600" i="1" dirty="0" smtClean="0">
                <a:solidFill>
                  <a:srgbClr val="002060"/>
                </a:solidFill>
              </a:rPr>
              <a:t>[en over allen] </a:t>
            </a:r>
            <a:r>
              <a:rPr lang="nl-NL" sz="2600" dirty="0" smtClean="0">
                <a:solidFill>
                  <a:srgbClr val="002060"/>
                </a:solidFill>
              </a:rPr>
              <a:t>die </a:t>
            </a:r>
            <a:r>
              <a:rPr lang="nl-NL" sz="2600" dirty="0">
                <a:solidFill>
                  <a:srgbClr val="002060"/>
                </a:solidFill>
              </a:rPr>
              <a:t>geloven, want er is geen </a:t>
            </a:r>
            <a:r>
              <a:rPr lang="nl-NL" sz="2600" dirty="0" smtClean="0">
                <a:solidFill>
                  <a:srgbClr val="002060"/>
                </a:solidFill>
              </a:rPr>
              <a:t>onderscheid.</a:t>
            </a:r>
            <a:endParaRPr lang="nl-NL" sz="2600" dirty="0">
              <a:solidFill>
                <a:srgbClr val="00206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523209"/>
            <a:ext cx="7894721" cy="82520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906781" y="3306499"/>
            <a:ext cx="5722619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Want Gods rechtvaardigheid wordt daarin onthuld </a:t>
            </a:r>
            <a:r>
              <a:rPr lang="nl-NL" sz="2400" i="1" dirty="0">
                <a:latin typeface="+mj-lt"/>
              </a:rPr>
              <a:t>uit geloof tot </a:t>
            </a:r>
            <a:r>
              <a:rPr lang="nl-NL" sz="2400" i="1" dirty="0" smtClean="0">
                <a:latin typeface="+mj-lt"/>
              </a:rPr>
              <a:t>geloof</a:t>
            </a:r>
            <a:r>
              <a:rPr lang="nl-NL" sz="2400" dirty="0" smtClean="0">
                <a:latin typeface="+mj-lt"/>
              </a:rPr>
              <a:t>… (1:17)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‘tot in’=&gt; het komt binnen bij…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06" y="2247900"/>
            <a:ext cx="4362432" cy="29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23 Want </a:t>
            </a:r>
            <a:r>
              <a:rPr lang="nl-NL" sz="2600" dirty="0">
                <a:solidFill>
                  <a:srgbClr val="002060"/>
                </a:solidFill>
              </a:rPr>
              <a:t>allen zondigden en hebben tekort </a:t>
            </a:r>
            <a:r>
              <a:rPr lang="nl-NL" sz="2600" dirty="0" smtClean="0">
                <a:solidFill>
                  <a:srgbClr val="002060"/>
                </a:solidFill>
              </a:rPr>
              <a:t>van </a:t>
            </a:r>
            <a:r>
              <a:rPr lang="nl-NL" sz="2600" dirty="0">
                <a:solidFill>
                  <a:srgbClr val="002060"/>
                </a:solidFill>
              </a:rPr>
              <a:t>de heerlijkheid van God</a:t>
            </a:r>
            <a:r>
              <a:rPr lang="nl-NL" sz="26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24 en </a:t>
            </a:r>
            <a:r>
              <a:rPr lang="nl-NL" sz="2600" dirty="0">
                <a:solidFill>
                  <a:srgbClr val="002060"/>
                </a:solidFill>
              </a:rPr>
              <a:t>worden </a:t>
            </a:r>
            <a:r>
              <a:rPr lang="nl-NL" sz="2600" dirty="0" smtClean="0">
                <a:solidFill>
                  <a:srgbClr val="002060"/>
                </a:solidFill>
              </a:rPr>
              <a:t>om niet </a:t>
            </a:r>
            <a:r>
              <a:rPr lang="nl-NL" sz="2600" dirty="0">
                <a:solidFill>
                  <a:srgbClr val="002060"/>
                </a:solidFill>
              </a:rPr>
              <a:t>gerechtvaardigd in </a:t>
            </a:r>
            <a:r>
              <a:rPr lang="nl-NL" sz="2600" dirty="0" smtClean="0">
                <a:solidFill>
                  <a:srgbClr val="002060"/>
                </a:solidFill>
              </a:rPr>
              <a:t>Zijn </a:t>
            </a:r>
            <a:r>
              <a:rPr lang="nl-NL" sz="2600" dirty="0">
                <a:solidFill>
                  <a:srgbClr val="002060"/>
                </a:solidFill>
              </a:rPr>
              <a:t>genade, door de verlossing die in Christus Jezus is.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283971" y="2719198"/>
            <a:ext cx="9940289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+mj-lt"/>
              </a:rPr>
              <a:t>23 want </a:t>
            </a:r>
            <a:r>
              <a:rPr lang="nl-N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allen </a:t>
            </a:r>
            <a:r>
              <a:rPr lang="nl-NL" sz="2400" dirty="0">
                <a:latin typeface="+mj-lt"/>
              </a:rPr>
              <a:t>zondigden en </a:t>
            </a:r>
            <a:r>
              <a:rPr lang="nl-N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(allen) </a:t>
            </a:r>
            <a:r>
              <a:rPr lang="nl-NL" sz="2400" dirty="0" smtClean="0">
                <a:latin typeface="+mj-lt"/>
              </a:rPr>
              <a:t>hebben </a:t>
            </a:r>
            <a:r>
              <a:rPr lang="nl-NL" sz="2400" dirty="0">
                <a:latin typeface="+mj-lt"/>
              </a:rPr>
              <a:t>tekort van de heerlijkheid van God,</a:t>
            </a:r>
          </a:p>
          <a:p>
            <a:r>
              <a:rPr lang="nl-NL" sz="2400" dirty="0">
                <a:latin typeface="+mj-lt"/>
              </a:rPr>
              <a:t>24 en </a:t>
            </a:r>
            <a:r>
              <a:rPr lang="nl-N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(allen) </a:t>
            </a:r>
            <a:r>
              <a:rPr lang="nl-NL" sz="2400" dirty="0" smtClean="0">
                <a:latin typeface="+mj-lt"/>
              </a:rPr>
              <a:t>worden </a:t>
            </a:r>
            <a:r>
              <a:rPr lang="nl-NL" sz="2400" dirty="0">
                <a:latin typeface="+mj-lt"/>
              </a:rPr>
              <a:t>om niet gerechtvaardigd in Zijn genade, </a:t>
            </a:r>
            <a:endParaRPr lang="nl-NL" sz="2400" dirty="0" smtClean="0">
              <a:latin typeface="+mj-lt"/>
            </a:endParaRPr>
          </a:p>
          <a:p>
            <a:r>
              <a:rPr lang="nl-NL" sz="2400" dirty="0" smtClean="0">
                <a:latin typeface="+mj-lt"/>
              </a:rPr>
              <a:t>door </a:t>
            </a:r>
            <a:r>
              <a:rPr lang="nl-NL" sz="2400" dirty="0">
                <a:latin typeface="+mj-lt"/>
              </a:rPr>
              <a:t>de verlossing die in Christus Jezus is.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" y="4884468"/>
            <a:ext cx="10316377" cy="81929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" y="5703760"/>
            <a:ext cx="11858639" cy="84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23 Want </a:t>
            </a:r>
            <a:r>
              <a:rPr lang="nl-NL" sz="2600" dirty="0">
                <a:solidFill>
                  <a:srgbClr val="002060"/>
                </a:solidFill>
              </a:rPr>
              <a:t>allen zondigden en hebben tekort </a:t>
            </a:r>
            <a:r>
              <a:rPr lang="nl-NL" sz="2600" dirty="0" smtClean="0">
                <a:solidFill>
                  <a:srgbClr val="002060"/>
                </a:solidFill>
              </a:rPr>
              <a:t>van </a:t>
            </a:r>
            <a:r>
              <a:rPr lang="nl-NL" sz="2600" dirty="0">
                <a:solidFill>
                  <a:srgbClr val="002060"/>
                </a:solidFill>
              </a:rPr>
              <a:t>de heerlijkheid van God</a:t>
            </a:r>
            <a:r>
              <a:rPr lang="nl-NL" sz="26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24 en </a:t>
            </a:r>
            <a:r>
              <a:rPr lang="nl-NL" sz="2600" dirty="0">
                <a:solidFill>
                  <a:srgbClr val="002060"/>
                </a:solidFill>
              </a:rPr>
              <a:t>worden </a:t>
            </a:r>
            <a:r>
              <a:rPr lang="nl-NL" sz="2600" dirty="0" smtClean="0">
                <a:solidFill>
                  <a:srgbClr val="002060"/>
                </a:solidFill>
              </a:rPr>
              <a:t>om niet </a:t>
            </a:r>
            <a:r>
              <a:rPr lang="nl-NL" sz="2600" dirty="0">
                <a:solidFill>
                  <a:srgbClr val="002060"/>
                </a:solidFill>
              </a:rPr>
              <a:t>gerechtvaardigd in </a:t>
            </a:r>
            <a:r>
              <a:rPr lang="nl-NL" sz="2600" dirty="0" smtClean="0">
                <a:solidFill>
                  <a:srgbClr val="002060"/>
                </a:solidFill>
              </a:rPr>
              <a:t>Zijn </a:t>
            </a:r>
            <a:r>
              <a:rPr lang="nl-NL" sz="2600" dirty="0">
                <a:solidFill>
                  <a:srgbClr val="002060"/>
                </a:solidFill>
              </a:rPr>
              <a:t>genade, door </a:t>
            </a:r>
            <a:r>
              <a:rPr lang="nl-NL" sz="2600" u="sng" dirty="0">
                <a:solidFill>
                  <a:srgbClr val="002060"/>
                </a:solidFill>
              </a:rPr>
              <a:t>de verlossing</a:t>
            </a:r>
            <a:r>
              <a:rPr lang="nl-NL" sz="2600" dirty="0">
                <a:solidFill>
                  <a:srgbClr val="002060"/>
                </a:solidFill>
              </a:rPr>
              <a:t> die in Christus Jezus is.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106931" y="3553588"/>
            <a:ext cx="5962649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verlossing = </a:t>
            </a:r>
            <a:r>
              <a:rPr lang="nl-NL" sz="2400" i="1" dirty="0" err="1" smtClean="0">
                <a:latin typeface="+mj-lt"/>
              </a:rPr>
              <a:t>apolutrosis</a:t>
            </a:r>
            <a:endParaRPr lang="nl-NL" sz="2400" i="1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v</a:t>
            </a:r>
            <a:r>
              <a:rPr lang="nl-NL" sz="2400" dirty="0" smtClean="0">
                <a:latin typeface="+mj-lt"/>
              </a:rPr>
              <a:t>erlossing door het betalen van een losprijs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i="1" dirty="0" err="1">
                <a:latin typeface="+mj-lt"/>
              </a:rPr>
              <a:t>l</a:t>
            </a:r>
            <a:r>
              <a:rPr lang="nl-NL" sz="2400" i="1" dirty="0" err="1" smtClean="0">
                <a:latin typeface="+mj-lt"/>
              </a:rPr>
              <a:t>utron</a:t>
            </a:r>
            <a:r>
              <a:rPr lang="nl-NL" sz="2400" dirty="0" smtClean="0">
                <a:latin typeface="+mj-lt"/>
              </a:rPr>
              <a:t> = losprijs =&gt;</a:t>
            </a:r>
            <a:endParaRPr lang="nl-NL" sz="24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540" y="3750032"/>
            <a:ext cx="3085147" cy="28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9090" y="424518"/>
            <a:ext cx="1115949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/>
              <a:t>1 Timotheüs 2</a:t>
            </a:r>
          </a:p>
          <a:p>
            <a:pPr algn="ctr"/>
            <a:r>
              <a:rPr lang="nl-NL" sz="2600" dirty="0" smtClean="0"/>
              <a:t>5 Want </a:t>
            </a:r>
            <a:r>
              <a:rPr lang="nl-NL" sz="2600" dirty="0"/>
              <a:t>er is één God en één </a:t>
            </a:r>
            <a:r>
              <a:rPr lang="nl-NL" sz="2600" dirty="0" smtClean="0"/>
              <a:t>middelaar </a:t>
            </a:r>
            <a:r>
              <a:rPr lang="nl-NL" sz="2600" dirty="0"/>
              <a:t>tussen God en mensen, </a:t>
            </a:r>
            <a:endParaRPr lang="nl-NL" sz="2600" dirty="0" smtClean="0"/>
          </a:p>
          <a:p>
            <a:pPr algn="ctr"/>
            <a:r>
              <a:rPr lang="nl-NL" sz="2600" dirty="0" smtClean="0"/>
              <a:t>de </a:t>
            </a:r>
            <a:r>
              <a:rPr lang="nl-NL" sz="2600" dirty="0"/>
              <a:t>mens Christus Jezus,</a:t>
            </a:r>
          </a:p>
          <a:p>
            <a:pPr algn="ctr"/>
            <a:r>
              <a:rPr lang="nl-NL" sz="2600" dirty="0" smtClean="0"/>
              <a:t>6 die </a:t>
            </a:r>
            <a:r>
              <a:rPr lang="nl-NL" sz="2600" dirty="0"/>
              <a:t>zichzelf geeft tot een </a:t>
            </a:r>
            <a:r>
              <a:rPr lang="nl-NL" sz="2600" u="sng" dirty="0"/>
              <a:t>overeengekomen loskoopsom</a:t>
            </a:r>
            <a:r>
              <a:rPr lang="nl-NL" sz="2600" dirty="0"/>
              <a:t> voor allen; </a:t>
            </a:r>
            <a:endParaRPr lang="nl-NL" sz="2600" dirty="0" smtClean="0"/>
          </a:p>
          <a:p>
            <a:pPr algn="ctr"/>
            <a:r>
              <a:rPr lang="nl-NL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het </a:t>
            </a:r>
            <a:r>
              <a:rPr lang="nl-NL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getuigenis in de eigen bestemde tijden.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332" y="3810639"/>
            <a:ext cx="4917758" cy="25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2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25 God stelde Hem van tevoren als de beschutplaats,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door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het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geloof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in zijn bloed,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tot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aantoning van zijn rechtvaardigheid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door het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laten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begaan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van de zondige daden, die tevoren gebeurden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26 onder de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verdraagzaamheid van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God.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106931" y="3553588"/>
            <a:ext cx="7494269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voor + plaatsen/stellen =&gt; ‘tevoren een plan maken’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beschutplaats =&gt; SV/NBG: ‘een verzoening/zoenmiddel’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err="1" smtClean="0">
                <a:latin typeface="+mj-lt"/>
              </a:rPr>
              <a:t>hilasterion</a:t>
            </a:r>
            <a:r>
              <a:rPr lang="nl-NL" sz="2400" dirty="0" smtClean="0">
                <a:latin typeface="+mj-lt"/>
              </a:rPr>
              <a:t>: nog 1x in NT =&gt;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75" y="5545223"/>
            <a:ext cx="5585009" cy="8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9090" y="424518"/>
            <a:ext cx="1115949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/>
              <a:t>Hebreeën 9</a:t>
            </a:r>
          </a:p>
          <a:p>
            <a:pPr algn="ctr"/>
            <a:r>
              <a:rPr lang="nl-NL" sz="2600" dirty="0" smtClean="0"/>
              <a:t>4 en </a:t>
            </a:r>
            <a:r>
              <a:rPr lang="nl-NL" sz="2600" dirty="0"/>
              <a:t>de ark van het verbond, die rondom, van alle kanten, bedekt is met goud, </a:t>
            </a:r>
            <a:endParaRPr lang="nl-NL" sz="2600" dirty="0" smtClean="0"/>
          </a:p>
          <a:p>
            <a:pPr algn="ctr"/>
            <a:r>
              <a:rPr lang="nl-NL" sz="2600" dirty="0" smtClean="0"/>
              <a:t>(…)</a:t>
            </a:r>
          </a:p>
          <a:p>
            <a:pPr algn="ctr"/>
            <a:r>
              <a:rPr lang="nl-NL" sz="2600" dirty="0" smtClean="0"/>
              <a:t>5 En </a:t>
            </a:r>
            <a:r>
              <a:rPr lang="nl-NL" sz="2600" dirty="0"/>
              <a:t>daarboven waren de cherubs van de heerlijkheid, </a:t>
            </a:r>
            <a:endParaRPr lang="nl-NL" sz="2600" dirty="0" smtClean="0"/>
          </a:p>
          <a:p>
            <a:pPr algn="ctr"/>
            <a:r>
              <a:rPr lang="nl-NL" sz="2600" dirty="0" smtClean="0"/>
              <a:t>die </a:t>
            </a:r>
            <a:r>
              <a:rPr lang="nl-NL" sz="2600" dirty="0"/>
              <a:t>de </a:t>
            </a:r>
            <a:r>
              <a:rPr lang="nl-NL" sz="2600" u="sng" dirty="0"/>
              <a:t>beschut-plaats</a:t>
            </a:r>
            <a:r>
              <a:rPr lang="nl-NL" sz="2600" dirty="0"/>
              <a:t> overschaduwen;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430" y="3118868"/>
            <a:ext cx="5796213" cy="35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0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25 God stelde Hem van tevoren als de beschutplaats,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door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het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geloof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in zijn bloed,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tot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aantoning van zijn rechtvaardigheid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door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het laten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begaan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van de zondige daden,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tevoren gebeurden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26 onder de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verdraagzaamheid van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God.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490111" y="4546794"/>
            <a:ext cx="7795260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eenmaal (per jaar) ging de hogepriester in het heiligdom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daar sprenkelde hij bloed op het ‘verzoendeksel’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dit verzoendeksel is een beeld van het Lam, dat geslacht is (bloed), maar nu is opgewekt in onvergankelijkheid (goud)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90" y="975787"/>
            <a:ext cx="3505962" cy="26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9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25 God stelde Hem van tevoren als de beschutplaats,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door </a:t>
            </a:r>
            <a:r>
              <a:rPr lang="nl-NL" sz="2600" dirty="0">
                <a:solidFill>
                  <a:srgbClr val="002060"/>
                </a:solidFill>
              </a:rPr>
              <a:t>het </a:t>
            </a:r>
            <a:r>
              <a:rPr lang="nl-NL" sz="2600" dirty="0" smtClean="0">
                <a:solidFill>
                  <a:srgbClr val="002060"/>
                </a:solidFill>
              </a:rPr>
              <a:t>geloof </a:t>
            </a:r>
            <a:r>
              <a:rPr lang="nl-NL" sz="2600" dirty="0">
                <a:solidFill>
                  <a:srgbClr val="002060"/>
                </a:solidFill>
              </a:rPr>
              <a:t>in zijn bloed,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tot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aantoning van zijn rechtvaardigheid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door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het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laten begaan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van de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zondige daden, die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tevoren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gebeurden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26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onder de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verdraagzaamheid van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God.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631632" y="3858645"/>
            <a:ext cx="9161145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t</a:t>
            </a:r>
            <a:r>
              <a:rPr lang="nl-NL" sz="2400" dirty="0" smtClean="0">
                <a:latin typeface="+mj-lt"/>
              </a:rPr>
              <a:t>oen God door Mozes de ark liet maken was dit een beeld van Christus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d</a:t>
            </a:r>
            <a:r>
              <a:rPr lang="nl-NL" sz="2400" dirty="0" smtClean="0">
                <a:latin typeface="+mj-lt"/>
              </a:rPr>
              <a:t>aarmee demonstreerde God dat Hij gelooft in het bloed van Christus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5612773"/>
            <a:ext cx="5873817" cy="8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7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25 God stelde Hem van tevoren als de beschutplaats,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door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het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geloof in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zijn bloed,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tot </a:t>
            </a:r>
            <a:r>
              <a:rPr lang="nl-NL" sz="2600" dirty="0">
                <a:solidFill>
                  <a:srgbClr val="002060"/>
                </a:solidFill>
              </a:rPr>
              <a:t>aantoning van zijn rechtvaardigheid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door </a:t>
            </a:r>
            <a:r>
              <a:rPr lang="nl-NL" sz="2600" dirty="0">
                <a:solidFill>
                  <a:srgbClr val="002060"/>
                </a:solidFill>
              </a:rPr>
              <a:t>het laten </a:t>
            </a:r>
            <a:r>
              <a:rPr lang="nl-NL" sz="2600" dirty="0" smtClean="0">
                <a:solidFill>
                  <a:srgbClr val="002060"/>
                </a:solidFill>
              </a:rPr>
              <a:t>begaan </a:t>
            </a:r>
            <a:r>
              <a:rPr lang="nl-NL" sz="2600" dirty="0">
                <a:solidFill>
                  <a:srgbClr val="002060"/>
                </a:solidFill>
              </a:rPr>
              <a:t>van de zondige daden, die tevoren gebeurden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26 onder de </a:t>
            </a:r>
            <a:r>
              <a:rPr lang="nl-NL" sz="2600" dirty="0">
                <a:solidFill>
                  <a:srgbClr val="002060"/>
                </a:solidFill>
              </a:rPr>
              <a:t>verdraagzaamheid van </a:t>
            </a:r>
            <a:r>
              <a:rPr lang="nl-NL" sz="2600" dirty="0" smtClean="0">
                <a:solidFill>
                  <a:srgbClr val="002060"/>
                </a:solidFill>
              </a:rPr>
              <a:t>God.</a:t>
            </a:r>
            <a:endParaRPr lang="nl-NL" sz="2600" dirty="0">
              <a:solidFill>
                <a:srgbClr val="00206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853862"/>
            <a:ext cx="9735954" cy="91829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772152"/>
            <a:ext cx="4959417" cy="78831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738" y="5772152"/>
            <a:ext cx="5112692" cy="81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7670" y="568255"/>
            <a:ext cx="117843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/>
              <a:t>Afzender, geadresseerden en samenvatting van de boodschap (1:1-7)</a:t>
            </a:r>
            <a:endParaRPr lang="nl-NL" sz="26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/>
              <a:t>Paulus verlangen om ook in Rome te evangeliseren (1:8-15)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/>
              <a:t>nogmaals het onderwerp van de brief (1:16-17)</a:t>
            </a:r>
          </a:p>
        </p:txBody>
      </p:sp>
    </p:spTree>
    <p:extLst>
      <p:ext uri="{BB962C8B-B14F-4D97-AF65-F5344CB8AC3E}">
        <p14:creationId xmlns:p14="http://schemas.microsoft.com/office/powerpoint/2010/main" val="19448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25 God stelde Hem van tevoren als de beschutplaats,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door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het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geloof in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zijn bloed,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tot </a:t>
            </a:r>
            <a:r>
              <a:rPr lang="nl-NL" sz="2600" dirty="0">
                <a:solidFill>
                  <a:srgbClr val="002060"/>
                </a:solidFill>
              </a:rPr>
              <a:t>aantoning van zijn rechtvaardigheid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door </a:t>
            </a:r>
            <a:r>
              <a:rPr lang="nl-NL" sz="2600" dirty="0">
                <a:solidFill>
                  <a:srgbClr val="002060"/>
                </a:solidFill>
              </a:rPr>
              <a:t>het laten </a:t>
            </a:r>
            <a:r>
              <a:rPr lang="nl-NL" sz="2600" dirty="0" smtClean="0">
                <a:solidFill>
                  <a:srgbClr val="002060"/>
                </a:solidFill>
              </a:rPr>
              <a:t>begaan </a:t>
            </a:r>
            <a:r>
              <a:rPr lang="nl-NL" sz="2600" dirty="0">
                <a:solidFill>
                  <a:srgbClr val="002060"/>
                </a:solidFill>
              </a:rPr>
              <a:t>van de zondige daden, die tevoren gebeurden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26 onder de </a:t>
            </a:r>
            <a:r>
              <a:rPr lang="nl-NL" sz="2600" dirty="0">
                <a:solidFill>
                  <a:srgbClr val="002060"/>
                </a:solidFill>
              </a:rPr>
              <a:t>verdraagzaamheid van </a:t>
            </a:r>
            <a:r>
              <a:rPr lang="nl-NL" sz="2600" dirty="0" smtClean="0">
                <a:solidFill>
                  <a:srgbClr val="002060"/>
                </a:solidFill>
              </a:rPr>
              <a:t>God.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94361" y="3579266"/>
            <a:ext cx="7612380" cy="304698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h</a:t>
            </a:r>
            <a:r>
              <a:rPr lang="nl-NL" sz="2400" dirty="0" smtClean="0">
                <a:latin typeface="+mj-lt"/>
              </a:rPr>
              <a:t>et verzoendeksel is besprenkeld met bloed (Hij stierf)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h</a:t>
            </a:r>
            <a:r>
              <a:rPr lang="nl-NL" sz="2400" dirty="0" smtClean="0">
                <a:latin typeface="+mj-lt"/>
              </a:rPr>
              <a:t>et is van goud (Hij is opgewekt)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h</a:t>
            </a:r>
            <a:r>
              <a:rPr lang="nl-NL" sz="2400" dirty="0" smtClean="0">
                <a:latin typeface="+mj-lt"/>
              </a:rPr>
              <a:t>et is een beeld van de Gods troon (2 Sam.6:2)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w</a:t>
            </a:r>
            <a:r>
              <a:rPr lang="nl-NL" sz="2400" dirty="0" smtClean="0">
                <a:latin typeface="+mj-lt"/>
              </a:rPr>
              <a:t>aar Christus is gezeten, de troon der genade (Hebr.4:16)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h</a:t>
            </a:r>
            <a:r>
              <a:rPr lang="nl-NL" sz="2400" dirty="0" smtClean="0">
                <a:latin typeface="+mj-lt"/>
              </a:rPr>
              <a:t>et stond in het heilige der heiligen (de hemel)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>
                <a:latin typeface="+mj-lt"/>
              </a:rPr>
              <a:t>h</a:t>
            </a:r>
            <a:r>
              <a:rPr lang="nl-NL" sz="2400" dirty="0" smtClean="0">
                <a:latin typeface="+mj-lt"/>
              </a:rPr>
              <a:t>et is een uitbeelding van de opgewekte Christus, in de hemel, zittend op de troon der genade</a:t>
            </a:r>
            <a:endParaRPr lang="nl-NL" sz="2400" dirty="0">
              <a:latin typeface="+mj-lt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130" y="3892944"/>
            <a:ext cx="3511600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0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25 God stelde Hem van tevoren als de beschutplaats,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door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het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geloof in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zijn bloed,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tot </a:t>
            </a:r>
            <a:r>
              <a:rPr lang="nl-NL" sz="2600" dirty="0">
                <a:solidFill>
                  <a:srgbClr val="002060"/>
                </a:solidFill>
              </a:rPr>
              <a:t>aantoning van zijn rechtvaardigheid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door </a:t>
            </a:r>
            <a:r>
              <a:rPr lang="nl-NL" sz="2600" dirty="0">
                <a:solidFill>
                  <a:srgbClr val="002060"/>
                </a:solidFill>
              </a:rPr>
              <a:t>het laten </a:t>
            </a:r>
            <a:r>
              <a:rPr lang="nl-NL" sz="2600" dirty="0" smtClean="0">
                <a:solidFill>
                  <a:srgbClr val="002060"/>
                </a:solidFill>
              </a:rPr>
              <a:t>begaan </a:t>
            </a:r>
            <a:r>
              <a:rPr lang="nl-NL" sz="2600" dirty="0">
                <a:solidFill>
                  <a:srgbClr val="002060"/>
                </a:solidFill>
              </a:rPr>
              <a:t>van de zondige daden, die tevoren gebeurden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26 onder de </a:t>
            </a:r>
            <a:r>
              <a:rPr lang="nl-NL" sz="2600" dirty="0">
                <a:solidFill>
                  <a:srgbClr val="002060"/>
                </a:solidFill>
              </a:rPr>
              <a:t>verdraagzaamheid van </a:t>
            </a:r>
            <a:r>
              <a:rPr lang="nl-NL" sz="2600" dirty="0" smtClean="0">
                <a:solidFill>
                  <a:srgbClr val="002060"/>
                </a:solidFill>
              </a:rPr>
              <a:t>God.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91540" y="3670706"/>
            <a:ext cx="10286999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 zou zijn rechtvaardigheid aantonen door Zijn beloften te vervullen in de opgewekte Christus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daarom kon God de zonden (onrechtvaardigheden) van de mens laten begaan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 wist dat Hij zelf recht zou doen!</a:t>
            </a:r>
            <a:endParaRPr lang="nl-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89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26…. tot aantoning van zijn rechtvaardigheid in de tegenwoordige tijd,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zodat </a:t>
            </a:r>
            <a:r>
              <a:rPr lang="nl-NL" sz="2600" dirty="0">
                <a:solidFill>
                  <a:srgbClr val="002060"/>
                </a:solidFill>
              </a:rPr>
              <a:t>Hij rechtvaardig is, en </a:t>
            </a:r>
            <a:r>
              <a:rPr lang="nl-NL" sz="2600" dirty="0" smtClean="0">
                <a:solidFill>
                  <a:srgbClr val="002060"/>
                </a:solidFill>
              </a:rPr>
              <a:t>rechtvaardigt degene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r>
              <a:rPr lang="nl-NL" sz="2600" dirty="0" smtClean="0">
                <a:solidFill>
                  <a:srgbClr val="002060"/>
                </a:solidFill>
              </a:rPr>
              <a:t>die </a:t>
            </a:r>
            <a:r>
              <a:rPr lang="nl-NL" sz="2600" dirty="0">
                <a:solidFill>
                  <a:srgbClr val="002060"/>
                </a:solidFill>
              </a:rPr>
              <a:t>uit het geloof van Jezus is.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828675" y="2819891"/>
            <a:ext cx="9344025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 smtClean="0">
                <a:latin typeface="+mj-lt"/>
              </a:rPr>
              <a:t>“tot </a:t>
            </a:r>
            <a:r>
              <a:rPr lang="nl-NL" sz="2400" dirty="0">
                <a:latin typeface="+mj-lt"/>
              </a:rPr>
              <a:t>aantoning van zijn rechtvaardigheid </a:t>
            </a:r>
            <a:r>
              <a:rPr lang="nl-NL" sz="2400" dirty="0" smtClean="0">
                <a:latin typeface="+mj-lt"/>
              </a:rPr>
              <a:t>door </a:t>
            </a:r>
            <a:r>
              <a:rPr lang="nl-NL" sz="2400" dirty="0">
                <a:latin typeface="+mj-lt"/>
              </a:rPr>
              <a:t>het laten begaan van de zondige daden, die tevoren </a:t>
            </a:r>
            <a:r>
              <a:rPr lang="nl-NL" sz="2400" dirty="0" smtClean="0">
                <a:latin typeface="+mj-lt"/>
              </a:rPr>
              <a:t>gebeurden”(:25)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>
                <a:latin typeface="+mj-lt"/>
              </a:rPr>
              <a:t>“tot </a:t>
            </a:r>
            <a:r>
              <a:rPr lang="nl-NL" sz="2400" dirty="0">
                <a:latin typeface="+mj-lt"/>
              </a:rPr>
              <a:t>aantoning van zijn rechtvaardigheid in de tegenwoordige </a:t>
            </a:r>
            <a:r>
              <a:rPr lang="nl-NL" sz="2400" dirty="0" smtClean="0">
                <a:latin typeface="+mj-lt"/>
              </a:rPr>
              <a:t>tijd”(:26)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" y="4937760"/>
            <a:ext cx="8963025" cy="8001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47" y="5737860"/>
            <a:ext cx="103822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26…. tot aantoning van zijn rechtvaardigheid in de tegenwoordige tijd,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zodat </a:t>
            </a:r>
            <a:r>
              <a:rPr lang="nl-NL" sz="2600" dirty="0">
                <a:solidFill>
                  <a:srgbClr val="002060"/>
                </a:solidFill>
              </a:rPr>
              <a:t>Hij rechtvaardig is, en </a:t>
            </a:r>
            <a:r>
              <a:rPr lang="nl-NL" sz="2600" dirty="0" smtClean="0">
                <a:solidFill>
                  <a:srgbClr val="002060"/>
                </a:solidFill>
              </a:rPr>
              <a:t>rechtvaardigt degene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r>
              <a:rPr lang="nl-NL" sz="2600" dirty="0" smtClean="0">
                <a:solidFill>
                  <a:srgbClr val="002060"/>
                </a:solidFill>
              </a:rPr>
              <a:t>die </a:t>
            </a:r>
            <a:r>
              <a:rPr lang="nl-NL" sz="2600" dirty="0">
                <a:solidFill>
                  <a:srgbClr val="002060"/>
                </a:solidFill>
              </a:rPr>
              <a:t>uit het geloof van Jezus is.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828675" y="2819891"/>
            <a:ext cx="9344025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+mj-lt"/>
              </a:rPr>
              <a:t>21 Nú </a:t>
            </a:r>
            <a:r>
              <a:rPr lang="nl-NL" sz="2400" dirty="0">
                <a:latin typeface="+mj-lt"/>
              </a:rPr>
              <a:t>echter, los van wet, is rechtvaardigheid van God openbaar gemaakt, w</a:t>
            </a:r>
            <a:r>
              <a:rPr lang="nl-NL" sz="2400" dirty="0" smtClean="0">
                <a:latin typeface="+mj-lt"/>
              </a:rPr>
              <a:t>aarvan </a:t>
            </a:r>
            <a:r>
              <a:rPr lang="nl-NL" sz="2400" dirty="0">
                <a:latin typeface="+mj-lt"/>
              </a:rPr>
              <a:t>getuigenis gegeven wordt onder de wet en de profeten</a:t>
            </a:r>
            <a:r>
              <a:rPr lang="nl-NL" sz="2400" dirty="0" smtClean="0">
                <a:latin typeface="+mj-lt"/>
              </a:rPr>
              <a:t>,  </a:t>
            </a:r>
          </a:p>
          <a:p>
            <a:r>
              <a:rPr lang="nl-NL" sz="2400" dirty="0" smtClean="0">
                <a:latin typeface="+mj-lt"/>
              </a:rPr>
              <a:t>22 </a:t>
            </a:r>
            <a:r>
              <a:rPr lang="nl-NL" sz="2400" dirty="0">
                <a:latin typeface="+mj-lt"/>
              </a:rPr>
              <a:t>rechtvaardigheid van God, echter, door geloof van Jezus Christus, </a:t>
            </a:r>
          </a:p>
          <a:p>
            <a:r>
              <a:rPr lang="nl-NL" sz="2400" dirty="0">
                <a:latin typeface="+mj-lt"/>
              </a:rPr>
              <a:t>tot in allen die </a:t>
            </a:r>
            <a:r>
              <a:rPr lang="nl-NL" sz="2400" dirty="0" smtClean="0">
                <a:latin typeface="+mj-lt"/>
              </a:rPr>
              <a:t>geloven (…) 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" y="4937760"/>
            <a:ext cx="8963025" cy="8001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47" y="5737860"/>
            <a:ext cx="103822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26…. tot aantoning van zijn rechtvaardigheid in de tegenwoordige tijd,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zodat </a:t>
            </a:r>
            <a:r>
              <a:rPr lang="nl-NL" sz="2600" dirty="0">
                <a:solidFill>
                  <a:srgbClr val="002060"/>
                </a:solidFill>
              </a:rPr>
              <a:t>Hij rechtvaardig is, en </a:t>
            </a:r>
            <a:r>
              <a:rPr lang="nl-NL" sz="2600" dirty="0" smtClean="0">
                <a:solidFill>
                  <a:srgbClr val="002060"/>
                </a:solidFill>
              </a:rPr>
              <a:t>rechtvaardigt degene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r>
              <a:rPr lang="nl-NL" sz="2600" dirty="0" smtClean="0">
                <a:solidFill>
                  <a:srgbClr val="002060"/>
                </a:solidFill>
              </a:rPr>
              <a:t>die </a:t>
            </a:r>
            <a:r>
              <a:rPr lang="nl-NL" sz="2600" dirty="0">
                <a:solidFill>
                  <a:srgbClr val="002060"/>
                </a:solidFill>
              </a:rPr>
              <a:t>uit het geloof van Jezus is.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860357" y="2937331"/>
            <a:ext cx="6703695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 heeft recht gedaan aan Zijn woord en belofte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vervuld in de opgewekte Christus!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v</a:t>
            </a:r>
            <a:r>
              <a:rPr lang="nl-NL" sz="2400" dirty="0" smtClean="0">
                <a:latin typeface="+mj-lt"/>
              </a:rPr>
              <a:t>ergelijk: Hebreeën 12 =&gt;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" y="4937760"/>
            <a:ext cx="8963025" cy="8001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47" y="5737860"/>
            <a:ext cx="103822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2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460" y="415766"/>
            <a:ext cx="1167003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/>
              <a:t>Hebreeën 12</a:t>
            </a:r>
          </a:p>
          <a:p>
            <a:pPr algn="ctr"/>
            <a:r>
              <a:rPr lang="nl-NL" sz="2600" dirty="0" smtClean="0"/>
              <a:t>2 …en </a:t>
            </a:r>
            <a:r>
              <a:rPr lang="nl-NL" sz="2600" dirty="0"/>
              <a:t>de blik wenden tot Jezus, de </a:t>
            </a:r>
            <a:r>
              <a:rPr lang="nl-NL" sz="2600" dirty="0" smtClean="0"/>
              <a:t>Overste Leidsman en </a:t>
            </a:r>
            <a:r>
              <a:rPr lang="nl-NL" sz="2600" dirty="0" err="1" smtClean="0"/>
              <a:t>Voleinder</a:t>
            </a:r>
            <a:r>
              <a:rPr lang="nl-NL" sz="2600" dirty="0" smtClean="0"/>
              <a:t> van </a:t>
            </a:r>
            <a:r>
              <a:rPr lang="nl-NL" sz="2600" dirty="0"/>
              <a:t>het geloof, die, met het oog op de vreugde, die vóór Hem ligt, </a:t>
            </a:r>
            <a:endParaRPr lang="nl-NL" sz="2600" dirty="0" smtClean="0"/>
          </a:p>
          <a:p>
            <a:pPr algn="ctr"/>
            <a:r>
              <a:rPr lang="nl-NL" sz="2600" dirty="0" smtClean="0"/>
              <a:t>het </a:t>
            </a:r>
            <a:r>
              <a:rPr lang="nl-NL" sz="2600" dirty="0"/>
              <a:t>kruis verduurt, die de schande ervan veracht, </a:t>
            </a:r>
            <a:endParaRPr lang="nl-NL" sz="2600" dirty="0" smtClean="0"/>
          </a:p>
          <a:p>
            <a:pPr algn="ctr"/>
            <a:r>
              <a:rPr lang="nl-NL" sz="2600" dirty="0" smtClean="0"/>
              <a:t>en </a:t>
            </a:r>
            <a:r>
              <a:rPr lang="nl-NL" sz="2600" dirty="0"/>
              <a:t>die is gaan zitten aan de rechterhand van de troon van God.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340" y="3438860"/>
            <a:ext cx="4791988" cy="29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26…. tot aantoning van zijn rechtvaardigheid in de tegenwoordige tijd,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zodat </a:t>
            </a:r>
            <a:r>
              <a:rPr lang="nl-NL" sz="2600" dirty="0">
                <a:solidFill>
                  <a:srgbClr val="002060"/>
                </a:solidFill>
              </a:rPr>
              <a:t>Hij rechtvaardig is, en </a:t>
            </a:r>
            <a:r>
              <a:rPr lang="nl-NL" sz="2600" dirty="0" smtClean="0">
                <a:solidFill>
                  <a:srgbClr val="002060"/>
                </a:solidFill>
              </a:rPr>
              <a:t>rechtvaardigt degene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r>
              <a:rPr lang="nl-NL" sz="2600" dirty="0" smtClean="0">
                <a:solidFill>
                  <a:srgbClr val="002060"/>
                </a:solidFill>
              </a:rPr>
              <a:t>die </a:t>
            </a:r>
            <a:r>
              <a:rPr lang="nl-NL" sz="2600" dirty="0">
                <a:solidFill>
                  <a:srgbClr val="002060"/>
                </a:solidFill>
              </a:rPr>
              <a:t>uit het geloof van Jezus is.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283017" y="2736309"/>
            <a:ext cx="9858376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i</a:t>
            </a:r>
            <a:r>
              <a:rPr lang="nl-NL" sz="2400" dirty="0" smtClean="0">
                <a:latin typeface="+mj-lt"/>
              </a:rPr>
              <a:t>n het verleden heeft God, met oog op de toekomst de zonden laten begaan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n</a:t>
            </a:r>
            <a:r>
              <a:rPr lang="nl-NL" sz="2400" dirty="0" smtClean="0">
                <a:latin typeface="+mj-lt"/>
              </a:rPr>
              <a:t>u rechtvaardigt Hij allen, die uit het geloof van Jezus zijn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i</a:t>
            </a:r>
            <a:r>
              <a:rPr lang="nl-NL" sz="2400" dirty="0" smtClean="0">
                <a:latin typeface="+mj-lt"/>
              </a:rPr>
              <a:t>n Zijn opstanding zullen allen gerechtvaardigd worden! (5:18)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" y="4937760"/>
            <a:ext cx="8963025" cy="8001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47" y="5737860"/>
            <a:ext cx="103822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27 Waar </a:t>
            </a:r>
            <a:r>
              <a:rPr lang="nl-NL" sz="2600" dirty="0">
                <a:solidFill>
                  <a:srgbClr val="002060"/>
                </a:solidFill>
              </a:rPr>
              <a:t>is dan het beroemen? Het is uitgesloten! Door welke wet?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Van </a:t>
            </a:r>
            <a:r>
              <a:rPr lang="nl-NL" sz="2600" dirty="0">
                <a:solidFill>
                  <a:srgbClr val="002060"/>
                </a:solidFill>
              </a:rPr>
              <a:t>werken? Nee, maar door de wet van geloof.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117407" y="2872397"/>
            <a:ext cx="7609523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 doet recht aan Zijn woord in Zijn Zoon, Christus Jezus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d</a:t>
            </a:r>
            <a:r>
              <a:rPr lang="nl-NL" sz="2400" dirty="0" smtClean="0">
                <a:latin typeface="+mj-lt"/>
              </a:rPr>
              <a:t>e mens is hierin ‘het lijdend voorwerp’</a:t>
            </a:r>
            <a:endParaRPr lang="nl-NL" sz="24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" y="4840605"/>
            <a:ext cx="8905875" cy="895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" y="5735955"/>
            <a:ext cx="6846570" cy="92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7670" y="568255"/>
            <a:ext cx="113351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fzender, geadresseerden en samenvatting van de boodschap (1:1-7)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Paulus verlangen om ook in Rome te evangeliseren (1:8-15)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nogmaals het onderwerp van de brief (1:16-17)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2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/>
              <a:t>Gods toorn wordt geopenbaard over de wereld, die God niet als God erkent. God heeft de wereld overgegeven in wat zij praktiseren (1:18-32)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/>
              <a:t>Gods oordeel over de hypocriete (religieuze) mens die met verachting op de wereld neerkijkt, maar zelf in het verborgene, hetzelfde doet (2:1-16)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/>
              <a:t>Gods oordeel over de Jood onder de wet (2:17-24)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/>
              <a:t>de Jood en de besnijdenis (2:25-29)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/>
              <a:t>het voorrecht van de Jood (3:1-8)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/>
              <a:t>a</a:t>
            </a:r>
            <a:r>
              <a:rPr lang="nl-NL" sz="2600" dirty="0" smtClean="0"/>
              <a:t>lle mensen zondaren (3:9-20)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9056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19 Nu </a:t>
            </a:r>
            <a:r>
              <a:rPr lang="nl-NL" sz="2600" dirty="0">
                <a:solidFill>
                  <a:srgbClr val="002060"/>
                </a:solidFill>
              </a:rPr>
              <a:t>weten wij, dat de wet, bij alles wat zij zegt, tot </a:t>
            </a:r>
            <a:r>
              <a:rPr lang="nl-NL" sz="2600" dirty="0" err="1">
                <a:solidFill>
                  <a:srgbClr val="002060"/>
                </a:solidFill>
              </a:rPr>
              <a:t>hèn</a:t>
            </a:r>
            <a:r>
              <a:rPr lang="nl-NL" sz="2600" dirty="0">
                <a:solidFill>
                  <a:srgbClr val="002060"/>
                </a:solidFill>
              </a:rPr>
              <a:t> spreekt,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die </a:t>
            </a:r>
            <a:r>
              <a:rPr lang="nl-NL" sz="2600" dirty="0">
                <a:solidFill>
                  <a:srgbClr val="002060"/>
                </a:solidFill>
              </a:rPr>
              <a:t>onder de wet zijn, opdat elke mond </a:t>
            </a:r>
            <a:r>
              <a:rPr lang="nl-NL" sz="2600" dirty="0" smtClean="0">
                <a:solidFill>
                  <a:srgbClr val="002060"/>
                </a:solidFill>
              </a:rPr>
              <a:t>gestopt wordt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de gehele wereld onder de rechtspraak van God komt,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086925" y="2548399"/>
            <a:ext cx="9011605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i="1" dirty="0" smtClean="0">
                <a:latin typeface="+mj-lt"/>
              </a:rPr>
              <a:t>allen </a:t>
            </a:r>
            <a:r>
              <a:rPr lang="nl-NL" sz="2400" dirty="0" smtClean="0">
                <a:latin typeface="+mj-lt"/>
              </a:rPr>
              <a:t>zijn onder de zonde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 wereld die de waarheid in ongerechtigheid ten onder houdt (1:18)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maar ook zij tot wie ‘de wet’ spreekt =&gt; het Joodse volk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o</a:t>
            </a:r>
            <a:r>
              <a:rPr lang="nl-NL" sz="2400" dirty="0" smtClean="0">
                <a:latin typeface="+mj-lt"/>
              </a:rPr>
              <a:t>pdat elke mond gestopt wordt</a:t>
            </a:r>
            <a:endParaRPr lang="nl-NL" sz="24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6" y="4849378"/>
            <a:ext cx="11344275" cy="7715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6" y="5580697"/>
            <a:ext cx="118205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19 Nu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weten wij, dat de wet, bij alles wat zij zegt, tot </a:t>
            </a:r>
            <a:r>
              <a:rPr lang="nl-NL" sz="2600" dirty="0" err="1">
                <a:solidFill>
                  <a:schemeClr val="bg1">
                    <a:lumMod val="65000"/>
                  </a:schemeClr>
                </a:solidFill>
              </a:rPr>
              <a:t>hèn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 spreekt,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onder de wet zijn, opdat elke mond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gestopt wordt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de gehele wereld onder de rechtspraak van God komt,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74321" y="2834149"/>
            <a:ext cx="7338060" cy="230832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SV/NBG/HSV: verdoemelijk, strafwaardig, doemwaardig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onder + recht =&gt; neutraal woord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 gaat rechtspreken/oordelen over elk schepsel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niemand ontkomt daaraan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geen doem, maar evangelie!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daarom kunnen </a:t>
            </a:r>
            <a:r>
              <a:rPr lang="nl-NL" sz="2400" i="1" dirty="0" smtClean="0">
                <a:latin typeface="+mj-lt"/>
              </a:rPr>
              <a:t>allen</a:t>
            </a:r>
            <a:r>
              <a:rPr lang="nl-NL" sz="2400" dirty="0" smtClean="0">
                <a:latin typeface="+mj-lt"/>
              </a:rPr>
              <a:t> gerechtvaardigd worden (3:24)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615" y="3685123"/>
            <a:ext cx="4201475" cy="30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9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20 omdat </a:t>
            </a:r>
            <a:r>
              <a:rPr lang="nl-NL" sz="2600" dirty="0">
                <a:solidFill>
                  <a:srgbClr val="002060"/>
                </a:solidFill>
              </a:rPr>
              <a:t>uit werken van de wet geen enkel vlees voor Hem gerechtvaardigd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zal </a:t>
            </a:r>
            <a:r>
              <a:rPr lang="nl-NL" sz="2600" dirty="0">
                <a:solidFill>
                  <a:srgbClr val="002060"/>
                </a:solidFill>
              </a:rPr>
              <a:t>worden, want door de wet is er besef van zonde.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748790" y="2587673"/>
            <a:ext cx="7094421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werken = verdienen (4:4)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het werken van de wet rechtvaardigt een mens niet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juist die verboden en geboden geven besef van zonde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4" y="4949191"/>
            <a:ext cx="8360525" cy="8524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4" y="5801677"/>
            <a:ext cx="8360524" cy="7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21 </a:t>
            </a:r>
            <a:r>
              <a:rPr lang="nl-NL" sz="2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 echter</a:t>
            </a:r>
            <a:r>
              <a:rPr lang="nl-NL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sz="2600" dirty="0" smtClean="0">
                <a:solidFill>
                  <a:srgbClr val="002060"/>
                </a:solidFill>
              </a:rPr>
              <a:t>los </a:t>
            </a:r>
            <a:r>
              <a:rPr lang="nl-NL" sz="2600" dirty="0">
                <a:solidFill>
                  <a:srgbClr val="002060"/>
                </a:solidFill>
              </a:rPr>
              <a:t>van </a:t>
            </a:r>
            <a:r>
              <a:rPr lang="nl-NL" sz="2600" dirty="0" smtClean="0">
                <a:solidFill>
                  <a:srgbClr val="002060"/>
                </a:solidFill>
              </a:rPr>
              <a:t>wet</a:t>
            </a:r>
            <a:r>
              <a:rPr lang="nl-NL" sz="2600" dirty="0">
                <a:solidFill>
                  <a:srgbClr val="002060"/>
                </a:solidFill>
              </a:rPr>
              <a:t>, is </a:t>
            </a:r>
            <a:r>
              <a:rPr lang="nl-NL" sz="2600" dirty="0" smtClean="0">
                <a:solidFill>
                  <a:srgbClr val="002060"/>
                </a:solidFill>
              </a:rPr>
              <a:t>rechtvaardigheid </a:t>
            </a:r>
            <a:r>
              <a:rPr lang="nl-NL" sz="2600" dirty="0">
                <a:solidFill>
                  <a:srgbClr val="002060"/>
                </a:solidFill>
              </a:rPr>
              <a:t>van God openbaar gemaakt,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waarvan getuigenis gegeven wordt onder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de wet en de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profeten,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663191" y="2854269"/>
            <a:ext cx="4812030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 grote ommekeer in het betoog!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v</a:t>
            </a:r>
            <a:r>
              <a:rPr lang="nl-NL" sz="2400" dirty="0" smtClean="0">
                <a:latin typeface="+mj-lt"/>
              </a:rPr>
              <a:t>ergelijk: 6:22; 1 Kor.15:20; Ef.2:13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1" y="5559623"/>
            <a:ext cx="10053638" cy="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3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21 Nú echter, los </a:t>
            </a:r>
            <a:r>
              <a:rPr lang="nl-NL" sz="2600" dirty="0">
                <a:solidFill>
                  <a:srgbClr val="002060"/>
                </a:solidFill>
              </a:rPr>
              <a:t>van </a:t>
            </a:r>
            <a:r>
              <a:rPr lang="nl-NL" sz="2600" dirty="0" smtClean="0">
                <a:solidFill>
                  <a:srgbClr val="002060"/>
                </a:solidFill>
              </a:rPr>
              <a:t>wet</a:t>
            </a:r>
            <a:r>
              <a:rPr lang="nl-NL" sz="2600" dirty="0">
                <a:solidFill>
                  <a:srgbClr val="002060"/>
                </a:solidFill>
              </a:rPr>
              <a:t>, is </a:t>
            </a:r>
            <a:r>
              <a:rPr lang="nl-NL" sz="2600" dirty="0" smtClean="0">
                <a:solidFill>
                  <a:srgbClr val="002060"/>
                </a:solidFill>
              </a:rPr>
              <a:t>rechtvaardigheid </a:t>
            </a:r>
            <a:r>
              <a:rPr lang="nl-NL" sz="2600" dirty="0">
                <a:solidFill>
                  <a:srgbClr val="002060"/>
                </a:solidFill>
              </a:rPr>
              <a:t>van God openbaar gemaakt,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waarvan getuigenis gegeven wordt onder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de wet en de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profeten,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817370" y="2902832"/>
            <a:ext cx="8347233" cy="193899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rechtvaardigheid van GOD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los van wet =&gt; ‘werken van wet’ (:20)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r</a:t>
            </a:r>
            <a:r>
              <a:rPr lang="nl-NL" sz="2400" dirty="0" smtClean="0">
                <a:latin typeface="+mj-lt"/>
              </a:rPr>
              <a:t>echtvaardigheid van God = dus </a:t>
            </a:r>
            <a:r>
              <a:rPr lang="nl-NL" sz="2400" i="1" dirty="0" smtClean="0">
                <a:latin typeface="+mj-lt"/>
              </a:rPr>
              <a:t>niet</a:t>
            </a:r>
            <a:r>
              <a:rPr lang="nl-NL" sz="2400" dirty="0" smtClean="0">
                <a:latin typeface="+mj-lt"/>
              </a:rPr>
              <a:t> wat God </a:t>
            </a:r>
            <a:r>
              <a:rPr lang="nl-NL" sz="2400" i="1" dirty="0" smtClean="0">
                <a:latin typeface="+mj-lt"/>
              </a:rPr>
              <a:t>eist</a:t>
            </a:r>
            <a:r>
              <a:rPr lang="nl-NL" sz="2400" dirty="0" smtClean="0">
                <a:latin typeface="+mj-lt"/>
              </a:rPr>
              <a:t> van de mens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 doet recht aan Zijn woord, </a:t>
            </a:r>
            <a:r>
              <a:rPr lang="nl-NL" sz="2400" i="1" dirty="0" smtClean="0">
                <a:latin typeface="+mj-lt"/>
              </a:rPr>
              <a:t>Hij</a:t>
            </a:r>
            <a:r>
              <a:rPr lang="nl-NL" sz="2400" dirty="0" smtClean="0">
                <a:latin typeface="+mj-lt"/>
              </a:rPr>
              <a:t> vervult Zijn beloften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niet dankzij onze werken, maar ondanks onze werken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25" y="5628948"/>
            <a:ext cx="9515501" cy="82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21 Nú echter, los </a:t>
            </a:r>
            <a:r>
              <a:rPr lang="nl-NL" sz="2600" dirty="0">
                <a:solidFill>
                  <a:srgbClr val="002060"/>
                </a:solidFill>
              </a:rPr>
              <a:t>van </a:t>
            </a:r>
            <a:r>
              <a:rPr lang="nl-NL" sz="2600" dirty="0" smtClean="0">
                <a:solidFill>
                  <a:srgbClr val="002060"/>
                </a:solidFill>
              </a:rPr>
              <a:t>wet</a:t>
            </a:r>
            <a:r>
              <a:rPr lang="nl-NL" sz="2600" dirty="0">
                <a:solidFill>
                  <a:srgbClr val="002060"/>
                </a:solidFill>
              </a:rPr>
              <a:t>, is </a:t>
            </a:r>
            <a:r>
              <a:rPr lang="nl-NL" sz="2600" dirty="0" smtClean="0">
                <a:solidFill>
                  <a:srgbClr val="002060"/>
                </a:solidFill>
              </a:rPr>
              <a:t>rechtvaardigheid </a:t>
            </a:r>
            <a:r>
              <a:rPr lang="nl-NL" sz="2600" dirty="0">
                <a:solidFill>
                  <a:srgbClr val="002060"/>
                </a:solidFill>
              </a:rPr>
              <a:t>van God openbaar gemaakt,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waarvan getuigenis gegeven wordt onder </a:t>
            </a:r>
            <a:r>
              <a:rPr lang="nl-NL" sz="2600" dirty="0">
                <a:solidFill>
                  <a:srgbClr val="002060"/>
                </a:solidFill>
              </a:rPr>
              <a:t>de wet en de </a:t>
            </a:r>
            <a:r>
              <a:rPr lang="nl-NL" sz="2600" dirty="0" smtClean="0">
                <a:solidFill>
                  <a:srgbClr val="002060"/>
                </a:solidFill>
              </a:rPr>
              <a:t>profeten,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748790" y="2587673"/>
            <a:ext cx="9075419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los van prestaties van de mens (werken van wet)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maar wel beloofd en </a:t>
            </a:r>
            <a:r>
              <a:rPr lang="nl-NL" sz="2400" dirty="0" err="1" smtClean="0">
                <a:latin typeface="+mj-lt"/>
              </a:rPr>
              <a:t>voorzegd</a:t>
            </a:r>
            <a:r>
              <a:rPr lang="nl-NL" sz="2400" dirty="0" smtClean="0">
                <a:latin typeface="+mj-lt"/>
              </a:rPr>
              <a:t> in de wet (OT)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in de belofte van de Messias, Christus Jezus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 heeft rechtvaardig gehandeld op basis van de wet en de profeten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3" y="4926083"/>
            <a:ext cx="9713143" cy="83866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4" y="5743490"/>
            <a:ext cx="8449828" cy="80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5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60102</TotalTime>
  <Words>1730</Words>
  <Application>Microsoft Office PowerPoint</Application>
  <PresentationFormat>Breedbeeld</PresentationFormat>
  <Paragraphs>206</Paragraphs>
  <Slides>27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Verdana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2642</cp:revision>
  <dcterms:created xsi:type="dcterms:W3CDTF">2017-10-24T20:34:00Z</dcterms:created>
  <dcterms:modified xsi:type="dcterms:W3CDTF">2021-10-24T13:25:29Z</dcterms:modified>
</cp:coreProperties>
</file>