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1351" r:id="rId3"/>
    <p:sldId id="1630" r:id="rId4"/>
    <p:sldId id="1652" r:id="rId5"/>
    <p:sldId id="1637" r:id="rId6"/>
    <p:sldId id="1653" r:id="rId7"/>
    <p:sldId id="1654" r:id="rId8"/>
    <p:sldId id="1655" r:id="rId9"/>
    <p:sldId id="1656" r:id="rId10"/>
    <p:sldId id="1657" r:id="rId11"/>
    <p:sldId id="1658" r:id="rId12"/>
    <p:sldId id="1659" r:id="rId13"/>
    <p:sldId id="1660" r:id="rId14"/>
    <p:sldId id="1661" r:id="rId15"/>
    <p:sldId id="1662" r:id="rId16"/>
    <p:sldId id="1663" r:id="rId17"/>
    <p:sldId id="1664" r:id="rId18"/>
    <p:sldId id="1666" r:id="rId19"/>
    <p:sldId id="1665" r:id="rId20"/>
    <p:sldId id="1667" r:id="rId21"/>
    <p:sldId id="1668" r:id="rId22"/>
    <p:sldId id="1669" r:id="rId23"/>
    <p:sldId id="1670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75CF07"/>
    <a:srgbClr val="79D707"/>
    <a:srgbClr val="0319BD"/>
    <a:srgbClr val="CCFFCC"/>
    <a:srgbClr val="CCFF99"/>
    <a:srgbClr val="CCCCFF"/>
    <a:srgbClr val="817FB1"/>
    <a:srgbClr val="799FB7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585" autoAdjust="0"/>
    <p:restoredTop sz="86401" autoAdjust="0"/>
  </p:normalViewPr>
  <p:slideViewPr>
    <p:cSldViewPr snapToGrid="0">
      <p:cViewPr varScale="1">
        <p:scale>
          <a:sx n="52" d="100"/>
          <a:sy n="52" d="100"/>
        </p:scale>
        <p:origin x="76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97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A6EF-CB02-48DE-9D12-0F764397CD53}" type="datetimeFigureOut">
              <a:rPr lang="nl-NL" smtClean="0"/>
              <a:t>31-10-2021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CC728-698F-42B6-9C18-F019068154F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312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64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18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594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170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750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379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77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725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46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5454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91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293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1753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1298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58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42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328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19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456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343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56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527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31-10-2021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707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31-10-2021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873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31-10-2021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96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31-10-2021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71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31-10-2021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68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31-10-2021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11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31-10-2021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24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31-10-2021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0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31-10-2021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27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31-10-2021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8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31-10-2021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3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31-10-2021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0917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31-10-2021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91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31-10-2021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66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31-10-2021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5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31-10-2021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059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31-10-2021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566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31-10-2021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191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31-10-2021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910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31-10-2021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31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31-10-2021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13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31-10-2021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581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/>
              <a:t>31-10-2021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423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31-10-2021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83383" y="6119336"/>
            <a:ext cx="2509917" cy="73866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31 oktober 2021 Rotterdam</a:t>
            </a:r>
          </a:p>
          <a:p>
            <a:pPr algn="ctr"/>
            <a:endParaRPr lang="nl-NL" sz="1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490" y="1833716"/>
            <a:ext cx="6732270" cy="394870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-702882" y="788919"/>
            <a:ext cx="9361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Romeinen brief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9161078" y="5221282"/>
            <a:ext cx="15716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 smtClean="0">
                <a:solidFill>
                  <a:schemeClr val="bg1"/>
                </a:solidFill>
              </a:rPr>
              <a:t>studie 8 </a:t>
            </a:r>
            <a:endParaRPr lang="nl-NL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4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1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Wat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zullen wij dan uitspreken, wat Abraham,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onze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voorvader naar het vlees, gevonden heeft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2 Want </a:t>
            </a:r>
            <a:r>
              <a:rPr lang="nl-NL" sz="2600" dirty="0">
                <a:solidFill>
                  <a:srgbClr val="002060"/>
                </a:solidFill>
              </a:rPr>
              <a:t>indien Abraham uit werken gerechtvaardigd werd,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dan </a:t>
            </a:r>
            <a:r>
              <a:rPr lang="nl-NL" sz="2600" dirty="0">
                <a:solidFill>
                  <a:srgbClr val="002060"/>
                </a:solidFill>
              </a:rPr>
              <a:t>heeft hij roem, maar niet </a:t>
            </a:r>
            <a:r>
              <a:rPr lang="nl-NL" sz="2600" dirty="0" smtClean="0">
                <a:solidFill>
                  <a:srgbClr val="002060"/>
                </a:solidFill>
              </a:rPr>
              <a:t>tot God.</a:t>
            </a:r>
            <a:endParaRPr lang="nl-NL" sz="2600" dirty="0">
              <a:solidFill>
                <a:srgbClr val="00206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144203" y="3230393"/>
            <a:ext cx="8431129" cy="120032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de wet wordt niet buiten werking gesteld, maar bevestigd (3:31)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>
                <a:latin typeface="+mj-lt"/>
              </a:rPr>
              <a:t>w</a:t>
            </a:r>
            <a:r>
              <a:rPr lang="nl-NL" sz="2400" dirty="0" smtClean="0">
                <a:latin typeface="+mj-lt"/>
              </a:rPr>
              <a:t>erd Abraham naar het vlees (= uit werken) gerechtvaardigd?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…dan is de eer voor hem en niet voor God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" y="5635816"/>
            <a:ext cx="12047220" cy="80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7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4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3 Want </a:t>
            </a:r>
            <a:r>
              <a:rPr lang="nl-NL" sz="2600" dirty="0">
                <a:solidFill>
                  <a:srgbClr val="002060"/>
                </a:solidFill>
              </a:rPr>
              <a:t>wat zegt de Schrift? </a:t>
            </a:r>
            <a:r>
              <a:rPr lang="nl-NL" sz="2600" dirty="0" smtClean="0">
                <a:solidFill>
                  <a:srgbClr val="002060"/>
                </a:solidFill>
              </a:rPr>
              <a:t>En </a:t>
            </a:r>
            <a:r>
              <a:rPr lang="nl-NL" sz="2600" dirty="0">
                <a:solidFill>
                  <a:srgbClr val="002060"/>
                </a:solidFill>
              </a:rPr>
              <a:t>Abraham gelooft God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en </a:t>
            </a:r>
            <a:r>
              <a:rPr lang="nl-NL" sz="2600" dirty="0">
                <a:solidFill>
                  <a:srgbClr val="002060"/>
                </a:solidFill>
              </a:rPr>
              <a:t>het wordt hem tot rechtvaardigheid gerekend.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473091" y="3095348"/>
            <a:ext cx="7188267" cy="120032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God belooft en vervult! (:21)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Abraham geloofde in Gods onvoorwaardelijke belofte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Gen. 15:6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5030879"/>
            <a:ext cx="8077200" cy="8096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" y="5840504"/>
            <a:ext cx="6389370" cy="89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8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4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4 Nu </a:t>
            </a:r>
            <a:r>
              <a:rPr lang="nl-NL" sz="2600" dirty="0">
                <a:solidFill>
                  <a:srgbClr val="002060"/>
                </a:solidFill>
              </a:rPr>
              <a:t>wordt aan hem die werkt, het loon niet toegerekend als </a:t>
            </a:r>
            <a:r>
              <a:rPr lang="nl-NL" sz="2600" dirty="0" smtClean="0">
                <a:solidFill>
                  <a:srgbClr val="002060"/>
                </a:solidFill>
              </a:rPr>
              <a:t>gunst</a:t>
            </a:r>
            <a:r>
              <a:rPr lang="nl-NL" sz="2600" dirty="0">
                <a:solidFill>
                  <a:srgbClr val="002060"/>
                </a:solidFill>
              </a:rPr>
              <a:t>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maar </a:t>
            </a:r>
            <a:r>
              <a:rPr lang="nl-NL" sz="2600" dirty="0">
                <a:solidFill>
                  <a:srgbClr val="002060"/>
                </a:solidFill>
              </a:rPr>
              <a:t>als </a:t>
            </a:r>
            <a:r>
              <a:rPr lang="nl-NL" sz="2600" dirty="0" smtClean="0">
                <a:solidFill>
                  <a:srgbClr val="002060"/>
                </a:solidFill>
              </a:rPr>
              <a:t>schuld.</a:t>
            </a:r>
            <a:endParaRPr lang="nl-NL" sz="2600" dirty="0">
              <a:solidFill>
                <a:srgbClr val="00206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273191" y="2964016"/>
            <a:ext cx="2853289" cy="46166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>
                <a:latin typeface="+mj-lt"/>
              </a:rPr>
              <a:t>l</a:t>
            </a:r>
            <a:r>
              <a:rPr lang="nl-NL" sz="2400" dirty="0" smtClean="0">
                <a:latin typeface="+mj-lt"/>
              </a:rPr>
              <a:t>oon naar werken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4742021"/>
            <a:ext cx="8469630" cy="83581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5577840"/>
            <a:ext cx="846963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5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4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5 Aan </a:t>
            </a:r>
            <a:r>
              <a:rPr lang="nl-NL" sz="2600" dirty="0">
                <a:solidFill>
                  <a:srgbClr val="002060"/>
                </a:solidFill>
              </a:rPr>
              <a:t>hem, echter, die niet werkt,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maar gelooft op </a:t>
            </a:r>
            <a:r>
              <a:rPr lang="nl-NL" sz="2600" dirty="0">
                <a:solidFill>
                  <a:srgbClr val="002060"/>
                </a:solidFill>
              </a:rPr>
              <a:t>Hem, </a:t>
            </a:r>
            <a:r>
              <a:rPr lang="nl-NL" sz="2600" dirty="0" smtClean="0">
                <a:solidFill>
                  <a:srgbClr val="002060"/>
                </a:solidFill>
              </a:rPr>
              <a:t>die </a:t>
            </a:r>
            <a:r>
              <a:rPr lang="nl-NL" sz="2600" dirty="0">
                <a:solidFill>
                  <a:srgbClr val="002060"/>
                </a:solidFill>
              </a:rPr>
              <a:t>de </a:t>
            </a:r>
            <a:r>
              <a:rPr lang="nl-NL" sz="2600" dirty="0" smtClean="0">
                <a:solidFill>
                  <a:srgbClr val="002060"/>
                </a:solidFill>
              </a:rPr>
              <a:t>goddeloze rechtvaardigt</a:t>
            </a:r>
            <a:r>
              <a:rPr lang="nl-NL" sz="2600" dirty="0">
                <a:solidFill>
                  <a:srgbClr val="002060"/>
                </a:solidFill>
              </a:rPr>
              <a:t>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wordt </a:t>
            </a:r>
            <a:r>
              <a:rPr lang="nl-NL" sz="2600" dirty="0">
                <a:solidFill>
                  <a:srgbClr val="002060"/>
                </a:solidFill>
              </a:rPr>
              <a:t>zijn geloof tot rechtvaardigheid gerekend.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749617" y="2983021"/>
            <a:ext cx="10492739" cy="156966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goddeloze =&gt; </a:t>
            </a:r>
            <a:r>
              <a:rPr lang="nl-NL" sz="2400" i="1" dirty="0" err="1" smtClean="0">
                <a:latin typeface="+mj-lt"/>
              </a:rPr>
              <a:t>asebē</a:t>
            </a:r>
            <a:r>
              <a:rPr lang="nl-NL" sz="2400" dirty="0" smtClean="0">
                <a:latin typeface="+mj-lt"/>
              </a:rPr>
              <a:t> = </a:t>
            </a:r>
            <a:r>
              <a:rPr lang="nl-NL" sz="2400" dirty="0" err="1" smtClean="0">
                <a:latin typeface="+mj-lt"/>
              </a:rPr>
              <a:t>lett</a:t>
            </a:r>
            <a:r>
              <a:rPr lang="nl-NL" sz="2400" dirty="0" smtClean="0">
                <a:latin typeface="+mj-lt"/>
              </a:rPr>
              <a:t>: niet vererend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i="1" dirty="0" smtClean="0">
                <a:latin typeface="+mj-lt"/>
              </a:rPr>
              <a:t>want </a:t>
            </a:r>
            <a:r>
              <a:rPr lang="nl-NL" sz="2400" i="1" dirty="0">
                <a:latin typeface="+mj-lt"/>
              </a:rPr>
              <a:t>allen zondigden en hebben tekort aan de heerlijkheid van </a:t>
            </a:r>
            <a:r>
              <a:rPr lang="nl-NL" sz="2400" i="1" dirty="0" smtClean="0">
                <a:latin typeface="+mj-lt"/>
              </a:rPr>
              <a:t>God, en </a:t>
            </a:r>
            <a:r>
              <a:rPr lang="nl-NL" sz="2400" i="1" dirty="0">
                <a:latin typeface="+mj-lt"/>
              </a:rPr>
              <a:t>worden </a:t>
            </a:r>
            <a:r>
              <a:rPr lang="nl-NL" sz="2400" i="1" dirty="0" smtClean="0">
                <a:latin typeface="+mj-lt"/>
              </a:rPr>
              <a:t>om niet gerechtvaardigd </a:t>
            </a:r>
            <a:r>
              <a:rPr lang="nl-NL" sz="2400" i="1" dirty="0">
                <a:latin typeface="+mj-lt"/>
              </a:rPr>
              <a:t>in zijn genade, door de verlossing die in Christus Jezus </a:t>
            </a:r>
            <a:r>
              <a:rPr lang="nl-NL" sz="2400" i="1" dirty="0" smtClean="0">
                <a:latin typeface="+mj-lt"/>
              </a:rPr>
              <a:t>is </a:t>
            </a:r>
            <a:r>
              <a:rPr lang="nl-NL" sz="2400" dirty="0" smtClean="0">
                <a:latin typeface="+mj-lt"/>
              </a:rPr>
              <a:t>(3:23-24)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941338"/>
            <a:ext cx="11077575" cy="8477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789063"/>
            <a:ext cx="990600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4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4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6 Net </a:t>
            </a:r>
            <a:r>
              <a:rPr lang="nl-NL" sz="2600" dirty="0">
                <a:solidFill>
                  <a:srgbClr val="002060"/>
                </a:solidFill>
              </a:rPr>
              <a:t>als ook David zegt van </a:t>
            </a:r>
            <a:r>
              <a:rPr lang="nl-NL" sz="2600" dirty="0" smtClean="0">
                <a:solidFill>
                  <a:srgbClr val="002060"/>
                </a:solidFill>
              </a:rPr>
              <a:t>het geluk van </a:t>
            </a:r>
            <a:r>
              <a:rPr lang="nl-NL" sz="2600" dirty="0">
                <a:solidFill>
                  <a:srgbClr val="002060"/>
                </a:solidFill>
              </a:rPr>
              <a:t>de mens,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aan </a:t>
            </a:r>
            <a:r>
              <a:rPr lang="nl-NL" sz="2600" dirty="0">
                <a:solidFill>
                  <a:srgbClr val="002060"/>
                </a:solidFill>
              </a:rPr>
              <a:t>wie God rechtvaardigheid toerekent los van werken: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749617" y="2983021"/>
            <a:ext cx="9217343" cy="46166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“waarvan getuigenis gegeven wordt door de wet en de </a:t>
            </a:r>
            <a:r>
              <a:rPr lang="nl-NL" sz="2400" i="1" dirty="0" smtClean="0">
                <a:latin typeface="+mj-lt"/>
              </a:rPr>
              <a:t>profeten</a:t>
            </a:r>
            <a:r>
              <a:rPr lang="nl-NL" sz="2400" dirty="0" smtClean="0">
                <a:latin typeface="+mj-lt"/>
              </a:rPr>
              <a:t>” (:21)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4753926"/>
            <a:ext cx="8534400" cy="8286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5582601"/>
            <a:ext cx="7076953" cy="78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4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50000"/>
                  </a:schemeClr>
                </a:solidFill>
              </a:rPr>
              <a:t>6 Net </a:t>
            </a:r>
            <a:r>
              <a:rPr lang="nl-NL" sz="2600" dirty="0">
                <a:solidFill>
                  <a:schemeClr val="bg1">
                    <a:lumMod val="50000"/>
                  </a:schemeClr>
                </a:solidFill>
              </a:rPr>
              <a:t>als ook David zegt van </a:t>
            </a:r>
            <a:r>
              <a:rPr lang="nl-NL" sz="2600" dirty="0" smtClean="0">
                <a:solidFill>
                  <a:schemeClr val="bg1">
                    <a:lumMod val="50000"/>
                  </a:schemeClr>
                </a:solidFill>
              </a:rPr>
              <a:t>het geluk van </a:t>
            </a:r>
            <a:r>
              <a:rPr lang="nl-NL" sz="2600" dirty="0">
                <a:solidFill>
                  <a:schemeClr val="bg1">
                    <a:lumMod val="50000"/>
                  </a:schemeClr>
                </a:solidFill>
              </a:rPr>
              <a:t>de mens, </a:t>
            </a:r>
            <a:endParaRPr lang="nl-NL" sz="2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50000"/>
                  </a:schemeClr>
                </a:solidFill>
              </a:rPr>
              <a:t>aan </a:t>
            </a:r>
            <a:r>
              <a:rPr lang="nl-NL" sz="2600" dirty="0">
                <a:solidFill>
                  <a:schemeClr val="bg1">
                    <a:lumMod val="50000"/>
                  </a:schemeClr>
                </a:solidFill>
              </a:rPr>
              <a:t>wie God rechtvaardigheid toerekent los van werken</a:t>
            </a:r>
            <a:r>
              <a:rPr lang="nl-NL" sz="26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7 Gelukkig </a:t>
            </a:r>
            <a:r>
              <a:rPr lang="nl-NL" sz="2600" dirty="0">
                <a:solidFill>
                  <a:srgbClr val="002060"/>
                </a:solidFill>
              </a:rPr>
              <a:t>zijn zij, van wie de wetteloosheden werden vergeven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en </a:t>
            </a:r>
            <a:r>
              <a:rPr lang="nl-NL" sz="2600" dirty="0">
                <a:solidFill>
                  <a:srgbClr val="002060"/>
                </a:solidFill>
              </a:rPr>
              <a:t>de zonden overdekt werden.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8 Gelukkig </a:t>
            </a:r>
            <a:r>
              <a:rPr lang="nl-NL" sz="2600" dirty="0">
                <a:solidFill>
                  <a:srgbClr val="002060"/>
                </a:solidFill>
              </a:rPr>
              <a:t>is de man, aan wie de Heer </a:t>
            </a:r>
            <a:r>
              <a:rPr lang="nl-NL" sz="2600" dirty="0" smtClean="0">
                <a:solidFill>
                  <a:srgbClr val="002060"/>
                </a:solidFill>
              </a:rPr>
              <a:t>de </a:t>
            </a:r>
            <a:r>
              <a:rPr lang="nl-NL" sz="2600" dirty="0">
                <a:solidFill>
                  <a:srgbClr val="002060"/>
                </a:solidFill>
              </a:rPr>
              <a:t>zonde niet </a:t>
            </a:r>
            <a:r>
              <a:rPr lang="nl-NL" sz="2600" dirty="0" smtClean="0">
                <a:solidFill>
                  <a:srgbClr val="002060"/>
                </a:solidFill>
              </a:rPr>
              <a:t>zal </a:t>
            </a:r>
            <a:r>
              <a:rPr lang="nl-NL" sz="2600" dirty="0">
                <a:solidFill>
                  <a:srgbClr val="002060"/>
                </a:solidFill>
              </a:rPr>
              <a:t>toerekenen.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17733" y="3360761"/>
            <a:ext cx="10588943" cy="120032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Psalm 32:1-2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hier juist niet de ‘positieve prestaties’ van de mens (werken)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maar ondanks de ‘negatieve prestaties’ van de mens (wetteloosheden en zonden)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4986337"/>
            <a:ext cx="11915775" cy="7715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5757862"/>
            <a:ext cx="877252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4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4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9 Dit geluk dan, is dat </a:t>
            </a:r>
            <a:r>
              <a:rPr lang="nl-NL" sz="2600" dirty="0">
                <a:solidFill>
                  <a:srgbClr val="002060"/>
                </a:solidFill>
              </a:rPr>
              <a:t>voor de besnijdenis of ook voor de voorhuid?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Want </a:t>
            </a:r>
            <a:r>
              <a:rPr lang="nl-NL" sz="2600" dirty="0">
                <a:solidFill>
                  <a:srgbClr val="002060"/>
                </a:solidFill>
              </a:rPr>
              <a:t>wij zeggen: Aan Abraham wordt het geloof tot rechtvaardigheid gerekend.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4935316"/>
            <a:ext cx="9475470" cy="83492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5773279"/>
            <a:ext cx="9725025" cy="85725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4186713" y="3292567"/>
            <a:ext cx="2294097" cy="46166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Genesis 15:6 </a:t>
            </a:r>
          </a:p>
        </p:txBody>
      </p:sp>
    </p:spTree>
    <p:extLst>
      <p:ext uri="{BB962C8B-B14F-4D97-AF65-F5344CB8AC3E}">
        <p14:creationId xmlns:p14="http://schemas.microsoft.com/office/powerpoint/2010/main" val="305245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4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10 Hoe </a:t>
            </a:r>
            <a:r>
              <a:rPr lang="nl-NL" sz="2600" dirty="0">
                <a:solidFill>
                  <a:srgbClr val="002060"/>
                </a:solidFill>
              </a:rPr>
              <a:t>wordt het hem dan toegerekend? </a:t>
            </a:r>
            <a:r>
              <a:rPr lang="nl-NL" sz="2600" dirty="0" smtClean="0">
                <a:solidFill>
                  <a:srgbClr val="002060"/>
                </a:solidFill>
              </a:rPr>
              <a:t>In de </a:t>
            </a:r>
            <a:r>
              <a:rPr lang="nl-NL" sz="2600" dirty="0">
                <a:solidFill>
                  <a:srgbClr val="002060"/>
                </a:solidFill>
              </a:rPr>
              <a:t>besnijdenis of in de </a:t>
            </a:r>
            <a:r>
              <a:rPr lang="nl-NL" sz="2600" dirty="0" smtClean="0">
                <a:solidFill>
                  <a:srgbClr val="002060"/>
                </a:solidFill>
              </a:rPr>
              <a:t>voorhuid</a:t>
            </a:r>
            <a:r>
              <a:rPr lang="nl-NL" sz="2600" dirty="0">
                <a:solidFill>
                  <a:srgbClr val="002060"/>
                </a:solidFill>
              </a:rPr>
              <a:t>?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Niet </a:t>
            </a:r>
            <a:r>
              <a:rPr lang="nl-NL" sz="2600" dirty="0">
                <a:solidFill>
                  <a:srgbClr val="002060"/>
                </a:solidFill>
              </a:rPr>
              <a:t>in de </a:t>
            </a:r>
            <a:r>
              <a:rPr lang="nl-NL" sz="2600" dirty="0" smtClean="0">
                <a:solidFill>
                  <a:srgbClr val="002060"/>
                </a:solidFill>
              </a:rPr>
              <a:t>besnijdenis</a:t>
            </a:r>
            <a:r>
              <a:rPr lang="nl-NL" sz="2600" dirty="0">
                <a:solidFill>
                  <a:srgbClr val="002060"/>
                </a:solidFill>
              </a:rPr>
              <a:t>, maar in </a:t>
            </a:r>
            <a:r>
              <a:rPr lang="nl-NL" sz="2600" dirty="0" smtClean="0">
                <a:solidFill>
                  <a:srgbClr val="002060"/>
                </a:solidFill>
              </a:rPr>
              <a:t>de </a:t>
            </a:r>
            <a:r>
              <a:rPr lang="nl-NL" sz="2600" dirty="0">
                <a:solidFill>
                  <a:srgbClr val="002060"/>
                </a:solidFill>
              </a:rPr>
              <a:t>voorhuid.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797843" y="2719759"/>
            <a:ext cx="7094697" cy="156966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>
                <a:latin typeface="+mj-lt"/>
              </a:rPr>
              <a:t>i</a:t>
            </a:r>
            <a:r>
              <a:rPr lang="nl-NL" sz="2400" dirty="0" smtClean="0">
                <a:latin typeface="+mj-lt"/>
              </a:rPr>
              <a:t>n Gen.15:6 verklaart God Abraham rechtvaardig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in Gen.16:16 is hij 86 jaar oud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Abraham was 99 toen hij werd besneden (Gen.17:24)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besnijdenis is geen voorwaarde voor rechtvaardiging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4904661"/>
            <a:ext cx="6877050" cy="83639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5694997"/>
            <a:ext cx="68770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2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4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11 En </a:t>
            </a:r>
            <a:r>
              <a:rPr lang="nl-NL" sz="2600" dirty="0">
                <a:solidFill>
                  <a:srgbClr val="002060"/>
                </a:solidFill>
              </a:rPr>
              <a:t>hij nam het teken van de besnijdenis in ontvangst,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een </a:t>
            </a:r>
            <a:r>
              <a:rPr lang="nl-NL" sz="2600" dirty="0">
                <a:solidFill>
                  <a:srgbClr val="002060"/>
                </a:solidFill>
              </a:rPr>
              <a:t>zegel van de rechtvaardigheid van het geloof in </a:t>
            </a:r>
            <a:r>
              <a:rPr lang="nl-NL" sz="2600" dirty="0" smtClean="0">
                <a:solidFill>
                  <a:srgbClr val="002060"/>
                </a:solidFill>
              </a:rPr>
              <a:t>de </a:t>
            </a:r>
            <a:r>
              <a:rPr lang="nl-NL" sz="2600" dirty="0">
                <a:solidFill>
                  <a:srgbClr val="002060"/>
                </a:solidFill>
              </a:rPr>
              <a:t>voorhuid.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Zodat hij is een vader van allen die geloven in de voorhuid, </a:t>
            </a:r>
          </a:p>
          <a:p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opdat de rechtvaardigheid ook aan hen toegerekend zou worden.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780573" y="3023145"/>
            <a:ext cx="7094697" cy="120032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err="1" smtClean="0">
                <a:latin typeface="+mj-lt"/>
              </a:rPr>
              <a:t>Abraham’s</a:t>
            </a:r>
            <a:r>
              <a:rPr lang="nl-NL" sz="2400" dirty="0" smtClean="0">
                <a:latin typeface="+mj-lt"/>
              </a:rPr>
              <a:t> besnijdenis was een bezegeling van zijn rechtvaardigheid van het geloof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een waarmerk of merkteken, geen voorwaarde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4904661"/>
            <a:ext cx="7164902" cy="85058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5755243"/>
            <a:ext cx="7884610" cy="81700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768" y="3366373"/>
            <a:ext cx="3622119" cy="328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9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4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11 (…) Zodat hij is </a:t>
            </a:r>
            <a:r>
              <a:rPr lang="nl-NL" sz="2600" dirty="0">
                <a:solidFill>
                  <a:srgbClr val="002060"/>
                </a:solidFill>
              </a:rPr>
              <a:t>een vader </a:t>
            </a:r>
            <a:r>
              <a:rPr lang="nl-NL" sz="2600" dirty="0" smtClean="0">
                <a:solidFill>
                  <a:srgbClr val="002060"/>
                </a:solidFill>
              </a:rPr>
              <a:t>van </a:t>
            </a:r>
            <a:r>
              <a:rPr lang="nl-NL" sz="2600" dirty="0">
                <a:solidFill>
                  <a:srgbClr val="002060"/>
                </a:solidFill>
              </a:rPr>
              <a:t>allen die geloven in </a:t>
            </a:r>
            <a:r>
              <a:rPr lang="nl-NL" sz="2600" dirty="0" smtClean="0">
                <a:solidFill>
                  <a:srgbClr val="002060"/>
                </a:solidFill>
              </a:rPr>
              <a:t>de </a:t>
            </a:r>
            <a:r>
              <a:rPr lang="nl-NL" sz="2600" dirty="0">
                <a:solidFill>
                  <a:srgbClr val="002060"/>
                </a:solidFill>
              </a:rPr>
              <a:t>voorhuid,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opdat </a:t>
            </a:r>
            <a:r>
              <a:rPr lang="nl-NL" sz="2600" dirty="0">
                <a:solidFill>
                  <a:srgbClr val="002060"/>
                </a:solidFill>
              </a:rPr>
              <a:t>de rechtvaardigheid </a:t>
            </a:r>
            <a:r>
              <a:rPr lang="nl-NL" sz="2600" dirty="0" smtClean="0">
                <a:solidFill>
                  <a:srgbClr val="002060"/>
                </a:solidFill>
              </a:rPr>
              <a:t>ook aan </a:t>
            </a:r>
            <a:r>
              <a:rPr lang="nl-NL" sz="2600" dirty="0">
                <a:solidFill>
                  <a:srgbClr val="002060"/>
                </a:solidFill>
              </a:rPr>
              <a:t>hen toegerekend zou worden</a:t>
            </a:r>
            <a:r>
              <a:rPr lang="nl-NL" sz="26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12 En een vader van de besnijdenis, voor hen die niet alleen uit de besnijdenis zijn, maar die ook in lijn zijn van het voetspoor van geloof </a:t>
            </a:r>
          </a:p>
          <a:p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van onze vader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Abraham, toen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hij in de voorhuid was.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557813" y="3534126"/>
            <a:ext cx="8523447" cy="830997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Abraham als vader van alle gelovigen (vergelijk: Gal.3:7, 9 en 29)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vader = oorsprong, prototype, ‘</a:t>
            </a:r>
            <a:r>
              <a:rPr lang="nl-NL" sz="2400" dirty="0" err="1" smtClean="0">
                <a:latin typeface="+mj-lt"/>
              </a:rPr>
              <a:t>oermodel</a:t>
            </a:r>
            <a:r>
              <a:rPr lang="nl-NL" sz="2400" dirty="0" smtClean="0">
                <a:latin typeface="+mj-lt"/>
              </a:rPr>
              <a:t>’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4748396"/>
            <a:ext cx="8481060" cy="82944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1" y="5577840"/>
            <a:ext cx="9921240" cy="84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8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0" y="442525"/>
            <a:ext cx="1215009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600" b="1" dirty="0" smtClean="0"/>
              <a:t>Romeinen 3</a:t>
            </a:r>
            <a:endParaRPr lang="nl-NL" sz="2600" b="1" dirty="0"/>
          </a:p>
          <a:p>
            <a:pPr algn="ctr"/>
            <a:r>
              <a:rPr lang="nl-NL" sz="2600" dirty="0" smtClean="0"/>
              <a:t>21 Nú echter, los </a:t>
            </a:r>
            <a:r>
              <a:rPr lang="nl-NL" sz="2600" dirty="0"/>
              <a:t>van </a:t>
            </a:r>
            <a:r>
              <a:rPr lang="nl-NL" sz="2600" dirty="0" smtClean="0"/>
              <a:t>wet</a:t>
            </a:r>
            <a:r>
              <a:rPr lang="nl-NL" sz="2600" dirty="0"/>
              <a:t>, is </a:t>
            </a:r>
            <a:r>
              <a:rPr lang="nl-NL" sz="2600" dirty="0" smtClean="0"/>
              <a:t>rechtvaardigheid </a:t>
            </a:r>
            <a:r>
              <a:rPr lang="nl-NL" sz="2600" dirty="0"/>
              <a:t>van God openbaar gemaakt, </a:t>
            </a:r>
            <a:endParaRPr lang="nl-NL" sz="2600" dirty="0" smtClean="0"/>
          </a:p>
          <a:p>
            <a:pPr algn="ctr"/>
            <a:r>
              <a:rPr lang="nl-NL" sz="2600" dirty="0" smtClean="0"/>
              <a:t>waarvan getuigenis gegeven wordt onder </a:t>
            </a:r>
            <a:r>
              <a:rPr lang="nl-NL" sz="2600" dirty="0"/>
              <a:t>de wet en de </a:t>
            </a:r>
            <a:r>
              <a:rPr lang="nl-NL" sz="2600" dirty="0" smtClean="0"/>
              <a:t>profeten,</a:t>
            </a:r>
          </a:p>
          <a:p>
            <a:pPr algn="ctr"/>
            <a:r>
              <a:rPr lang="nl-NL" sz="2600" dirty="0"/>
              <a:t>22 rechtvaardigheid van God, echter, door geloof van Jezus Christus, </a:t>
            </a:r>
          </a:p>
          <a:p>
            <a:pPr algn="ctr"/>
            <a:r>
              <a:rPr lang="nl-NL" sz="2600" dirty="0"/>
              <a:t>tot in </a:t>
            </a:r>
            <a:r>
              <a:rPr lang="nl-NL" sz="2600" dirty="0" smtClean="0"/>
              <a:t>allen die </a:t>
            </a:r>
            <a:r>
              <a:rPr lang="nl-NL" sz="2600" dirty="0"/>
              <a:t>geloven, want er is geen onderscheid.</a:t>
            </a:r>
          </a:p>
          <a:p>
            <a:pPr algn="ctr"/>
            <a:r>
              <a:rPr lang="nl-NL" sz="2600" dirty="0"/>
              <a:t>23 Want allen zondigden en hebben tekort van de heerlijkheid van God,</a:t>
            </a:r>
          </a:p>
          <a:p>
            <a:pPr algn="ctr"/>
            <a:r>
              <a:rPr lang="nl-NL" sz="2600" dirty="0"/>
              <a:t>24 en worden om niet gerechtvaardigd in Zijn genade, </a:t>
            </a:r>
            <a:endParaRPr lang="nl-NL" sz="2600" dirty="0" smtClean="0"/>
          </a:p>
          <a:p>
            <a:pPr algn="ctr"/>
            <a:r>
              <a:rPr lang="nl-NL" sz="2600" dirty="0" smtClean="0"/>
              <a:t>door </a:t>
            </a:r>
            <a:r>
              <a:rPr lang="nl-NL" sz="2600" dirty="0"/>
              <a:t>de verlossing die in Christus Jezus is.</a:t>
            </a:r>
          </a:p>
          <a:p>
            <a:pPr algn="ctr"/>
            <a:r>
              <a:rPr lang="nl-NL" sz="2600" dirty="0"/>
              <a:t>25 God stelde Hem van tevoren als de beschutplaats, </a:t>
            </a:r>
          </a:p>
          <a:p>
            <a:pPr algn="ctr"/>
            <a:r>
              <a:rPr lang="nl-NL" sz="2600" dirty="0"/>
              <a:t>door het geloof in zijn bloed, </a:t>
            </a:r>
          </a:p>
          <a:p>
            <a:pPr algn="ctr"/>
            <a:r>
              <a:rPr lang="nl-NL" sz="2600" dirty="0"/>
              <a:t>tot aantoning van zijn rechtvaardigheid </a:t>
            </a:r>
          </a:p>
          <a:p>
            <a:pPr algn="ctr"/>
            <a:r>
              <a:rPr lang="nl-NL" sz="2600" dirty="0"/>
              <a:t>door het laten begaan van de zondige daden, die tevoren gebeurden</a:t>
            </a:r>
          </a:p>
          <a:p>
            <a:pPr algn="ctr"/>
            <a:r>
              <a:rPr lang="nl-NL" sz="2600" dirty="0"/>
              <a:t>26 onder de verdraagzaamheid van God.</a:t>
            </a:r>
          </a:p>
          <a:p>
            <a:pPr algn="ctr"/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38729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4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11 (…) Zodat hij is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een vader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van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allen die geloven in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de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voorhuid,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opdat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de rechtvaardigheid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ook aan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hen toegerekend zou worden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12 En </a:t>
            </a:r>
            <a:r>
              <a:rPr lang="nl-NL" sz="2600" dirty="0">
                <a:solidFill>
                  <a:srgbClr val="002060"/>
                </a:solidFill>
              </a:rPr>
              <a:t>een vader van de besnijdenis, voor hen die </a:t>
            </a:r>
            <a:r>
              <a:rPr lang="nl-NL" sz="2600" dirty="0" smtClean="0">
                <a:solidFill>
                  <a:srgbClr val="002060"/>
                </a:solidFill>
              </a:rPr>
              <a:t>niet </a:t>
            </a:r>
            <a:r>
              <a:rPr lang="nl-NL" sz="2600" dirty="0">
                <a:solidFill>
                  <a:srgbClr val="002060"/>
                </a:solidFill>
              </a:rPr>
              <a:t>alleen </a:t>
            </a:r>
            <a:r>
              <a:rPr lang="nl-NL" sz="2600" dirty="0" smtClean="0">
                <a:solidFill>
                  <a:srgbClr val="002060"/>
                </a:solidFill>
              </a:rPr>
              <a:t>uit </a:t>
            </a:r>
            <a:r>
              <a:rPr lang="nl-NL" sz="2600" dirty="0">
                <a:solidFill>
                  <a:srgbClr val="002060"/>
                </a:solidFill>
              </a:rPr>
              <a:t>de besnijdenis zijn, </a:t>
            </a:r>
            <a:r>
              <a:rPr lang="nl-NL" sz="2600" dirty="0" smtClean="0">
                <a:solidFill>
                  <a:srgbClr val="002060"/>
                </a:solidFill>
              </a:rPr>
              <a:t>maar die ook in lijn zijn van het voetspoor van </a:t>
            </a:r>
            <a:r>
              <a:rPr lang="nl-NL" sz="2600" dirty="0">
                <a:solidFill>
                  <a:srgbClr val="002060"/>
                </a:solidFill>
              </a:rPr>
              <a:t>geloof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van </a:t>
            </a:r>
            <a:r>
              <a:rPr lang="nl-NL" sz="2600" dirty="0">
                <a:solidFill>
                  <a:srgbClr val="002060"/>
                </a:solidFill>
              </a:rPr>
              <a:t>onze vader </a:t>
            </a:r>
            <a:r>
              <a:rPr lang="nl-NL" sz="2600" dirty="0" smtClean="0">
                <a:solidFill>
                  <a:srgbClr val="002060"/>
                </a:solidFill>
              </a:rPr>
              <a:t>Abraham, toen hij in </a:t>
            </a:r>
            <a:r>
              <a:rPr lang="nl-NL" sz="2600" dirty="0">
                <a:solidFill>
                  <a:srgbClr val="002060"/>
                </a:solidFill>
              </a:rPr>
              <a:t>de </a:t>
            </a:r>
            <a:r>
              <a:rPr lang="nl-NL" sz="2600" dirty="0" smtClean="0">
                <a:solidFill>
                  <a:srgbClr val="002060"/>
                </a:solidFill>
              </a:rPr>
              <a:t>voorhuid was.</a:t>
            </a:r>
            <a:endParaRPr lang="nl-NL" sz="2600" dirty="0">
              <a:solidFill>
                <a:srgbClr val="00206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51510" y="3241791"/>
            <a:ext cx="11121389" cy="120032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400" b="1" i="1" dirty="0" smtClean="0">
                <a:latin typeface="+mj-lt"/>
              </a:rPr>
              <a:t>Johannes 8</a:t>
            </a:r>
            <a:endParaRPr lang="nl-NL" sz="2400" b="1" i="1" dirty="0">
              <a:latin typeface="+mj-lt"/>
            </a:endParaRPr>
          </a:p>
          <a:p>
            <a:r>
              <a:rPr lang="nl-NL" sz="2400" dirty="0" smtClean="0">
                <a:latin typeface="+mj-lt"/>
              </a:rPr>
              <a:t>39 …en </a:t>
            </a:r>
            <a:r>
              <a:rPr lang="nl-NL" sz="2400" dirty="0">
                <a:latin typeface="+mj-lt"/>
              </a:rPr>
              <a:t>zij zeggen tegen Hem: Onze vader is Abraham. Jezus antwoordde hen: Indien jullie kinderen van Abraham zouden zijn, dan zouden jullie de werken van Abraham doen.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4748396"/>
            <a:ext cx="8481060" cy="82944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1" y="5577840"/>
            <a:ext cx="9921240" cy="84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6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4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13 Want </a:t>
            </a:r>
            <a:r>
              <a:rPr lang="nl-NL" sz="2600" dirty="0">
                <a:solidFill>
                  <a:srgbClr val="002060"/>
                </a:solidFill>
              </a:rPr>
              <a:t>niet door de wet heeft Abraham of zijn zaad de belofte,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dat </a:t>
            </a:r>
            <a:r>
              <a:rPr lang="nl-NL" sz="2600" dirty="0">
                <a:solidFill>
                  <a:srgbClr val="002060"/>
                </a:solidFill>
              </a:rPr>
              <a:t>hij een lot-bezitter van de wereld zou zijn,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maar </a:t>
            </a:r>
            <a:r>
              <a:rPr lang="nl-NL" sz="2600" dirty="0">
                <a:solidFill>
                  <a:srgbClr val="002060"/>
                </a:solidFill>
              </a:rPr>
              <a:t>door </a:t>
            </a:r>
            <a:r>
              <a:rPr lang="nl-NL" sz="2600" dirty="0" smtClean="0">
                <a:solidFill>
                  <a:srgbClr val="002060"/>
                </a:solidFill>
              </a:rPr>
              <a:t>rechtvaardigheid </a:t>
            </a:r>
            <a:r>
              <a:rPr lang="nl-NL" sz="2600" dirty="0">
                <a:solidFill>
                  <a:srgbClr val="002060"/>
                </a:solidFill>
              </a:rPr>
              <a:t>van </a:t>
            </a:r>
            <a:r>
              <a:rPr lang="nl-NL" sz="2600" dirty="0" smtClean="0">
                <a:solidFill>
                  <a:srgbClr val="002060"/>
                </a:solidFill>
              </a:rPr>
              <a:t>geloof</a:t>
            </a:r>
            <a:r>
              <a:rPr lang="nl-NL" sz="26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612231" y="2922330"/>
            <a:ext cx="9420727" cy="156966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de wet kwam pas 430 jaar ná de belofte aan Abraham, zie Gal.3:17)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nl-NL" sz="2400" dirty="0" smtClean="0">
              <a:latin typeface="+mj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“…en </a:t>
            </a:r>
            <a:r>
              <a:rPr lang="nl-NL" sz="2400" dirty="0">
                <a:latin typeface="+mj-lt"/>
              </a:rPr>
              <a:t>in jou zullen alle </a:t>
            </a:r>
            <a:r>
              <a:rPr lang="nl-NL" sz="2400" dirty="0" smtClean="0">
                <a:latin typeface="+mj-lt"/>
              </a:rPr>
              <a:t>geslachten van </a:t>
            </a:r>
            <a:r>
              <a:rPr lang="nl-NL" sz="2400" dirty="0">
                <a:latin typeface="+mj-lt"/>
              </a:rPr>
              <a:t>de </a:t>
            </a:r>
            <a:r>
              <a:rPr lang="nl-NL" sz="2400" dirty="0" smtClean="0">
                <a:latin typeface="+mj-lt"/>
              </a:rPr>
              <a:t>aardbodem gezegend worden” (Gen.12:3)</a:t>
            </a:r>
            <a:endParaRPr lang="nl-NL" sz="2400" dirty="0">
              <a:latin typeface="+mj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4892040"/>
            <a:ext cx="9810750" cy="8001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5692140"/>
            <a:ext cx="919162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2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4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14 Want </a:t>
            </a:r>
            <a:r>
              <a:rPr lang="nl-NL" sz="2600" dirty="0">
                <a:solidFill>
                  <a:srgbClr val="002060"/>
                </a:solidFill>
              </a:rPr>
              <a:t>indien zij, die uit de wet zijn, lot-bezitters zijn,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dan </a:t>
            </a:r>
            <a:r>
              <a:rPr lang="nl-NL" sz="2600" dirty="0">
                <a:solidFill>
                  <a:srgbClr val="002060"/>
                </a:solidFill>
              </a:rPr>
              <a:t>is het geloof </a:t>
            </a:r>
            <a:r>
              <a:rPr lang="nl-NL" sz="2600" dirty="0" smtClean="0">
                <a:solidFill>
                  <a:srgbClr val="002060"/>
                </a:solidFill>
              </a:rPr>
              <a:t>verijdeld </a:t>
            </a:r>
            <a:r>
              <a:rPr lang="nl-NL" sz="2600" dirty="0">
                <a:solidFill>
                  <a:srgbClr val="002060"/>
                </a:solidFill>
              </a:rPr>
              <a:t>en de belofte te niet gedaan.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4909185"/>
            <a:ext cx="7924800" cy="85725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30" y="5766435"/>
            <a:ext cx="5857875" cy="838200"/>
          </a:xfrm>
          <a:prstGeom prst="rect">
            <a:avLst/>
          </a:prstGeom>
        </p:spPr>
      </p:pic>
      <p:cxnSp>
        <p:nvCxnSpPr>
          <p:cNvPr id="9" name="Rechte verbindingslijn 8"/>
          <p:cNvCxnSpPr/>
          <p:nvPr/>
        </p:nvCxnSpPr>
        <p:spPr>
          <a:xfrm flipV="1">
            <a:off x="807877" y="3706545"/>
            <a:ext cx="3193501" cy="1483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4091354" y="3709653"/>
            <a:ext cx="2215266" cy="43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al 10"/>
          <p:cNvSpPr/>
          <p:nvPr/>
        </p:nvSpPr>
        <p:spPr>
          <a:xfrm>
            <a:off x="758684" y="3674743"/>
            <a:ext cx="98385" cy="112853"/>
          </a:xfrm>
          <a:prstGeom prst="ellipse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200" dirty="0"/>
          </a:p>
        </p:txBody>
      </p:sp>
      <p:cxnSp>
        <p:nvCxnSpPr>
          <p:cNvPr id="12" name="Rechte verbindingslijn 11"/>
          <p:cNvCxnSpPr/>
          <p:nvPr/>
        </p:nvCxnSpPr>
        <p:spPr>
          <a:xfrm flipH="1">
            <a:off x="6396595" y="3709655"/>
            <a:ext cx="4270391" cy="2151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al 12"/>
          <p:cNvSpPr/>
          <p:nvPr/>
        </p:nvSpPr>
        <p:spPr>
          <a:xfrm>
            <a:off x="10658576" y="3653227"/>
            <a:ext cx="98385" cy="112853"/>
          </a:xfrm>
          <a:prstGeom prst="ellipse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200" dirty="0"/>
          </a:p>
        </p:txBody>
      </p:sp>
      <p:sp>
        <p:nvSpPr>
          <p:cNvPr id="14" name="Tekstvak 13"/>
          <p:cNvSpPr txBox="1"/>
          <p:nvPr/>
        </p:nvSpPr>
        <p:spPr>
          <a:xfrm>
            <a:off x="7145616" y="2874363"/>
            <a:ext cx="2982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 smtClean="0"/>
              <a:t>het zaad van Abraham (Gal. 3:29)</a:t>
            </a:r>
            <a:endParaRPr lang="nl-NL" sz="2000" dirty="0"/>
          </a:p>
        </p:txBody>
      </p:sp>
      <p:sp>
        <p:nvSpPr>
          <p:cNvPr id="15" name="Tekstvak 14"/>
          <p:cNvSpPr txBox="1"/>
          <p:nvPr/>
        </p:nvSpPr>
        <p:spPr>
          <a:xfrm>
            <a:off x="4040127" y="2536993"/>
            <a:ext cx="23204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 smtClean="0"/>
              <a:t>de wet is </a:t>
            </a:r>
          </a:p>
          <a:p>
            <a:pPr algn="ctr"/>
            <a:r>
              <a:rPr lang="nl-NL" sz="2000" dirty="0" smtClean="0"/>
              <a:t>‘er tussen gekomen’ (Rom.5:20, Gal.3:19)</a:t>
            </a:r>
            <a:endParaRPr lang="nl-NL" sz="2000" dirty="0"/>
          </a:p>
        </p:txBody>
      </p:sp>
      <p:sp>
        <p:nvSpPr>
          <p:cNvPr id="16" name="Tekstvak 15"/>
          <p:cNvSpPr txBox="1"/>
          <p:nvPr/>
        </p:nvSpPr>
        <p:spPr>
          <a:xfrm>
            <a:off x="758684" y="3028251"/>
            <a:ext cx="2809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 smtClean="0"/>
              <a:t>de belofte aan Abraham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40146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600" b="1" dirty="0" smtClean="0"/>
              <a:t>Romeinen 3</a:t>
            </a:r>
            <a:endParaRPr lang="nl-NL" sz="2600" b="1" dirty="0"/>
          </a:p>
          <a:p>
            <a:pPr algn="ctr"/>
            <a:r>
              <a:rPr lang="nl-NL" sz="2600" dirty="0" smtClean="0"/>
              <a:t>26 … tot </a:t>
            </a:r>
            <a:r>
              <a:rPr lang="nl-NL" sz="2600" dirty="0"/>
              <a:t>aantoning van zijn rechtvaardigheid in de tegenwoordige tijd, </a:t>
            </a:r>
          </a:p>
          <a:p>
            <a:pPr algn="ctr"/>
            <a:r>
              <a:rPr lang="nl-NL" sz="2600" dirty="0"/>
              <a:t>zodat Hij rechtvaardig is, en rechtvaardigt degene, die uit het geloof van Jezus is.</a:t>
            </a:r>
          </a:p>
          <a:p>
            <a:pPr algn="ctr"/>
            <a:r>
              <a:rPr lang="nl-NL" sz="2600" dirty="0"/>
              <a:t>27 Waar is dan het beroemen? Het is uitgesloten! Door welke wet? </a:t>
            </a:r>
          </a:p>
          <a:p>
            <a:pPr algn="ctr"/>
            <a:r>
              <a:rPr lang="nl-NL" sz="2600" dirty="0"/>
              <a:t>Van werken? Nee, maar door de wet van geloof.</a:t>
            </a:r>
          </a:p>
          <a:p>
            <a:pPr algn="ctr"/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34616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3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27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Waar is dan het beroemen? Het is uitgesloten! Door welke wet? </a:t>
            </a:r>
          </a:p>
          <a:p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Van werken? Nee, maar door de wet van geloof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28 Want </a:t>
            </a:r>
            <a:r>
              <a:rPr lang="nl-NL" sz="2600" dirty="0">
                <a:solidFill>
                  <a:srgbClr val="002060"/>
                </a:solidFill>
              </a:rPr>
              <a:t>wij rekenen, dat een mens in geloof gerechtvaardigd wordt,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los </a:t>
            </a:r>
            <a:r>
              <a:rPr lang="nl-NL" sz="2600" dirty="0">
                <a:solidFill>
                  <a:srgbClr val="002060"/>
                </a:solidFill>
              </a:rPr>
              <a:t>van werken van de wet.</a:t>
            </a:r>
          </a:p>
          <a:p>
            <a:endParaRPr lang="nl-NL" sz="2600" dirty="0">
              <a:solidFill>
                <a:srgbClr val="00206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263342" y="3300925"/>
            <a:ext cx="5809847" cy="156966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rechtvaardiging is Gods werk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geen enkele bijdrage van de mens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geen werken (=prestaties) van wet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maar volgens de wet(matigheid) van geloof</a:t>
            </a:r>
            <a:endParaRPr lang="nl-NL" sz="2400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5666122"/>
            <a:ext cx="11081586" cy="91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2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3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27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Waar is dan het beroemen? Het is uitgesloten! Door welke wet? </a:t>
            </a:r>
          </a:p>
          <a:p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Van werken? Nee, maar door de wet van geloof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28 Want </a:t>
            </a:r>
            <a:r>
              <a:rPr lang="nl-NL" sz="2600" dirty="0">
                <a:solidFill>
                  <a:srgbClr val="002060"/>
                </a:solidFill>
              </a:rPr>
              <a:t>wij rekenen, dat een mens in geloof gerechtvaardigd wordt,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los </a:t>
            </a:r>
            <a:r>
              <a:rPr lang="nl-NL" sz="2600" dirty="0">
                <a:solidFill>
                  <a:srgbClr val="002060"/>
                </a:solidFill>
              </a:rPr>
              <a:t>van werken van de wet.</a:t>
            </a:r>
          </a:p>
          <a:p>
            <a:endParaRPr lang="nl-NL" sz="2600" dirty="0">
              <a:solidFill>
                <a:srgbClr val="00206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755309" y="3265284"/>
            <a:ext cx="6618672" cy="120032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+mj-lt"/>
              </a:rPr>
              <a:t>Aan hem, echter, die niet werkt, </a:t>
            </a:r>
            <a:endParaRPr lang="nl-NL" sz="2400" dirty="0" smtClean="0">
              <a:latin typeface="+mj-lt"/>
            </a:endParaRPr>
          </a:p>
          <a:p>
            <a:r>
              <a:rPr lang="nl-NL" sz="2400" dirty="0" smtClean="0">
                <a:latin typeface="+mj-lt"/>
              </a:rPr>
              <a:t>maar geloof in Hem</a:t>
            </a:r>
            <a:r>
              <a:rPr lang="nl-NL" sz="2400" dirty="0">
                <a:latin typeface="+mj-lt"/>
              </a:rPr>
              <a:t>, die de </a:t>
            </a:r>
            <a:r>
              <a:rPr lang="nl-NL" sz="2400" dirty="0" smtClean="0">
                <a:latin typeface="+mj-lt"/>
              </a:rPr>
              <a:t>goddeloze rechtvaardigt</a:t>
            </a:r>
            <a:r>
              <a:rPr lang="nl-NL" sz="2400" dirty="0">
                <a:latin typeface="+mj-lt"/>
              </a:rPr>
              <a:t>, </a:t>
            </a:r>
            <a:endParaRPr lang="nl-NL" sz="2400" dirty="0" smtClean="0">
              <a:latin typeface="+mj-lt"/>
            </a:endParaRPr>
          </a:p>
          <a:p>
            <a:r>
              <a:rPr lang="nl-NL" sz="2400" dirty="0" smtClean="0">
                <a:latin typeface="+mj-lt"/>
              </a:rPr>
              <a:t>wordt </a:t>
            </a:r>
            <a:r>
              <a:rPr lang="nl-NL" sz="2400" dirty="0">
                <a:latin typeface="+mj-lt"/>
              </a:rPr>
              <a:t>zijn geloof tot rechtvaardigheid </a:t>
            </a:r>
            <a:r>
              <a:rPr lang="nl-NL" sz="2400" dirty="0" smtClean="0">
                <a:latin typeface="+mj-lt"/>
              </a:rPr>
              <a:t>gerekend (4:5)</a:t>
            </a:r>
            <a:endParaRPr lang="nl-NL" sz="2400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5666122"/>
            <a:ext cx="11081586" cy="91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3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28 Want wij rekenen, dat een mens in geloof gerechtvaardigd wordt, </a:t>
            </a:r>
          </a:p>
          <a:p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los van werken van de wet.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29 Of </a:t>
            </a:r>
            <a:r>
              <a:rPr lang="nl-NL" sz="2600" dirty="0">
                <a:solidFill>
                  <a:srgbClr val="002060"/>
                </a:solidFill>
              </a:rPr>
              <a:t>is Hij alleen de God van de Joden? Niet ook van de natiën</a:t>
            </a:r>
            <a:r>
              <a:rPr lang="nl-NL" sz="2600" dirty="0" smtClean="0">
                <a:solidFill>
                  <a:srgbClr val="002060"/>
                </a:solidFill>
              </a:rPr>
              <a:t>?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 </a:t>
            </a:r>
            <a:r>
              <a:rPr lang="nl-NL" sz="2600" dirty="0">
                <a:solidFill>
                  <a:srgbClr val="002060"/>
                </a:solidFill>
              </a:rPr>
              <a:t>Ja, ook van de natiën.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007971" y="3084811"/>
            <a:ext cx="6618672" cy="120032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de wet was (slechts) gegeven aan het Joodse volk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zou rechtvaardiging slechts tot stand komen door de wet, dan stonden de natiën buiten </a:t>
            </a:r>
            <a:endParaRPr lang="nl-NL" sz="24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5502203"/>
            <a:ext cx="9567512" cy="88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0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3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30 Aangezien </a:t>
            </a:r>
            <a:r>
              <a:rPr lang="nl-NL" sz="2600" dirty="0">
                <a:solidFill>
                  <a:srgbClr val="002060"/>
                </a:solidFill>
              </a:rPr>
              <a:t>er één God is, die de besnijdenis rechtvaardigen zal uit geloof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en </a:t>
            </a:r>
            <a:r>
              <a:rPr lang="nl-NL" sz="2600" dirty="0">
                <a:solidFill>
                  <a:srgbClr val="002060"/>
                </a:solidFill>
              </a:rPr>
              <a:t>de voorhuid door het geloof.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007971" y="3084811"/>
            <a:ext cx="6558513" cy="120032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één God, die rechtvaardigt uit/door </a:t>
            </a:r>
            <a:r>
              <a:rPr lang="nl-NL" sz="2400" i="1" dirty="0" smtClean="0">
                <a:latin typeface="+mj-lt"/>
              </a:rPr>
              <a:t>geloof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de besnijdenis (Israël) </a:t>
            </a:r>
            <a:r>
              <a:rPr lang="nl-NL" sz="2400" i="1" dirty="0" smtClean="0">
                <a:latin typeface="+mj-lt"/>
              </a:rPr>
              <a:t>(van)uit</a:t>
            </a:r>
            <a:r>
              <a:rPr lang="nl-NL" sz="2400" dirty="0" smtClean="0">
                <a:latin typeface="+mj-lt"/>
              </a:rPr>
              <a:t> geloof =&gt; bron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de voorhuid (=natiën) </a:t>
            </a:r>
            <a:r>
              <a:rPr lang="nl-NL" sz="2400" i="1" dirty="0" smtClean="0">
                <a:latin typeface="+mj-lt"/>
              </a:rPr>
              <a:t>door</a:t>
            </a:r>
            <a:r>
              <a:rPr lang="nl-NL" sz="2400" dirty="0" smtClean="0">
                <a:latin typeface="+mj-lt"/>
              </a:rPr>
              <a:t> geloof =&gt; via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77286"/>
            <a:ext cx="12150090" cy="80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9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3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31 Stellen </a:t>
            </a:r>
            <a:r>
              <a:rPr lang="nl-NL" sz="2600" dirty="0">
                <a:solidFill>
                  <a:srgbClr val="002060"/>
                </a:solidFill>
              </a:rPr>
              <a:t>wij dan door het geloof de wet buiten werking?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Moge </a:t>
            </a:r>
            <a:r>
              <a:rPr lang="nl-NL" sz="2600" dirty="0">
                <a:solidFill>
                  <a:srgbClr val="002060"/>
                </a:solidFill>
              </a:rPr>
              <a:t>het niet gebeuren!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Wij </a:t>
            </a:r>
            <a:r>
              <a:rPr lang="nl-NL" sz="2600" dirty="0">
                <a:solidFill>
                  <a:srgbClr val="002060"/>
                </a:solidFill>
              </a:rPr>
              <a:t>houden de wet staande.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98621" y="3084811"/>
            <a:ext cx="10118558" cy="120032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als een mens niet wordt gerechtvaardigd door werken van de wet…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Nee! =&gt; </a:t>
            </a:r>
            <a:r>
              <a:rPr lang="nl-NL" sz="2400" dirty="0">
                <a:latin typeface="+mj-lt"/>
              </a:rPr>
              <a:t>waarvan getuigenis gegeven wordt onder de wet en de </a:t>
            </a:r>
            <a:r>
              <a:rPr lang="nl-NL" sz="2400" dirty="0" smtClean="0">
                <a:latin typeface="+mj-lt"/>
              </a:rPr>
              <a:t>profeten (:21)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staande houden = bevestigen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42592"/>
            <a:ext cx="12055642" cy="69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4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>
                <a:solidFill>
                  <a:srgbClr val="002060"/>
                </a:solidFill>
              </a:rPr>
              <a:t>1 </a:t>
            </a:r>
            <a:r>
              <a:rPr lang="nl-NL" sz="2600" dirty="0" smtClean="0">
                <a:solidFill>
                  <a:srgbClr val="002060"/>
                </a:solidFill>
              </a:rPr>
              <a:t>Wat </a:t>
            </a:r>
            <a:r>
              <a:rPr lang="nl-NL" sz="2600" dirty="0">
                <a:solidFill>
                  <a:srgbClr val="002060"/>
                </a:solidFill>
              </a:rPr>
              <a:t>zullen wij dan uitspreken, wat Abraham,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onze </a:t>
            </a:r>
            <a:r>
              <a:rPr lang="nl-NL" sz="2600" dirty="0">
                <a:solidFill>
                  <a:srgbClr val="002060"/>
                </a:solidFill>
              </a:rPr>
              <a:t>voorvader naar het vlees, gevonden heeft?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98621" y="3084811"/>
            <a:ext cx="10118558" cy="156966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Abraham als voorbeeld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uit ‘de wet’ =&gt; hier: de boeken van Mozes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nog geen wet</a:t>
            </a:r>
            <a:r>
              <a:rPr lang="nl-NL" sz="2400" i="1" dirty="0" smtClean="0">
                <a:latin typeface="+mj-lt"/>
              </a:rPr>
              <a:t>geving</a:t>
            </a:r>
            <a:r>
              <a:rPr lang="nl-NL" sz="2400" dirty="0" smtClean="0">
                <a:latin typeface="+mj-lt"/>
              </a:rPr>
              <a:t>, maar Genesis wordt wel gerekend tot ‘de wet’ (Gal.4:21)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‘rechtvaardigheid gevonden’ (:4)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16" y="5663071"/>
            <a:ext cx="12029773" cy="75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9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60340</TotalTime>
  <Words>1407</Words>
  <Application>Microsoft Office PowerPoint</Application>
  <PresentationFormat>Breedbeeld</PresentationFormat>
  <Paragraphs>170</Paragraphs>
  <Slides>22</Slides>
  <Notes>22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Verdana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 Oudijn</dc:creator>
  <cp:lastModifiedBy>Gerard Oudijn</cp:lastModifiedBy>
  <cp:revision>2672</cp:revision>
  <dcterms:created xsi:type="dcterms:W3CDTF">2017-10-24T20:34:00Z</dcterms:created>
  <dcterms:modified xsi:type="dcterms:W3CDTF">2021-10-31T14:33:09Z</dcterms:modified>
</cp:coreProperties>
</file>