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1351" r:id="rId3"/>
    <p:sldId id="1630" r:id="rId4"/>
    <p:sldId id="1671" r:id="rId5"/>
    <p:sldId id="1672" r:id="rId6"/>
    <p:sldId id="1673" r:id="rId7"/>
    <p:sldId id="1674" r:id="rId8"/>
    <p:sldId id="1675" r:id="rId9"/>
    <p:sldId id="1676" r:id="rId10"/>
    <p:sldId id="1677" r:id="rId11"/>
    <p:sldId id="1678" r:id="rId12"/>
    <p:sldId id="1679" r:id="rId13"/>
    <p:sldId id="1693" r:id="rId14"/>
    <p:sldId id="1680" r:id="rId15"/>
    <p:sldId id="1681" r:id="rId16"/>
    <p:sldId id="1682" r:id="rId17"/>
    <p:sldId id="1683" r:id="rId18"/>
    <p:sldId id="1684" r:id="rId19"/>
    <p:sldId id="1685" r:id="rId20"/>
    <p:sldId id="1686" r:id="rId21"/>
    <p:sldId id="1687" r:id="rId22"/>
    <p:sldId id="1688" r:id="rId23"/>
    <p:sldId id="1689" r:id="rId24"/>
    <p:sldId id="1690" r:id="rId25"/>
    <p:sldId id="1691" r:id="rId26"/>
    <p:sldId id="1692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75CF07"/>
    <a:srgbClr val="79D707"/>
    <a:srgbClr val="0319BD"/>
    <a:srgbClr val="CCFFCC"/>
    <a:srgbClr val="CCFF99"/>
    <a:srgbClr val="CCCCFF"/>
    <a:srgbClr val="817FB1"/>
    <a:srgbClr val="799FB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585" autoAdjust="0"/>
    <p:restoredTop sz="86401" autoAdjust="0"/>
  </p:normalViewPr>
  <p:slideViewPr>
    <p:cSldViewPr snapToGrid="0">
      <p:cViewPr varScale="1">
        <p:scale>
          <a:sx n="84" d="100"/>
          <a:sy n="84" d="100"/>
        </p:scale>
        <p:origin x="45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14-11-2021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55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38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02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47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40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31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74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1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19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19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93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63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72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85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538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42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40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09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2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86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12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80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35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14-11-2021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14-11-2021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14-11-2021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14-11-2021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14-11-2021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14-11-2021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14-11-2021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14-11-2021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14-11-2021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14-11-2021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14-11-2021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14-11-2021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14-11-2021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14-11-2021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14-11-2021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14-11-2021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14-11-2021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14-11-2021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14-11-2021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14-11-2021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14-11-2021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14-11-2021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14-11-2021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14-11-2021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6119336"/>
            <a:ext cx="2509917" cy="73866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 november 2021 Rotterdam</a:t>
            </a:r>
          </a:p>
          <a:p>
            <a:pPr algn="ctr"/>
            <a:endParaRPr lang="nl-NL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90" y="1833716"/>
            <a:ext cx="6732270" cy="394870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-702882" y="788919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Romeinen brief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9161078" y="5221282"/>
            <a:ext cx="1571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 smtClean="0">
                <a:solidFill>
                  <a:schemeClr val="bg1"/>
                </a:solidFill>
              </a:rPr>
              <a:t>studie 9 </a:t>
            </a:r>
            <a:endParaRPr lang="nl-NL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4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18 Die naast hoop </a:t>
            </a:r>
            <a:r>
              <a:rPr lang="nl-NL" sz="2600" dirty="0">
                <a:solidFill>
                  <a:srgbClr val="002060"/>
                </a:solidFill>
              </a:rPr>
              <a:t>op </a:t>
            </a:r>
            <a:r>
              <a:rPr lang="nl-NL" sz="2600" dirty="0" smtClean="0">
                <a:solidFill>
                  <a:srgbClr val="002060"/>
                </a:solidFill>
              </a:rPr>
              <a:t>hoop geloofde, </a:t>
            </a:r>
            <a:r>
              <a:rPr lang="nl-NL" sz="2600" dirty="0">
                <a:solidFill>
                  <a:srgbClr val="002060"/>
                </a:solidFill>
              </a:rPr>
              <a:t>dat hij </a:t>
            </a:r>
            <a:r>
              <a:rPr lang="nl-NL" sz="2600" dirty="0" smtClean="0">
                <a:solidFill>
                  <a:srgbClr val="002060"/>
                </a:solidFill>
              </a:rPr>
              <a:t>vader </a:t>
            </a:r>
            <a:r>
              <a:rPr lang="nl-NL" sz="2600" dirty="0">
                <a:solidFill>
                  <a:srgbClr val="002060"/>
                </a:solidFill>
              </a:rPr>
              <a:t>van vele natiën zou worden,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naar </a:t>
            </a:r>
            <a:r>
              <a:rPr lang="nl-NL" sz="2600" dirty="0">
                <a:solidFill>
                  <a:srgbClr val="002060"/>
                </a:solidFill>
              </a:rPr>
              <a:t>wat er uitgesproken was: Zó zal jouw zaad zijn.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71099" y="3031857"/>
            <a:ext cx="10756482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+mj-lt"/>
              </a:rPr>
              <a:t>Toen </a:t>
            </a:r>
            <a:r>
              <a:rPr lang="nl-NL" sz="2400" dirty="0">
                <a:latin typeface="+mj-lt"/>
              </a:rPr>
              <a:t>leidde Hij hem naar buiten, en </a:t>
            </a:r>
            <a:r>
              <a:rPr lang="nl-NL" sz="2400" dirty="0" err="1">
                <a:latin typeface="+mj-lt"/>
              </a:rPr>
              <a:t>zeide</a:t>
            </a:r>
            <a:r>
              <a:rPr lang="nl-NL" sz="2400" dirty="0">
                <a:latin typeface="+mj-lt"/>
              </a:rPr>
              <a:t>: Zie toch op naar de hemel en tel de sterren, indien </a:t>
            </a:r>
            <a:r>
              <a:rPr lang="nl-NL" sz="2400" dirty="0" smtClean="0">
                <a:latin typeface="+mj-lt"/>
              </a:rPr>
              <a:t>je ze </a:t>
            </a:r>
            <a:r>
              <a:rPr lang="nl-NL" sz="2400" dirty="0">
                <a:latin typeface="+mj-lt"/>
              </a:rPr>
              <a:t>tellen kunt; en Hij </a:t>
            </a:r>
            <a:r>
              <a:rPr lang="nl-NL" sz="2400" dirty="0" err="1">
                <a:latin typeface="+mj-lt"/>
              </a:rPr>
              <a:t>zeide</a:t>
            </a:r>
            <a:r>
              <a:rPr lang="nl-NL" sz="2400" dirty="0">
                <a:latin typeface="+mj-lt"/>
              </a:rPr>
              <a:t> tot hem: Zo zal </a:t>
            </a:r>
            <a:r>
              <a:rPr lang="nl-NL" sz="2400" dirty="0" smtClean="0">
                <a:latin typeface="+mj-lt"/>
              </a:rPr>
              <a:t>jouw zaad zijn (Gen.15:5)</a:t>
            </a:r>
            <a:endParaRPr lang="nl-NL" sz="2400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778909"/>
            <a:ext cx="11875770" cy="79983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5578741"/>
            <a:ext cx="11750040" cy="82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8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4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18 Die naast hoop </a:t>
            </a:r>
            <a:r>
              <a:rPr lang="nl-NL" sz="2600" dirty="0">
                <a:solidFill>
                  <a:srgbClr val="002060"/>
                </a:solidFill>
              </a:rPr>
              <a:t>op </a:t>
            </a:r>
            <a:r>
              <a:rPr lang="nl-NL" sz="2600" dirty="0" smtClean="0">
                <a:solidFill>
                  <a:srgbClr val="002060"/>
                </a:solidFill>
              </a:rPr>
              <a:t>hoop geloofde, </a:t>
            </a:r>
            <a:r>
              <a:rPr lang="nl-NL" sz="2600" dirty="0">
                <a:solidFill>
                  <a:srgbClr val="002060"/>
                </a:solidFill>
              </a:rPr>
              <a:t>dat hij </a:t>
            </a:r>
            <a:r>
              <a:rPr lang="nl-NL" sz="2600" dirty="0" smtClean="0">
                <a:solidFill>
                  <a:srgbClr val="002060"/>
                </a:solidFill>
              </a:rPr>
              <a:t>vader </a:t>
            </a:r>
            <a:r>
              <a:rPr lang="nl-NL" sz="2600" dirty="0">
                <a:solidFill>
                  <a:srgbClr val="002060"/>
                </a:solidFill>
              </a:rPr>
              <a:t>van vele natiën zou worden,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naar </a:t>
            </a:r>
            <a:r>
              <a:rPr lang="nl-NL" sz="2600" dirty="0">
                <a:solidFill>
                  <a:srgbClr val="002060"/>
                </a:solidFill>
              </a:rPr>
              <a:t>wat er uitgesproken was: Zó zal jouw zaad zijn.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131269" y="2578500"/>
            <a:ext cx="7207041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naast (buiten) elke </a:t>
            </a:r>
            <a:r>
              <a:rPr lang="nl-NL" sz="2400" i="1" dirty="0" smtClean="0">
                <a:latin typeface="+mj-lt"/>
              </a:rPr>
              <a:t>menselijke</a:t>
            </a:r>
            <a:r>
              <a:rPr lang="nl-NL" sz="2400" dirty="0" smtClean="0">
                <a:latin typeface="+mj-lt"/>
              </a:rPr>
              <a:t> </a:t>
            </a:r>
            <a:r>
              <a:rPr lang="nl-NL" sz="2400" i="1" dirty="0" smtClean="0">
                <a:latin typeface="+mj-lt"/>
              </a:rPr>
              <a:t>hoop </a:t>
            </a:r>
            <a:r>
              <a:rPr lang="nl-NL" sz="2400" dirty="0" smtClean="0">
                <a:latin typeface="+mj-lt"/>
              </a:rPr>
              <a:t>(=verwachting) (?)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en </a:t>
            </a:r>
            <a:r>
              <a:rPr lang="nl-NL" sz="2400" i="1" dirty="0" smtClean="0">
                <a:latin typeface="+mj-lt"/>
              </a:rPr>
              <a:t>op hoop </a:t>
            </a:r>
            <a:r>
              <a:rPr lang="nl-NL" sz="2400" dirty="0" smtClean="0">
                <a:latin typeface="+mj-lt"/>
              </a:rPr>
              <a:t>van Gods belofte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of: buiten 2x </a:t>
            </a:r>
            <a:r>
              <a:rPr lang="nl-NL" sz="2400" i="1" dirty="0" smtClean="0">
                <a:latin typeface="+mj-lt"/>
              </a:rPr>
              <a:t>menselijke</a:t>
            </a:r>
            <a:r>
              <a:rPr lang="nl-NL" sz="2400" dirty="0" smtClean="0">
                <a:latin typeface="+mj-lt"/>
              </a:rPr>
              <a:t> ‘hoop’ (twee verstorvenen)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zie volgende vers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778909"/>
            <a:ext cx="11875770" cy="79983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5578741"/>
            <a:ext cx="11750040" cy="82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4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4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19 En </a:t>
            </a:r>
            <a:r>
              <a:rPr lang="nl-NL" sz="2600" dirty="0">
                <a:solidFill>
                  <a:srgbClr val="002060"/>
                </a:solidFill>
              </a:rPr>
              <a:t>hij was niet zwak in het geloof,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hij beschouwt zijn lichaam, dat reeds verstorven was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(want </a:t>
            </a:r>
            <a:r>
              <a:rPr lang="nl-NL" sz="2600" dirty="0">
                <a:solidFill>
                  <a:srgbClr val="002060"/>
                </a:solidFill>
              </a:rPr>
              <a:t>hij was ongeveer honderd jaar </a:t>
            </a:r>
            <a:r>
              <a:rPr lang="nl-NL" sz="2600" dirty="0" smtClean="0">
                <a:solidFill>
                  <a:srgbClr val="002060"/>
                </a:solidFill>
              </a:rPr>
              <a:t>oud)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de versterving van Sara's moederschoot,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" y="5169246"/>
            <a:ext cx="10972800" cy="8001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5" y="5969346"/>
            <a:ext cx="11736705" cy="74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2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4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20 maar </a:t>
            </a:r>
            <a:r>
              <a:rPr lang="nl-NL" sz="2600" dirty="0">
                <a:solidFill>
                  <a:srgbClr val="002060"/>
                </a:solidFill>
              </a:rPr>
              <a:t>aan de belofte van God werd niet getwijfeld in ongeloof,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maar </a:t>
            </a:r>
            <a:r>
              <a:rPr lang="nl-NL" sz="2600" dirty="0">
                <a:solidFill>
                  <a:srgbClr val="002060"/>
                </a:solidFill>
              </a:rPr>
              <a:t>hij </a:t>
            </a:r>
            <a:r>
              <a:rPr lang="nl-NL" sz="2600" dirty="0" smtClean="0">
                <a:solidFill>
                  <a:srgbClr val="002060"/>
                </a:solidFill>
              </a:rPr>
              <a:t>werd bekrachtigd in het geloof</a:t>
            </a:r>
            <a:r>
              <a:rPr lang="nl-NL" sz="2600" dirty="0">
                <a:solidFill>
                  <a:srgbClr val="002060"/>
                </a:solidFill>
              </a:rPr>
              <a:t>, en </a:t>
            </a:r>
            <a:r>
              <a:rPr lang="nl-NL" sz="2600" dirty="0" smtClean="0">
                <a:solidFill>
                  <a:srgbClr val="002060"/>
                </a:solidFill>
              </a:rPr>
              <a:t>geeft </a:t>
            </a:r>
            <a:r>
              <a:rPr lang="nl-NL" sz="2600" dirty="0">
                <a:solidFill>
                  <a:srgbClr val="002060"/>
                </a:solidFill>
              </a:rPr>
              <a:t>heerlijkheid aan </a:t>
            </a:r>
            <a:r>
              <a:rPr lang="nl-NL" sz="2600" dirty="0" smtClean="0">
                <a:solidFill>
                  <a:srgbClr val="002060"/>
                </a:solidFill>
              </a:rPr>
              <a:t>God,</a:t>
            </a:r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411179" y="3090135"/>
            <a:ext cx="8315751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hoe gaf Abraham heerlijkheid aan God? Zie volgende vers =&gt;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880688"/>
            <a:ext cx="9921240" cy="8343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10" y="5714997"/>
            <a:ext cx="10618470" cy="84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3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4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20 maar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aan de belofte van God werd niet getwijfeld in ongeloof,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hij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werd bekrachtigd in het geloof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, en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geeft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heerlijkheid aan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God,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21 ten volle verzekerd zijnde, </a:t>
            </a:r>
            <a:r>
              <a:rPr lang="nl-NL" sz="2600" dirty="0">
                <a:solidFill>
                  <a:srgbClr val="002060"/>
                </a:solidFill>
              </a:rPr>
              <a:t>dat </a:t>
            </a:r>
            <a:r>
              <a:rPr lang="nl-NL" sz="2600" dirty="0" smtClean="0">
                <a:solidFill>
                  <a:srgbClr val="002060"/>
                </a:solidFill>
              </a:rPr>
              <a:t>wat </a:t>
            </a:r>
            <a:r>
              <a:rPr lang="nl-NL" sz="2600" dirty="0">
                <a:solidFill>
                  <a:srgbClr val="002060"/>
                </a:solidFill>
              </a:rPr>
              <a:t>Hij beloofd heeft, Hij in staat </a:t>
            </a:r>
            <a:r>
              <a:rPr lang="nl-NL" sz="2600" dirty="0" smtClean="0">
                <a:solidFill>
                  <a:srgbClr val="002060"/>
                </a:solidFill>
              </a:rPr>
              <a:t>is ook </a:t>
            </a:r>
            <a:r>
              <a:rPr lang="nl-NL" sz="2600" dirty="0">
                <a:solidFill>
                  <a:srgbClr val="002060"/>
                </a:solidFill>
              </a:rPr>
              <a:t>te doen.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525479" y="3372555"/>
            <a:ext cx="7789971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Abraham verwachtte niets van zichzelf maar alles van God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92" y="5533146"/>
            <a:ext cx="10792778" cy="82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1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4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21 ten volle verzekerd zijnde, dat wat Hij beloofd heeft, Hij in staat is ook te doen.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22 Daarom </a:t>
            </a:r>
            <a:r>
              <a:rPr lang="nl-NL" sz="2600" dirty="0">
                <a:solidFill>
                  <a:srgbClr val="002060"/>
                </a:solidFill>
              </a:rPr>
              <a:t>ook wordt het hem tot rechtvaardigheid gerekend.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731219" y="2675325"/>
            <a:ext cx="7789971" cy="230832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dit gedeelte is een toelichting op vers 3: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nl-NL" sz="2400" dirty="0" smtClean="0">
              <a:latin typeface="+mj-lt"/>
            </a:endParaRPr>
          </a:p>
          <a:p>
            <a:r>
              <a:rPr lang="nl-NL" sz="2400" i="1" dirty="0" smtClean="0">
                <a:latin typeface="+mj-lt"/>
              </a:rPr>
              <a:t>“Want </a:t>
            </a:r>
            <a:r>
              <a:rPr lang="nl-NL" sz="2400" i="1" dirty="0">
                <a:latin typeface="+mj-lt"/>
              </a:rPr>
              <a:t>wat zegt de Schrift? En Abraham gelooft God </a:t>
            </a:r>
            <a:r>
              <a:rPr lang="nl-NL" sz="2400" i="1" dirty="0" smtClean="0">
                <a:latin typeface="+mj-lt"/>
              </a:rPr>
              <a:t>en </a:t>
            </a:r>
            <a:r>
              <a:rPr lang="nl-NL" sz="2400" i="1" dirty="0">
                <a:latin typeface="+mj-lt"/>
              </a:rPr>
              <a:t>het wordt hem tot rechtvaardigheid </a:t>
            </a:r>
            <a:r>
              <a:rPr lang="nl-NL" sz="2400" i="1" dirty="0" smtClean="0">
                <a:latin typeface="+mj-lt"/>
              </a:rPr>
              <a:t>gerekend”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nl-NL" sz="2400" i="1" dirty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Dáárom!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67" y="5462123"/>
            <a:ext cx="79343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4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4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23 Het </a:t>
            </a:r>
            <a:r>
              <a:rPr lang="nl-NL" sz="2600" dirty="0">
                <a:solidFill>
                  <a:srgbClr val="002060"/>
                </a:solidFill>
              </a:rPr>
              <a:t>werd echter niet alleen vanwege hem geschreven: het wordt hem toegerekend,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24 maar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ook vanwege ons,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die het zal toegerekend worden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ons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, die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geloven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op Hem, die Jezus, onze Heer, uit de doden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opwekte,</a:t>
            </a:r>
            <a:endParaRPr lang="nl-NL" sz="2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5628929"/>
            <a:ext cx="1164907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4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23 Het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werd echter niet alleen vanwege hem geschreven: het wordt hem toegerekend,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24 maar </a:t>
            </a:r>
            <a:r>
              <a:rPr lang="nl-NL" sz="2600" dirty="0">
                <a:solidFill>
                  <a:srgbClr val="002060"/>
                </a:solidFill>
              </a:rPr>
              <a:t>ook vanwege ons, </a:t>
            </a:r>
            <a:r>
              <a:rPr lang="nl-NL" sz="2600" dirty="0" smtClean="0">
                <a:solidFill>
                  <a:srgbClr val="002060"/>
                </a:solidFill>
              </a:rPr>
              <a:t>die het zal toegerekend worden</a:t>
            </a:r>
            <a:r>
              <a:rPr lang="nl-NL" sz="2600" dirty="0">
                <a:solidFill>
                  <a:srgbClr val="002060"/>
                </a:solidFill>
              </a:rPr>
              <a:t>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ons</a:t>
            </a:r>
            <a:r>
              <a:rPr lang="nl-NL" sz="2600" dirty="0">
                <a:solidFill>
                  <a:srgbClr val="002060"/>
                </a:solidFill>
              </a:rPr>
              <a:t>, die </a:t>
            </a:r>
            <a:r>
              <a:rPr lang="nl-NL" sz="2600" dirty="0" smtClean="0">
                <a:solidFill>
                  <a:srgbClr val="002060"/>
                </a:solidFill>
              </a:rPr>
              <a:t>geloven </a:t>
            </a:r>
            <a:r>
              <a:rPr lang="nl-NL" sz="2600" dirty="0">
                <a:solidFill>
                  <a:srgbClr val="002060"/>
                </a:solidFill>
              </a:rPr>
              <a:t>op Hem, die Jezus, onze Heer, uit de doden </a:t>
            </a:r>
            <a:r>
              <a:rPr lang="nl-NL" sz="2600" dirty="0" smtClean="0">
                <a:solidFill>
                  <a:srgbClr val="002060"/>
                </a:solidFill>
              </a:rPr>
              <a:t>opwekte,</a:t>
            </a:r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262589" y="2846471"/>
            <a:ext cx="8361471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i="1" dirty="0" smtClean="0">
                <a:latin typeface="+mj-lt"/>
              </a:rPr>
              <a:t>‘geloven op’</a:t>
            </a:r>
            <a:r>
              <a:rPr lang="nl-NL" sz="2400" dirty="0" smtClean="0">
                <a:latin typeface="+mj-lt"/>
              </a:rPr>
              <a:t>=&gt; zie vers 4:5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Abraham en Sarah waren ‘verstorven’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Abraham geloofde dat God leven uit de doden zou voorbrengen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zó geloven wij dat God Christus heeft opgewekt!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5127307"/>
            <a:ext cx="11477625" cy="8096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5940149"/>
            <a:ext cx="100012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9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4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25 die werd </a:t>
            </a:r>
            <a:r>
              <a:rPr lang="nl-NL" sz="2600" dirty="0">
                <a:solidFill>
                  <a:srgbClr val="002060"/>
                </a:solidFill>
              </a:rPr>
              <a:t>overgeleverd </a:t>
            </a:r>
            <a:r>
              <a:rPr lang="nl-NL" sz="2600" dirty="0" smtClean="0">
                <a:solidFill>
                  <a:srgbClr val="002060"/>
                </a:solidFill>
              </a:rPr>
              <a:t>om onze </a:t>
            </a:r>
            <a:r>
              <a:rPr lang="nl-NL" sz="2600" dirty="0">
                <a:solidFill>
                  <a:srgbClr val="002060"/>
                </a:solidFill>
              </a:rPr>
              <a:t>misstappen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opgewekt </a:t>
            </a:r>
            <a:r>
              <a:rPr lang="nl-NL" sz="2600" dirty="0">
                <a:solidFill>
                  <a:srgbClr val="002060"/>
                </a:solidFill>
              </a:rPr>
              <a:t>werd </a:t>
            </a:r>
            <a:r>
              <a:rPr lang="nl-NL" sz="2600" dirty="0" smtClean="0">
                <a:solidFill>
                  <a:srgbClr val="002060"/>
                </a:solidFill>
              </a:rPr>
              <a:t>om onze </a:t>
            </a:r>
            <a:r>
              <a:rPr lang="nl-NL" sz="2600" dirty="0">
                <a:solidFill>
                  <a:srgbClr val="002060"/>
                </a:solidFill>
              </a:rPr>
              <a:t>rechtvaardiging.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468329" y="2510923"/>
            <a:ext cx="7069881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overgeleverd om </a:t>
            </a:r>
            <a:r>
              <a:rPr lang="nl-NL" sz="2400" i="1" dirty="0" smtClean="0">
                <a:latin typeface="+mj-lt"/>
              </a:rPr>
              <a:t>gedood</a:t>
            </a:r>
            <a:r>
              <a:rPr lang="nl-NL" sz="2400" dirty="0" smtClean="0">
                <a:latin typeface="+mj-lt"/>
              </a:rPr>
              <a:t> te worden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vanwege onze misstappen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God heeft Hem </a:t>
            </a:r>
            <a:r>
              <a:rPr lang="nl-NL" sz="2400" i="1" dirty="0" smtClean="0">
                <a:latin typeface="+mj-lt"/>
              </a:rPr>
              <a:t>opgewekt</a:t>
            </a:r>
            <a:r>
              <a:rPr lang="nl-NL" sz="2400" dirty="0" smtClean="0">
                <a:latin typeface="+mj-lt"/>
              </a:rPr>
              <a:t> om ons te </a:t>
            </a:r>
            <a:r>
              <a:rPr lang="nl-NL" sz="2400" i="1" dirty="0" smtClean="0">
                <a:latin typeface="+mj-lt"/>
              </a:rPr>
              <a:t>rechtvaardigen</a:t>
            </a:r>
            <a:r>
              <a:rPr lang="nl-NL" sz="2400" dirty="0" smtClean="0">
                <a:latin typeface="+mj-lt"/>
              </a:rPr>
              <a:t>!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Romeinen 5 =&gt; allen worden gerechtvaardigd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955857"/>
            <a:ext cx="7753350" cy="8096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5765482"/>
            <a:ext cx="73628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5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1 Gerechtvaardigd wordend dan </a:t>
            </a:r>
            <a:r>
              <a:rPr lang="nl-NL" sz="2600" dirty="0">
                <a:solidFill>
                  <a:srgbClr val="002060"/>
                </a:solidFill>
              </a:rPr>
              <a:t>vanuit geloof,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hebben wij vrede naar God toe door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onze Heer Jezus Christus,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428449" y="2771551"/>
            <a:ext cx="7767111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i="1" dirty="0" smtClean="0">
                <a:latin typeface="+mj-lt"/>
              </a:rPr>
              <a:t>dan</a:t>
            </a:r>
            <a:r>
              <a:rPr lang="nl-NL" sz="2400" dirty="0" smtClean="0">
                <a:latin typeface="+mj-lt"/>
              </a:rPr>
              <a:t> = concluderend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uit geloof en niet uit werken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zoals Abraham geloofde in Gods onvoorwaardelijke belofte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5" y="5008245"/>
            <a:ext cx="8258175" cy="8191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59" y="5827395"/>
            <a:ext cx="78486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2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248215"/>
            <a:ext cx="12192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600" b="1" dirty="0" smtClean="0"/>
              <a:t>Romeinen 4</a:t>
            </a:r>
            <a:endParaRPr lang="nl-NL" sz="2600" b="1" dirty="0"/>
          </a:p>
          <a:p>
            <a:pPr algn="ctr"/>
            <a:r>
              <a:rPr lang="nl-NL" sz="2600" dirty="0"/>
              <a:t>1 Wat zullen wij dan uitspreken, wat Abraham, </a:t>
            </a:r>
          </a:p>
          <a:p>
            <a:pPr algn="ctr"/>
            <a:r>
              <a:rPr lang="nl-NL" sz="2600" dirty="0"/>
              <a:t>onze voorvader, naar het </a:t>
            </a:r>
            <a:r>
              <a:rPr lang="nl-NL" sz="2600" dirty="0" smtClean="0"/>
              <a:t>vlees </a:t>
            </a:r>
            <a:r>
              <a:rPr lang="nl-NL" sz="2600" dirty="0"/>
              <a:t>gevonden heeft?</a:t>
            </a:r>
          </a:p>
          <a:p>
            <a:pPr algn="ctr"/>
            <a:r>
              <a:rPr lang="nl-NL" sz="2600" dirty="0"/>
              <a:t>2 Want indien Abraham uit werken gerechtvaardigd werd, </a:t>
            </a:r>
          </a:p>
          <a:p>
            <a:pPr algn="ctr"/>
            <a:r>
              <a:rPr lang="nl-NL" sz="2600" dirty="0"/>
              <a:t>dan heeft hij roem, maar niet tot God.</a:t>
            </a:r>
          </a:p>
          <a:p>
            <a:pPr algn="ctr"/>
            <a:r>
              <a:rPr lang="nl-NL" sz="2600" dirty="0"/>
              <a:t>3 Want wat zegt de Schrift? En Abraham gelooft God </a:t>
            </a:r>
          </a:p>
          <a:p>
            <a:pPr algn="ctr"/>
            <a:r>
              <a:rPr lang="nl-NL" sz="2600" dirty="0"/>
              <a:t>en het wordt hem tot rechtvaardigheid gerekend.</a:t>
            </a:r>
          </a:p>
          <a:p>
            <a:pPr algn="ctr"/>
            <a:r>
              <a:rPr lang="nl-NL" sz="2600" dirty="0"/>
              <a:t>4 Nu wordt aan hem die werkt, het loon niet toegerekend als </a:t>
            </a:r>
            <a:r>
              <a:rPr lang="nl-NL" sz="2600" dirty="0" smtClean="0"/>
              <a:t>gunst, maar </a:t>
            </a:r>
            <a:r>
              <a:rPr lang="nl-NL" sz="2600" dirty="0"/>
              <a:t>als schuld.</a:t>
            </a:r>
          </a:p>
          <a:p>
            <a:pPr algn="ctr"/>
            <a:r>
              <a:rPr lang="nl-NL" sz="2600" dirty="0"/>
              <a:t>5 Aan hem, echter, die niet werkt, </a:t>
            </a:r>
            <a:r>
              <a:rPr lang="nl-NL" sz="2600" dirty="0" smtClean="0"/>
              <a:t>maar </a:t>
            </a:r>
            <a:r>
              <a:rPr lang="nl-NL" sz="2600" dirty="0"/>
              <a:t>gelooft op Hem, die de goddeloze rechtvaardigt, </a:t>
            </a:r>
          </a:p>
          <a:p>
            <a:pPr algn="ctr"/>
            <a:r>
              <a:rPr lang="nl-NL" sz="2600" dirty="0"/>
              <a:t>wordt zijn geloof tot rechtvaardigheid gerekend.</a:t>
            </a:r>
          </a:p>
          <a:p>
            <a:pPr algn="ctr"/>
            <a:r>
              <a:rPr lang="nl-NL" sz="2600" dirty="0"/>
              <a:t>6 Net als ook David zegt van het geluk van de mens, </a:t>
            </a:r>
          </a:p>
          <a:p>
            <a:pPr algn="ctr"/>
            <a:r>
              <a:rPr lang="nl-NL" sz="2600" dirty="0"/>
              <a:t>aan wie God rechtvaardigheid toerekent los van werken:</a:t>
            </a:r>
          </a:p>
          <a:p>
            <a:pPr algn="ctr"/>
            <a:r>
              <a:rPr lang="nl-NL" sz="2600" dirty="0"/>
              <a:t>7 Gelukkig zijn zij, van wie de wetteloosheden werden vergeven </a:t>
            </a:r>
          </a:p>
          <a:p>
            <a:pPr algn="ctr"/>
            <a:r>
              <a:rPr lang="nl-NL" sz="2600" dirty="0"/>
              <a:t>en de zonden overdekt werden.</a:t>
            </a:r>
          </a:p>
          <a:p>
            <a:pPr algn="ctr"/>
            <a:r>
              <a:rPr lang="nl-NL" sz="2600" dirty="0"/>
              <a:t>8 Gelukkig is de man, aan wie de Heer de zonde niet zal toerekenen.</a:t>
            </a:r>
          </a:p>
          <a:p>
            <a:pPr algn="ctr"/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38729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5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1 Gerechtvaardigd wordend dan vanuit </a:t>
            </a:r>
            <a:r>
              <a:rPr lang="nl-NL" sz="2600" dirty="0">
                <a:solidFill>
                  <a:srgbClr val="002060"/>
                </a:solidFill>
              </a:rPr>
              <a:t>geloof,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hebben wij vrede naar God toe door </a:t>
            </a:r>
            <a:r>
              <a:rPr lang="nl-NL" sz="2600" dirty="0">
                <a:solidFill>
                  <a:srgbClr val="002060"/>
                </a:solidFill>
              </a:rPr>
              <a:t>onze Heer Jezus Christus,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428449" y="2771551"/>
            <a:ext cx="7767111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hoewel de mens Jezus doodde, wekte God Hem op om ons te rechtvaardigen (4:25)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God is vóór ons en dus hebben wij vrede naar God toe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5" y="5008245"/>
            <a:ext cx="8258175" cy="8191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59" y="5827395"/>
            <a:ext cx="78486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8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5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1 Gerechtvaardigd wordend dan vanuit geloof, 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hebben wij vrede naar God toe door onze Heer Jezus Christus,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 door </a:t>
            </a:r>
            <a:r>
              <a:rPr lang="nl-NL" sz="2600" dirty="0">
                <a:solidFill>
                  <a:srgbClr val="002060"/>
                </a:solidFill>
              </a:rPr>
              <a:t>wie wij ook de toegang hebben in het geloof tot </a:t>
            </a:r>
            <a:r>
              <a:rPr lang="nl-NL" sz="2600" dirty="0" smtClean="0">
                <a:solidFill>
                  <a:srgbClr val="002060"/>
                </a:solidFill>
              </a:rPr>
              <a:t>in deze </a:t>
            </a:r>
            <a:r>
              <a:rPr lang="nl-NL" sz="2600" dirty="0">
                <a:solidFill>
                  <a:srgbClr val="002060"/>
                </a:solidFill>
              </a:rPr>
              <a:t>genade,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waarin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wij staan, en wij roemen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op de hoop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van de heerlijkheid van God.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811317" y="3491808"/>
            <a:ext cx="7767111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onze Heer Jezus Christus </a:t>
            </a:r>
            <a:r>
              <a:rPr lang="nl-NL" sz="2400" i="1" dirty="0" smtClean="0">
                <a:latin typeface="+mj-lt"/>
              </a:rPr>
              <a:t>leidt</a:t>
            </a:r>
            <a:r>
              <a:rPr lang="nl-NL" sz="2400" dirty="0" smtClean="0">
                <a:latin typeface="+mj-lt"/>
              </a:rPr>
              <a:t> ons </a:t>
            </a:r>
            <a:r>
              <a:rPr lang="nl-NL" sz="2400" i="1" dirty="0" smtClean="0">
                <a:latin typeface="+mj-lt"/>
              </a:rPr>
              <a:t>naar</a:t>
            </a:r>
            <a:r>
              <a:rPr lang="nl-NL" sz="2400" dirty="0" smtClean="0">
                <a:latin typeface="+mj-lt"/>
              </a:rPr>
              <a:t> God </a:t>
            </a:r>
            <a:r>
              <a:rPr lang="nl-NL" sz="2400" i="1" dirty="0" smtClean="0">
                <a:latin typeface="+mj-lt"/>
              </a:rPr>
              <a:t>toe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5434012"/>
            <a:ext cx="11134725" cy="7905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5425" y="2535406"/>
            <a:ext cx="3034665" cy="283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0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5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1 Gerechtvaardigd wordend dan vanuit geloof, 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hebben wij vrede naar God toe door onze Heer Jezus Christus,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 door </a:t>
            </a:r>
            <a:r>
              <a:rPr lang="nl-NL" sz="2600" dirty="0">
                <a:solidFill>
                  <a:srgbClr val="002060"/>
                </a:solidFill>
              </a:rPr>
              <a:t>wie wij ook de toegang hebben in het geloof tot </a:t>
            </a:r>
            <a:r>
              <a:rPr lang="nl-NL" sz="2600" dirty="0" smtClean="0">
                <a:solidFill>
                  <a:srgbClr val="002060"/>
                </a:solidFill>
              </a:rPr>
              <a:t>in deze </a:t>
            </a:r>
            <a:r>
              <a:rPr lang="nl-NL" sz="2600" dirty="0">
                <a:solidFill>
                  <a:srgbClr val="002060"/>
                </a:solidFill>
              </a:rPr>
              <a:t>genade,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waarin </a:t>
            </a:r>
            <a:r>
              <a:rPr lang="nl-NL" sz="2600" dirty="0">
                <a:solidFill>
                  <a:srgbClr val="002060"/>
                </a:solidFill>
              </a:rPr>
              <a:t>wij staan, en wij roemen </a:t>
            </a:r>
            <a:r>
              <a:rPr lang="nl-NL" sz="2600" dirty="0" smtClean="0">
                <a:solidFill>
                  <a:srgbClr val="002060"/>
                </a:solidFill>
              </a:rPr>
              <a:t>op de </a:t>
            </a:r>
            <a:r>
              <a:rPr lang="nl-NL" sz="2600" dirty="0">
                <a:solidFill>
                  <a:srgbClr val="002060"/>
                </a:solidFill>
              </a:rPr>
              <a:t>hoop van de heerlijkheid van God.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868379" y="3511227"/>
            <a:ext cx="8647221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nu staan wij in de genade van Gods onvoorwaardelijke liefde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wij geven hoog op van de verwachting van de heerlijkheid van God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v</a:t>
            </a:r>
            <a:r>
              <a:rPr lang="nl-NL" sz="2400" dirty="0" smtClean="0">
                <a:latin typeface="+mj-lt"/>
              </a:rPr>
              <a:t>ol vertrouwen in de toekomst, omdat Hij het doet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5687377"/>
            <a:ext cx="107537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6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16230" y="442406"/>
            <a:ext cx="11875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5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2 (…) 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wij roemen op de hoop van de heerlijkheid van God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3 Dat niet alleen, </a:t>
            </a:r>
            <a:r>
              <a:rPr lang="nl-NL" sz="2600" dirty="0">
                <a:solidFill>
                  <a:srgbClr val="002060"/>
                </a:solidFill>
              </a:rPr>
              <a:t>maar wij roemen ook in </a:t>
            </a:r>
            <a:r>
              <a:rPr lang="nl-NL" sz="2600" dirty="0" smtClean="0">
                <a:solidFill>
                  <a:srgbClr val="002060"/>
                </a:solidFill>
              </a:rPr>
              <a:t>de verdrukkingen</a:t>
            </a:r>
            <a:r>
              <a:rPr lang="nl-NL" sz="2600" dirty="0">
                <a:solidFill>
                  <a:srgbClr val="002060"/>
                </a:solidFill>
              </a:rPr>
              <a:t>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omdat </a:t>
            </a:r>
            <a:r>
              <a:rPr lang="nl-NL" sz="2600" dirty="0">
                <a:solidFill>
                  <a:srgbClr val="002060"/>
                </a:solidFill>
              </a:rPr>
              <a:t>wij weten, dat de verdrukking </a:t>
            </a:r>
            <a:r>
              <a:rPr lang="nl-NL" sz="2600" dirty="0" smtClean="0">
                <a:solidFill>
                  <a:srgbClr val="002060"/>
                </a:solidFill>
              </a:rPr>
              <a:t>verduren </a:t>
            </a:r>
            <a:r>
              <a:rPr lang="nl-NL" sz="2600" dirty="0">
                <a:solidFill>
                  <a:srgbClr val="002060"/>
                </a:solidFill>
              </a:rPr>
              <a:t>bewerkt,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17759" y="3028771"/>
            <a:ext cx="8003331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druk kan ons doen wankelen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m</a:t>
            </a:r>
            <a:r>
              <a:rPr lang="nl-NL" sz="2400" dirty="0" smtClean="0">
                <a:latin typeface="+mj-lt"/>
              </a:rPr>
              <a:t>aar we zouden eronder </a:t>
            </a:r>
            <a:r>
              <a:rPr lang="nl-NL" sz="2400" i="1" dirty="0" smtClean="0">
                <a:latin typeface="+mj-lt"/>
              </a:rPr>
              <a:t>blijven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we ondergaan verdrukking en </a:t>
            </a:r>
            <a:r>
              <a:rPr lang="nl-NL" sz="2400" i="1" dirty="0" smtClean="0">
                <a:latin typeface="+mj-lt"/>
              </a:rPr>
              <a:t>blijven</a:t>
            </a:r>
            <a:r>
              <a:rPr lang="nl-NL" sz="2400" dirty="0" smtClean="0">
                <a:latin typeface="+mj-lt"/>
              </a:rPr>
              <a:t> </a:t>
            </a:r>
            <a:r>
              <a:rPr lang="nl-NL" sz="2400" i="1" dirty="0" smtClean="0">
                <a:latin typeface="+mj-lt"/>
              </a:rPr>
              <a:t>staan</a:t>
            </a:r>
            <a:r>
              <a:rPr lang="nl-NL" sz="2400" dirty="0" smtClean="0">
                <a:latin typeface="+mj-lt"/>
              </a:rPr>
              <a:t> in de genade (:2)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5" y="4892040"/>
            <a:ext cx="8401050" cy="8001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55" y="5692140"/>
            <a:ext cx="8886825" cy="8001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9139" y="2535287"/>
            <a:ext cx="2899493" cy="247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5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2 (…) en wij roemen op de hoop van de heerlijkheid van God.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3 Dat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niet alleen, maar wij roemen ook in de verdrukkingen, 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omdat wij weten, dat de verdrukking verduren bewerkt,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4 en </a:t>
            </a:r>
            <a:r>
              <a:rPr lang="nl-NL" sz="2600" dirty="0">
                <a:solidFill>
                  <a:srgbClr val="002060"/>
                </a:solidFill>
              </a:rPr>
              <a:t>het verduren </a:t>
            </a:r>
            <a:r>
              <a:rPr lang="nl-NL" sz="2600" dirty="0" err="1">
                <a:solidFill>
                  <a:srgbClr val="002060"/>
                </a:solidFill>
              </a:rPr>
              <a:t>beproefdheid</a:t>
            </a:r>
            <a:r>
              <a:rPr lang="nl-NL" sz="2600" dirty="0">
                <a:solidFill>
                  <a:srgbClr val="002060"/>
                </a:solidFill>
              </a:rPr>
              <a:t>, en de </a:t>
            </a:r>
            <a:r>
              <a:rPr lang="nl-NL" sz="2600" dirty="0" err="1">
                <a:solidFill>
                  <a:srgbClr val="002060"/>
                </a:solidFill>
              </a:rPr>
              <a:t>beproefdheid</a:t>
            </a:r>
            <a:r>
              <a:rPr lang="nl-NL" sz="2600" dirty="0">
                <a:solidFill>
                  <a:srgbClr val="002060"/>
                </a:solidFill>
              </a:rPr>
              <a:t> hoop</a:t>
            </a:r>
            <a:r>
              <a:rPr lang="nl-NL" sz="2600" dirty="0" smtClean="0">
                <a:solidFill>
                  <a:srgbClr val="002060"/>
                </a:solidFill>
              </a:rPr>
              <a:t>.</a:t>
            </a:r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700739" y="3566115"/>
            <a:ext cx="8289081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w</a:t>
            </a:r>
            <a:r>
              <a:rPr lang="nl-NL" sz="2400" dirty="0" smtClean="0">
                <a:latin typeface="+mj-lt"/>
              </a:rPr>
              <a:t>anneer wij in verdrukkingen blijven spreken van de hoop…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heeft onze hoop de test doorstaan en wordt de hoop bevestigd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36" y="5412105"/>
            <a:ext cx="83343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2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60947" y="759405"/>
            <a:ext cx="1132171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600" b="1" dirty="0" smtClean="0"/>
              <a:t>2 Thessalonicenzen 2</a:t>
            </a:r>
          </a:p>
          <a:p>
            <a:pPr algn="ctr"/>
            <a:r>
              <a:rPr lang="nl-NL" sz="2600" dirty="0" smtClean="0"/>
              <a:t>16 En </a:t>
            </a:r>
            <a:r>
              <a:rPr lang="nl-NL" sz="2600" dirty="0"/>
              <a:t>Hij, onze Heer Jezus Christus, en God, onze Vader, </a:t>
            </a:r>
            <a:endParaRPr lang="nl-NL" sz="2600" dirty="0" smtClean="0"/>
          </a:p>
          <a:p>
            <a:pPr algn="ctr"/>
            <a:r>
              <a:rPr lang="nl-NL" sz="2600" dirty="0" smtClean="0"/>
              <a:t>die </a:t>
            </a:r>
            <a:r>
              <a:rPr lang="nl-NL" sz="2600" dirty="0"/>
              <a:t>ons liefheeft en ons </a:t>
            </a:r>
            <a:r>
              <a:rPr lang="nl-NL" sz="2600" dirty="0" err="1"/>
              <a:t>aeonische</a:t>
            </a:r>
            <a:r>
              <a:rPr lang="nl-NL" sz="2600" dirty="0"/>
              <a:t> bemoediging en goede hoop geeft, in genade</a:t>
            </a:r>
            <a:r>
              <a:rPr lang="nl-NL" sz="2600" dirty="0" smtClean="0"/>
              <a:t>,</a:t>
            </a:r>
          </a:p>
          <a:p>
            <a:pPr algn="ctr"/>
            <a:r>
              <a:rPr lang="nl-NL" sz="2600" dirty="0" smtClean="0"/>
              <a:t>17 moge </a:t>
            </a:r>
            <a:r>
              <a:rPr lang="nl-NL" sz="2600" dirty="0"/>
              <a:t>Hij jullie harten </a:t>
            </a:r>
            <a:r>
              <a:rPr lang="nl-NL" sz="2600"/>
              <a:t>bemoedigen </a:t>
            </a:r>
            <a:endParaRPr lang="nl-NL" sz="2600" smtClean="0"/>
          </a:p>
          <a:p>
            <a:pPr algn="ctr"/>
            <a:r>
              <a:rPr lang="nl-NL" sz="2600" smtClean="0"/>
              <a:t>en </a:t>
            </a:r>
            <a:r>
              <a:rPr lang="nl-NL" sz="2600" dirty="0"/>
              <a:t>jullie standvastig maken in elk goed werk en woord.</a:t>
            </a:r>
          </a:p>
        </p:txBody>
      </p:sp>
    </p:spTree>
    <p:extLst>
      <p:ext uri="{BB962C8B-B14F-4D97-AF65-F5344CB8AC3E}">
        <p14:creationId xmlns:p14="http://schemas.microsoft.com/office/powerpoint/2010/main" val="234812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215325"/>
            <a:ext cx="1215009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600" b="1" dirty="0" smtClean="0"/>
              <a:t>Romeinen 4</a:t>
            </a:r>
            <a:endParaRPr lang="nl-NL" sz="2600" b="1" dirty="0"/>
          </a:p>
          <a:p>
            <a:pPr algn="ctr"/>
            <a:r>
              <a:rPr lang="nl-NL" sz="2600" dirty="0" smtClean="0"/>
              <a:t>9 </a:t>
            </a:r>
            <a:r>
              <a:rPr lang="nl-NL" sz="2600" dirty="0"/>
              <a:t>Dit geluk dan, is dat voor de besnijdenis of ook voor de voorhuid? </a:t>
            </a:r>
          </a:p>
          <a:p>
            <a:pPr algn="ctr"/>
            <a:r>
              <a:rPr lang="nl-NL" sz="2600" dirty="0"/>
              <a:t>Want wij zeggen: Aan Abraham wordt het geloof tot rechtvaardigheid gerekend.</a:t>
            </a:r>
          </a:p>
          <a:p>
            <a:pPr algn="ctr"/>
            <a:r>
              <a:rPr lang="nl-NL" sz="2600" dirty="0"/>
              <a:t>10 Hoe wordt het hem dan toegerekend? In de besnijdenis of in de voorhuid? </a:t>
            </a:r>
          </a:p>
          <a:p>
            <a:pPr algn="ctr"/>
            <a:r>
              <a:rPr lang="nl-NL" sz="2600" dirty="0"/>
              <a:t>Niet in de besnijdenis, maar in de voorhuid.</a:t>
            </a:r>
          </a:p>
          <a:p>
            <a:pPr algn="ctr"/>
            <a:r>
              <a:rPr lang="nl-NL" sz="2600" dirty="0"/>
              <a:t>11 En hij nam het teken van de besnijdenis in ontvangst, </a:t>
            </a:r>
          </a:p>
          <a:p>
            <a:pPr algn="ctr"/>
            <a:r>
              <a:rPr lang="nl-NL" sz="2600" dirty="0"/>
              <a:t>een zegel van de rechtvaardigheid van het geloof in de voorhuid. </a:t>
            </a:r>
          </a:p>
          <a:p>
            <a:pPr algn="ctr"/>
            <a:r>
              <a:rPr lang="nl-NL" sz="2600" dirty="0"/>
              <a:t>Zodat hij is een vader van allen die geloven in de voorhuid, </a:t>
            </a:r>
          </a:p>
          <a:p>
            <a:pPr algn="ctr"/>
            <a:r>
              <a:rPr lang="nl-NL" sz="2600" dirty="0"/>
              <a:t>opdat de rechtvaardigheid ook aan hen toegerekend zou worden.</a:t>
            </a:r>
          </a:p>
          <a:p>
            <a:pPr algn="ctr"/>
            <a:r>
              <a:rPr lang="nl-NL" sz="2600" dirty="0"/>
              <a:t>12 En een vader van de besnijdenis, voor hen die niet alleen uit de besnijdenis zijn, </a:t>
            </a:r>
            <a:endParaRPr lang="nl-NL" sz="2600" dirty="0" smtClean="0"/>
          </a:p>
          <a:p>
            <a:pPr algn="ctr"/>
            <a:r>
              <a:rPr lang="nl-NL" sz="2600" dirty="0" smtClean="0"/>
              <a:t>maar </a:t>
            </a:r>
            <a:r>
              <a:rPr lang="nl-NL" sz="2600" dirty="0"/>
              <a:t>die ook </a:t>
            </a:r>
            <a:r>
              <a:rPr lang="nl-NL" sz="2600" dirty="0" smtClean="0"/>
              <a:t>wandelen in het </a:t>
            </a:r>
            <a:r>
              <a:rPr lang="nl-NL" sz="2600" dirty="0"/>
              <a:t>voetspoor van geloof </a:t>
            </a:r>
          </a:p>
          <a:p>
            <a:pPr algn="ctr"/>
            <a:r>
              <a:rPr lang="nl-NL" sz="2600" dirty="0"/>
              <a:t>van onze vader Abraham, toen hij in de voorhuid was.</a:t>
            </a:r>
          </a:p>
          <a:p>
            <a:pPr algn="ctr"/>
            <a:r>
              <a:rPr lang="nl-NL" sz="2600" dirty="0"/>
              <a:t>13 Want niet door de wet heeft Abraham of zijn zaad de belofte, </a:t>
            </a:r>
          </a:p>
          <a:p>
            <a:pPr algn="ctr"/>
            <a:r>
              <a:rPr lang="nl-NL" sz="2600" dirty="0"/>
              <a:t>dat hij een lot-bezitter van de wereld zou </a:t>
            </a:r>
            <a:r>
              <a:rPr lang="nl-NL" sz="2600" dirty="0" smtClean="0"/>
              <a:t>zijn, maar </a:t>
            </a:r>
            <a:r>
              <a:rPr lang="nl-NL" sz="2600" dirty="0"/>
              <a:t>door rechtvaardigheid van geloof.</a:t>
            </a:r>
          </a:p>
          <a:p>
            <a:pPr algn="ctr"/>
            <a:r>
              <a:rPr lang="nl-NL" sz="2600" dirty="0"/>
              <a:t>14 Want indien zij, die uit de wet zijn, lot-bezitters zijn, </a:t>
            </a:r>
          </a:p>
          <a:p>
            <a:pPr algn="ctr"/>
            <a:r>
              <a:rPr lang="nl-NL" sz="2600" dirty="0"/>
              <a:t>dan is het geloof verijdeld en de belofte te niet gedaan</a:t>
            </a:r>
            <a:r>
              <a:rPr lang="nl-NL" sz="2600" dirty="0" smtClean="0"/>
              <a:t>.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144282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4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14 Want indien zij, die uit de wet zijn, lot-bezitters zijn, 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dan is het geloof verijdeld en de belofte te niet gedaan.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15 Want </a:t>
            </a:r>
            <a:r>
              <a:rPr lang="nl-NL" sz="2600" dirty="0">
                <a:solidFill>
                  <a:srgbClr val="002060"/>
                </a:solidFill>
              </a:rPr>
              <a:t>de wet bewerkt </a:t>
            </a:r>
            <a:r>
              <a:rPr lang="nl-NL" sz="2600" dirty="0" smtClean="0">
                <a:solidFill>
                  <a:srgbClr val="002060"/>
                </a:solidFill>
              </a:rPr>
              <a:t>toorn; </a:t>
            </a:r>
            <a:r>
              <a:rPr lang="nl-NL" sz="2600" dirty="0">
                <a:solidFill>
                  <a:srgbClr val="002060"/>
                </a:solidFill>
              </a:rPr>
              <a:t>echter waar geen wet is, daar is ook geen overtreding</a:t>
            </a:r>
            <a:r>
              <a:rPr lang="nl-NL" sz="2600" dirty="0" smtClean="0">
                <a:solidFill>
                  <a:srgbClr val="002060"/>
                </a:solidFill>
              </a:rPr>
              <a:t>.</a:t>
            </a:r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263342" y="3300925"/>
            <a:ext cx="7246418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Romeinen 5:14</a:t>
            </a:r>
          </a:p>
          <a:p>
            <a:r>
              <a:rPr lang="nl-NL" sz="2400" dirty="0" smtClean="0">
                <a:latin typeface="+mj-lt"/>
              </a:rPr>
              <a:t>want </a:t>
            </a:r>
            <a:r>
              <a:rPr lang="nl-NL" sz="2400" dirty="0">
                <a:latin typeface="+mj-lt"/>
              </a:rPr>
              <a:t>tot op de wet was de zonde in de wereld, maar zonde wordt niet </a:t>
            </a:r>
            <a:r>
              <a:rPr lang="nl-NL" sz="2400" dirty="0" smtClean="0">
                <a:latin typeface="+mj-lt"/>
              </a:rPr>
              <a:t>toegerekend, </a:t>
            </a:r>
            <a:r>
              <a:rPr lang="nl-NL" sz="2400" dirty="0">
                <a:latin typeface="+mj-lt"/>
              </a:rPr>
              <a:t>als er geen wet </a:t>
            </a:r>
            <a:r>
              <a:rPr lang="nl-NL" sz="2400" dirty="0" smtClean="0">
                <a:latin typeface="+mj-lt"/>
              </a:rPr>
              <a:t>is.</a:t>
            </a:r>
            <a:endParaRPr lang="nl-NL" sz="24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" y="5491706"/>
            <a:ext cx="11782425" cy="8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1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4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14 Want indien zij, die uit de wet zijn, lot-bezitters zijn, 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dan is het geloof verijdeld en de belofte te niet gedaan.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15 Want </a:t>
            </a:r>
            <a:r>
              <a:rPr lang="nl-NL" sz="2600" dirty="0">
                <a:solidFill>
                  <a:srgbClr val="002060"/>
                </a:solidFill>
              </a:rPr>
              <a:t>de wet bewerkt </a:t>
            </a:r>
            <a:r>
              <a:rPr lang="nl-NL" sz="2600" dirty="0" smtClean="0">
                <a:solidFill>
                  <a:srgbClr val="002060"/>
                </a:solidFill>
              </a:rPr>
              <a:t>toorn; </a:t>
            </a:r>
            <a:r>
              <a:rPr lang="nl-NL" sz="2600" dirty="0">
                <a:solidFill>
                  <a:srgbClr val="002060"/>
                </a:solidFill>
              </a:rPr>
              <a:t>echter waar geen wet is, daar is ook geen overtreding</a:t>
            </a:r>
            <a:r>
              <a:rPr lang="nl-NL" sz="2600" dirty="0" smtClean="0">
                <a:solidFill>
                  <a:srgbClr val="002060"/>
                </a:solidFill>
              </a:rPr>
              <a:t>.</a:t>
            </a:r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263342" y="3300925"/>
            <a:ext cx="8275118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zonde kreeg bij de komst van de wet de vorm van </a:t>
            </a:r>
            <a:r>
              <a:rPr lang="nl-NL" sz="2400" i="1" dirty="0" smtClean="0">
                <a:latin typeface="+mj-lt"/>
              </a:rPr>
              <a:t>overtreding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op overtreding volgt toorn/straf</a:t>
            </a:r>
            <a:endParaRPr lang="nl-NL" sz="24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" y="5491706"/>
            <a:ext cx="11782425" cy="8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3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4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16 Daarom </a:t>
            </a:r>
            <a:r>
              <a:rPr lang="nl-NL" sz="2600" dirty="0">
                <a:solidFill>
                  <a:srgbClr val="002060"/>
                </a:solidFill>
              </a:rPr>
              <a:t>is het uit </a:t>
            </a:r>
            <a:r>
              <a:rPr lang="nl-NL" sz="2600" dirty="0" smtClean="0">
                <a:solidFill>
                  <a:srgbClr val="002060"/>
                </a:solidFill>
              </a:rPr>
              <a:t>geloof, </a:t>
            </a:r>
            <a:r>
              <a:rPr lang="nl-NL" sz="2600" dirty="0">
                <a:solidFill>
                  <a:srgbClr val="002060"/>
                </a:solidFill>
              </a:rPr>
              <a:t>opdat het naar genade zou </a:t>
            </a:r>
            <a:r>
              <a:rPr lang="nl-NL" sz="2600" dirty="0" smtClean="0">
                <a:solidFill>
                  <a:srgbClr val="002060"/>
                </a:solidFill>
              </a:rPr>
              <a:t>zijn;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zodat de </a:t>
            </a:r>
            <a:r>
              <a:rPr lang="nl-NL" sz="2600" dirty="0">
                <a:solidFill>
                  <a:srgbClr val="002060"/>
                </a:solidFill>
              </a:rPr>
              <a:t>belofte bevestigd </a:t>
            </a:r>
            <a:r>
              <a:rPr lang="nl-NL" sz="2600" dirty="0" smtClean="0">
                <a:solidFill>
                  <a:srgbClr val="002060"/>
                </a:solidFill>
              </a:rPr>
              <a:t>zou zijn, voor </a:t>
            </a:r>
            <a:r>
              <a:rPr lang="nl-NL" sz="2600" dirty="0">
                <a:solidFill>
                  <a:srgbClr val="002060"/>
                </a:solidFill>
              </a:rPr>
              <a:t>al het </a:t>
            </a:r>
            <a:r>
              <a:rPr lang="nl-NL" sz="2600" dirty="0" smtClean="0">
                <a:solidFill>
                  <a:srgbClr val="002060"/>
                </a:solidFill>
              </a:rPr>
              <a:t>zaad.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Niet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alleen voor wie uit de wet is,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ook voor wie uit het geloof van Abraham is, die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vader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van ons allen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is.</a:t>
            </a:r>
            <a:endParaRPr lang="nl-NL" sz="2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690269"/>
            <a:ext cx="9121140" cy="89746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5587731"/>
            <a:ext cx="8869680" cy="872123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2263342" y="3300925"/>
            <a:ext cx="8275118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geloof in Gods onvoorwaardelijke belofte dat Hij geeft om niet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geloof =&gt; genade =&gt; belofte</a:t>
            </a:r>
            <a:endParaRPr lang="nl-N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635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4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16 Daarom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is het uit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geloof,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opdat het naar genade zou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zijn;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zodat de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belofte bevestigd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zou zijn, voor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al het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zaad.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Niet </a:t>
            </a:r>
            <a:r>
              <a:rPr lang="nl-NL" sz="2600" dirty="0">
                <a:solidFill>
                  <a:srgbClr val="002060"/>
                </a:solidFill>
              </a:rPr>
              <a:t>alleen voor wie uit de wet is, </a:t>
            </a:r>
            <a:r>
              <a:rPr lang="nl-NL" sz="26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maar </a:t>
            </a:r>
            <a:r>
              <a:rPr lang="nl-NL" sz="2600" dirty="0">
                <a:solidFill>
                  <a:srgbClr val="002060"/>
                </a:solidFill>
              </a:rPr>
              <a:t>ook voor wie uit het geloof van Abraham is, die </a:t>
            </a:r>
            <a:r>
              <a:rPr lang="nl-NL" sz="2600" dirty="0" smtClean="0">
                <a:solidFill>
                  <a:srgbClr val="002060"/>
                </a:solidFill>
              </a:rPr>
              <a:t>vader </a:t>
            </a:r>
            <a:r>
              <a:rPr lang="nl-NL" sz="2600" dirty="0">
                <a:solidFill>
                  <a:srgbClr val="002060"/>
                </a:solidFill>
              </a:rPr>
              <a:t>van ons allen </a:t>
            </a:r>
            <a:r>
              <a:rPr lang="nl-NL" sz="2600" dirty="0" smtClean="0">
                <a:solidFill>
                  <a:srgbClr val="002060"/>
                </a:solidFill>
              </a:rPr>
              <a:t>is.</a:t>
            </a:r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263342" y="3300925"/>
            <a:ext cx="8275118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vader =&gt; zoon = erflater =&gt; erfgenaam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z</a:t>
            </a:r>
            <a:r>
              <a:rPr lang="nl-NL" sz="2400" dirty="0" smtClean="0">
                <a:latin typeface="+mj-lt"/>
              </a:rPr>
              <a:t>ie Gen.4:21; 2 Kon.2:12</a:t>
            </a:r>
            <a:endParaRPr lang="nl-NL" sz="24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817640"/>
            <a:ext cx="7749540" cy="82020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5635502"/>
            <a:ext cx="9178290" cy="89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7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4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17 zoals </a:t>
            </a:r>
            <a:r>
              <a:rPr lang="nl-NL" sz="2600" dirty="0">
                <a:solidFill>
                  <a:srgbClr val="002060"/>
                </a:solidFill>
              </a:rPr>
              <a:t>geschreven staat: Tot een vader van vele natiën heb Ik jou </a:t>
            </a:r>
            <a:r>
              <a:rPr lang="nl-NL" sz="2600" dirty="0" smtClean="0">
                <a:solidFill>
                  <a:srgbClr val="002060"/>
                </a:solidFill>
              </a:rPr>
              <a:t>gesteld. 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Hij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gelooft het, ten aanschouwen van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God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die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de doden levend maakt, 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die de dingen roept, die niet zijn, alsof zij zijn.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863292" y="3091717"/>
            <a:ext cx="8275118" cy="193899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Genesis 17</a:t>
            </a:r>
          </a:p>
          <a:p>
            <a:r>
              <a:rPr lang="nl-NL" sz="2400" dirty="0" smtClean="0">
                <a:latin typeface="+mj-lt"/>
              </a:rPr>
              <a:t>4 Wat </a:t>
            </a:r>
            <a:r>
              <a:rPr lang="nl-NL" sz="2400" dirty="0">
                <a:latin typeface="+mj-lt"/>
              </a:rPr>
              <a:t>Mij betreft, zie, Mijn verbond is met u! U zult </a:t>
            </a:r>
            <a:r>
              <a:rPr lang="nl-NL" sz="2400" dirty="0" smtClean="0">
                <a:latin typeface="+mj-lt"/>
              </a:rPr>
              <a:t>vader </a:t>
            </a:r>
            <a:r>
              <a:rPr lang="nl-NL" sz="2400" dirty="0">
                <a:latin typeface="+mj-lt"/>
              </a:rPr>
              <a:t>worden van een menigte </a:t>
            </a:r>
            <a:r>
              <a:rPr lang="nl-NL" sz="2400" dirty="0" smtClean="0">
                <a:latin typeface="+mj-lt"/>
              </a:rPr>
              <a:t>van natiën.</a:t>
            </a:r>
            <a:endParaRPr lang="nl-NL" sz="2400" dirty="0">
              <a:latin typeface="+mj-lt"/>
            </a:endParaRPr>
          </a:p>
          <a:p>
            <a:r>
              <a:rPr lang="nl-NL" sz="2400" dirty="0" smtClean="0">
                <a:latin typeface="+mj-lt"/>
              </a:rPr>
              <a:t>5 U </a:t>
            </a:r>
            <a:r>
              <a:rPr lang="nl-NL" sz="2400" dirty="0">
                <a:latin typeface="+mj-lt"/>
              </a:rPr>
              <a:t>zult niet meer Abram heten, maar uw naam zal Abraham </a:t>
            </a:r>
            <a:r>
              <a:rPr lang="nl-NL" sz="2400" dirty="0" smtClean="0">
                <a:latin typeface="+mj-lt"/>
              </a:rPr>
              <a:t>zijn, </a:t>
            </a:r>
            <a:r>
              <a:rPr lang="nl-NL" sz="2400" dirty="0">
                <a:latin typeface="+mj-lt"/>
              </a:rPr>
              <a:t>want Ik zal u vader van een menigte van </a:t>
            </a:r>
            <a:r>
              <a:rPr lang="nl-NL" sz="2400" dirty="0" smtClean="0">
                <a:latin typeface="+mj-lt"/>
              </a:rPr>
              <a:t>natiën maken</a:t>
            </a:r>
            <a:r>
              <a:rPr lang="nl-NL" sz="2400" dirty="0">
                <a:latin typeface="+mj-lt"/>
              </a:rPr>
              <a:t>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5587021"/>
            <a:ext cx="10069830" cy="84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4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4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17 zoals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geschreven staat: Tot een vader van vele natiën heb Ik jou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gesteld.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Hij </a:t>
            </a:r>
            <a:r>
              <a:rPr lang="nl-NL" sz="2600" dirty="0">
                <a:solidFill>
                  <a:srgbClr val="002060"/>
                </a:solidFill>
              </a:rPr>
              <a:t>gelooft het, ten aanschouwen van </a:t>
            </a:r>
            <a:r>
              <a:rPr lang="nl-NL" sz="2600" dirty="0" smtClean="0">
                <a:solidFill>
                  <a:srgbClr val="002060"/>
                </a:solidFill>
              </a:rPr>
              <a:t>God</a:t>
            </a:r>
            <a:r>
              <a:rPr lang="nl-NL" sz="2600" dirty="0">
                <a:solidFill>
                  <a:srgbClr val="002060"/>
                </a:solidFill>
              </a:rPr>
              <a:t>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die </a:t>
            </a:r>
            <a:r>
              <a:rPr lang="nl-NL" sz="2600" dirty="0">
                <a:solidFill>
                  <a:srgbClr val="002060"/>
                </a:solidFill>
              </a:rPr>
              <a:t>de doden levend maakt,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die de dingen roept, die niet zijn, alsof zij zijn.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263342" y="3300925"/>
            <a:ext cx="8275118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dood = niet zijn, zijn = leven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o</a:t>
            </a:r>
            <a:r>
              <a:rPr lang="nl-NL" sz="2400" dirty="0" smtClean="0">
                <a:latin typeface="+mj-lt"/>
              </a:rPr>
              <a:t>f: dood = verstorven (:19), leven = menigte van natiën</a:t>
            </a:r>
            <a:endParaRPr lang="nl-NL" sz="24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62" y="4769812"/>
            <a:ext cx="9738360" cy="85374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5623560"/>
            <a:ext cx="9041130" cy="88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7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60677</TotalTime>
  <Words>1747</Words>
  <Application>Microsoft Office PowerPoint</Application>
  <PresentationFormat>Breedbeeld</PresentationFormat>
  <Paragraphs>195</Paragraphs>
  <Slides>25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Verdana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2702</cp:revision>
  <dcterms:created xsi:type="dcterms:W3CDTF">2017-10-24T20:34:00Z</dcterms:created>
  <dcterms:modified xsi:type="dcterms:W3CDTF">2021-11-14T14:51:35Z</dcterms:modified>
</cp:coreProperties>
</file>