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1351" r:id="rId3"/>
    <p:sldId id="1671" r:id="rId4"/>
    <p:sldId id="1692" r:id="rId5"/>
    <p:sldId id="1693" r:id="rId6"/>
    <p:sldId id="1694" r:id="rId7"/>
    <p:sldId id="1695" r:id="rId8"/>
    <p:sldId id="1696" r:id="rId9"/>
    <p:sldId id="1697" r:id="rId10"/>
    <p:sldId id="1699" r:id="rId11"/>
    <p:sldId id="1700" r:id="rId12"/>
    <p:sldId id="1701" r:id="rId13"/>
    <p:sldId id="1702" r:id="rId14"/>
    <p:sldId id="1703" r:id="rId15"/>
    <p:sldId id="1704" r:id="rId16"/>
    <p:sldId id="1705" r:id="rId17"/>
    <p:sldId id="1706" r:id="rId18"/>
    <p:sldId id="1708" r:id="rId19"/>
    <p:sldId id="1709" r:id="rId20"/>
    <p:sldId id="1710" r:id="rId21"/>
    <p:sldId id="1711" r:id="rId22"/>
    <p:sldId id="1712" r:id="rId23"/>
    <p:sldId id="1714" r:id="rId24"/>
    <p:sldId id="1713" r:id="rId25"/>
    <p:sldId id="1715" r:id="rId26"/>
    <p:sldId id="1716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75CF07"/>
    <a:srgbClr val="79D707"/>
    <a:srgbClr val="0319BD"/>
    <a:srgbClr val="CCFFCC"/>
    <a:srgbClr val="CCFF99"/>
    <a:srgbClr val="CCCCFF"/>
    <a:srgbClr val="817FB1"/>
    <a:srgbClr val="799FB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85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45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5-12-2021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14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17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04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81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28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40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51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39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25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8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40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87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23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35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74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95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5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1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22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01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52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01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4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5-12-2021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5-12-2021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5-12-2021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5-12-2021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5-12-2021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5-12-2021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5-12-2021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5-12-2021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5-12-2021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5-12-2021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5-12-2021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5-12-2021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6119336"/>
            <a:ext cx="2509917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december 2021 Rotterdam</a:t>
            </a:r>
          </a:p>
          <a:p>
            <a:pPr algn="ctr"/>
            <a:endParaRPr lang="nl-NL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041130" y="5228426"/>
            <a:ext cx="16116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chemeClr val="bg1"/>
                </a:solidFill>
              </a:rPr>
              <a:t>studie 10</a:t>
            </a:r>
            <a:endParaRPr lang="nl-NL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8 God bewijst echter zijn liefde jegens ons, dat toen wij nog zondaars waren, </a:t>
            </a:r>
          </a:p>
          <a:p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Christus stierf ten behoeve van ons.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9 Veel </a:t>
            </a:r>
            <a:r>
              <a:rPr lang="nl-NL" sz="2800" dirty="0">
                <a:solidFill>
                  <a:srgbClr val="002060"/>
                </a:solidFill>
              </a:rPr>
              <a:t>meer dan </a:t>
            </a:r>
            <a:r>
              <a:rPr lang="nl-NL" sz="2800" dirty="0" smtClean="0">
                <a:solidFill>
                  <a:srgbClr val="002060"/>
                </a:solidFill>
              </a:rPr>
              <a:t>nu </a:t>
            </a:r>
            <a:r>
              <a:rPr lang="nl-NL" sz="2800" dirty="0">
                <a:solidFill>
                  <a:srgbClr val="002060"/>
                </a:solidFill>
              </a:rPr>
              <a:t>gerechtvaardigd </a:t>
            </a:r>
            <a:r>
              <a:rPr lang="nl-NL" sz="2800" dirty="0" smtClean="0">
                <a:solidFill>
                  <a:srgbClr val="002060"/>
                </a:solidFill>
              </a:rPr>
              <a:t>wordend </a:t>
            </a:r>
            <a:r>
              <a:rPr lang="nl-NL" sz="2800" dirty="0">
                <a:solidFill>
                  <a:srgbClr val="002060"/>
                </a:solidFill>
              </a:rPr>
              <a:t>in zijn bloed,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z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ullen wij door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Hem gered worden van de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toorn.</a:t>
            </a:r>
            <a:endParaRPr lang="nl-NL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25780" y="3175515"/>
            <a:ext cx="651510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…opgewekt om onze rechtvaardiging (4:25)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g</a:t>
            </a:r>
            <a:r>
              <a:rPr lang="nl-NL" sz="2600" dirty="0" smtClean="0">
                <a:latin typeface="+mj-lt"/>
              </a:rPr>
              <a:t>erechtvaardigd in het bloed van Hem die stierf, maar nu leeft</a:t>
            </a:r>
            <a:endParaRPr lang="nl-NL" sz="26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430" y="2508435"/>
            <a:ext cx="3948112" cy="277967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47" y="5677155"/>
            <a:ext cx="104489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8 God bewijst echter zijn liefde jegens ons, dat toen wij nog zondaars waren, </a:t>
            </a:r>
          </a:p>
          <a:p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Christus stierf ten behoeve van ons.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9 Veel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meer dan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nu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gerechtvaardigd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wordend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in zijn bloed,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>
                <a:solidFill>
                  <a:srgbClr val="002060"/>
                </a:solidFill>
              </a:rPr>
              <a:t>z</a:t>
            </a:r>
            <a:r>
              <a:rPr lang="nl-NL" sz="2800" dirty="0" smtClean="0">
                <a:solidFill>
                  <a:srgbClr val="002060"/>
                </a:solidFill>
              </a:rPr>
              <a:t>ullen wij door </a:t>
            </a:r>
            <a:r>
              <a:rPr lang="nl-NL" sz="2800" dirty="0">
                <a:solidFill>
                  <a:srgbClr val="002060"/>
                </a:solidFill>
              </a:rPr>
              <a:t>Hem gered worden van de </a:t>
            </a:r>
            <a:r>
              <a:rPr lang="nl-NL" sz="2800" dirty="0" smtClean="0">
                <a:solidFill>
                  <a:srgbClr val="002060"/>
                </a:solidFill>
              </a:rPr>
              <a:t>toorn.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017520" y="3775709"/>
            <a:ext cx="4480560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m</a:t>
            </a:r>
            <a:r>
              <a:rPr lang="nl-NL" sz="2600" dirty="0" smtClean="0">
                <a:latin typeface="+mj-lt"/>
              </a:rPr>
              <a:t>eerdere betekenissen =&gt;</a:t>
            </a:r>
            <a:endParaRPr lang="nl-NL" sz="26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5515927"/>
            <a:ext cx="76485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Romeinen 1</a:t>
            </a:r>
            <a:endParaRPr lang="nl-NL" sz="2800" b="1" dirty="0"/>
          </a:p>
          <a:p>
            <a:r>
              <a:rPr lang="nl-NL" sz="2800" dirty="0" smtClean="0"/>
              <a:t>18 Want </a:t>
            </a:r>
            <a:r>
              <a:rPr lang="nl-NL" sz="2800" dirty="0"/>
              <a:t>Gods </a:t>
            </a:r>
            <a:r>
              <a:rPr lang="nl-NL" sz="2800" dirty="0" smtClean="0"/>
              <a:t>toorn wordt </a:t>
            </a:r>
            <a:r>
              <a:rPr lang="nl-NL" sz="2800" dirty="0"/>
              <a:t>onthuld van de hemel over alle </a:t>
            </a:r>
            <a:r>
              <a:rPr lang="nl-NL" sz="2800" dirty="0" smtClean="0"/>
              <a:t>goddeloosheid en </a:t>
            </a:r>
            <a:r>
              <a:rPr lang="nl-NL" sz="2800" dirty="0"/>
              <a:t>onrechtvaardigheid van mensen, die de waarheid in onrechtvaardigheid ten onder </a:t>
            </a:r>
            <a:r>
              <a:rPr lang="nl-NL" sz="2800" dirty="0" smtClean="0"/>
              <a:t>houden…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9952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>
                    <a:lumMod val="65000"/>
                  </a:schemeClr>
                </a:solidFill>
              </a:rPr>
              <a:t>Romeinen 1</a:t>
            </a:r>
            <a:endParaRPr lang="nl-NL" sz="2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18 Want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Gods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toorn wordt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onthuld van de hemel over alle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goddeloosheid en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onrechtvaardigheid van mensen, die de waarheid in onrechtvaardigheid ten onder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houden…</a:t>
            </a:r>
            <a:endParaRPr lang="nl-NL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03860" y="2880925"/>
            <a:ext cx="116166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Romeinen 2</a:t>
            </a:r>
            <a:endParaRPr lang="nl-NL" sz="2800" b="1" dirty="0"/>
          </a:p>
          <a:p>
            <a:r>
              <a:rPr lang="nl-NL" sz="2800" dirty="0"/>
              <a:t>5 Maar in overeenstemming met jouw hardheid en onbezonnen hart </a:t>
            </a:r>
          </a:p>
          <a:p>
            <a:r>
              <a:rPr lang="nl-NL" sz="2800" dirty="0"/>
              <a:t>spaar jij voor jezelf toorn op </a:t>
            </a:r>
            <a:r>
              <a:rPr lang="nl-NL" sz="2800" u="sng" dirty="0"/>
              <a:t>in de dag van toorn </a:t>
            </a:r>
          </a:p>
          <a:p>
            <a:r>
              <a:rPr lang="nl-NL" sz="2800" dirty="0"/>
              <a:t>en van de onthulling van het rechtvaardig oordeel van </a:t>
            </a:r>
            <a:r>
              <a:rPr lang="nl-NL" sz="2800" dirty="0" smtClean="0"/>
              <a:t>God…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2136982" y="5319325"/>
            <a:ext cx="7235618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‘de grote dag van Hun toorn’ (Opb.6:17)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het oordeel over de dan levende mensheid op aarde</a:t>
            </a:r>
            <a:endParaRPr lang="nl-N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7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>
                    <a:lumMod val="65000"/>
                  </a:schemeClr>
                </a:solidFill>
              </a:rPr>
              <a:t>Romeinen 1</a:t>
            </a:r>
            <a:endParaRPr lang="nl-NL" sz="2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18 Want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Gods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toorn wordt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onthuld van de hemel over alle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goddeloosheid en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onrechtvaardigheid van mensen, die de waarheid in onrechtvaardigheid ten onder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houden…</a:t>
            </a:r>
            <a:endParaRPr lang="nl-NL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03860" y="2880925"/>
            <a:ext cx="116166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Romeinen 2</a:t>
            </a:r>
            <a:endParaRPr lang="nl-NL" sz="2800" b="1" dirty="0"/>
          </a:p>
          <a:p>
            <a:r>
              <a:rPr lang="nl-NL" sz="2800" dirty="0"/>
              <a:t>5 Maar in overeenstemming met jouw hardheid en onbezonnen hart </a:t>
            </a:r>
          </a:p>
          <a:p>
            <a:r>
              <a:rPr lang="nl-NL" sz="2800" dirty="0"/>
              <a:t>spaar jij voor jezelf toorn op in de dag van toorn </a:t>
            </a:r>
          </a:p>
          <a:p>
            <a:r>
              <a:rPr lang="nl-NL" sz="2800" dirty="0"/>
              <a:t>en van </a:t>
            </a:r>
            <a:r>
              <a:rPr lang="nl-NL" sz="2800" u="sng" dirty="0"/>
              <a:t>de onthulling van het rechtvaardig oordeel van </a:t>
            </a:r>
            <a:r>
              <a:rPr lang="nl-NL" sz="2800" u="sng" dirty="0" smtClean="0"/>
              <a:t>God</a:t>
            </a:r>
            <a:r>
              <a:rPr lang="nl-NL" sz="2800" dirty="0" smtClean="0"/>
              <a:t>...</a:t>
            </a:r>
            <a:endParaRPr lang="nl-NL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2177415" y="5319325"/>
            <a:ext cx="8069579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d</a:t>
            </a:r>
            <a:r>
              <a:rPr lang="nl-NL" sz="2400" dirty="0" smtClean="0">
                <a:latin typeface="+mj-lt"/>
              </a:rPr>
              <a:t>uizend jaren later voor de grote witte troon (Opb.20:11-15)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oordeel over de doden</a:t>
            </a:r>
          </a:p>
        </p:txBody>
      </p:sp>
    </p:spTree>
    <p:extLst>
      <p:ext uri="{BB962C8B-B14F-4D97-AF65-F5344CB8AC3E}">
        <p14:creationId xmlns:p14="http://schemas.microsoft.com/office/powerpoint/2010/main" val="211599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1 Thessalonicenzen 1</a:t>
            </a:r>
            <a:endParaRPr lang="nl-NL" sz="2800" b="1" dirty="0"/>
          </a:p>
          <a:p>
            <a:r>
              <a:rPr lang="nl-NL" sz="2800" dirty="0" smtClean="0"/>
              <a:t>10 …en </a:t>
            </a:r>
            <a:r>
              <a:rPr lang="nl-NL" sz="2800" dirty="0"/>
              <a:t>uit de hemelen zijn Zoon op te wachten, die Hij uit de doden </a:t>
            </a:r>
            <a:r>
              <a:rPr lang="nl-NL" sz="2800" dirty="0" smtClean="0"/>
              <a:t>opwekt</a:t>
            </a:r>
            <a:r>
              <a:rPr lang="nl-NL" sz="2800" dirty="0"/>
              <a:t>, Jezus, die ons </a:t>
            </a:r>
            <a:r>
              <a:rPr lang="nl-NL" sz="2800" dirty="0" err="1"/>
              <a:t>uitredt</a:t>
            </a:r>
            <a:r>
              <a:rPr lang="nl-NL" sz="2800" dirty="0"/>
              <a:t> </a:t>
            </a:r>
            <a:r>
              <a:rPr lang="nl-NL" sz="2800" dirty="0" smtClean="0"/>
              <a:t>vanuit </a:t>
            </a:r>
            <a:r>
              <a:rPr lang="nl-NL" sz="2800" dirty="0"/>
              <a:t>de </a:t>
            </a:r>
            <a:r>
              <a:rPr lang="nl-NL" sz="2800" dirty="0" smtClean="0"/>
              <a:t>toekomende toorn. 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274320" y="2789485"/>
            <a:ext cx="11875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1 Thessalonicenzen 5</a:t>
            </a:r>
            <a:endParaRPr lang="nl-NL" sz="2800" b="1" dirty="0"/>
          </a:p>
          <a:p>
            <a:r>
              <a:rPr lang="nl-NL" sz="2800" dirty="0" smtClean="0"/>
              <a:t>9 Want </a:t>
            </a:r>
            <a:r>
              <a:rPr lang="nl-NL" sz="2800" dirty="0"/>
              <a:t>God plaatste ons niet tot </a:t>
            </a:r>
            <a:r>
              <a:rPr lang="nl-NL" sz="2800" dirty="0" smtClean="0"/>
              <a:t>toorn, </a:t>
            </a:r>
          </a:p>
          <a:p>
            <a:r>
              <a:rPr lang="nl-NL" sz="2800" dirty="0" smtClean="0"/>
              <a:t>maar </a:t>
            </a:r>
            <a:r>
              <a:rPr lang="nl-NL" sz="2800" dirty="0"/>
              <a:t>tot </a:t>
            </a:r>
            <a:r>
              <a:rPr lang="nl-NL" sz="2800" dirty="0" smtClean="0"/>
              <a:t>verwerving </a:t>
            </a:r>
            <a:r>
              <a:rPr lang="nl-NL" sz="2800" dirty="0"/>
              <a:t>van redding door onze Heer Jezus </a:t>
            </a:r>
            <a:r>
              <a:rPr lang="nl-NL" sz="2800" dirty="0" smtClean="0"/>
              <a:t>Christus…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4072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10 Want </a:t>
            </a:r>
            <a:r>
              <a:rPr lang="nl-NL" sz="2800" dirty="0">
                <a:solidFill>
                  <a:srgbClr val="002060"/>
                </a:solidFill>
              </a:rPr>
              <a:t>indien wij, toen wij vijanden waren,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met </a:t>
            </a:r>
            <a:r>
              <a:rPr lang="nl-NL" sz="2800" dirty="0">
                <a:solidFill>
                  <a:srgbClr val="002060"/>
                </a:solidFill>
              </a:rPr>
              <a:t>God verzoend werden door de dood van zijn Zoon,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veel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meer dan zullen wij, wanneer wij verzoend worden,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gered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worden in zijn leven.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223260" y="3279163"/>
            <a:ext cx="563499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wat is verzoening?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wie verzoent en wie wordt verzoend?</a:t>
            </a:r>
            <a:endParaRPr lang="nl-NL" sz="26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761584"/>
            <a:ext cx="7766637" cy="91443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676023"/>
            <a:ext cx="6560820" cy="8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3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10 Want </a:t>
            </a:r>
            <a:r>
              <a:rPr lang="nl-NL" sz="2800" dirty="0">
                <a:solidFill>
                  <a:srgbClr val="002060"/>
                </a:solidFill>
              </a:rPr>
              <a:t>indien wij, toen wij vijanden waren,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met </a:t>
            </a:r>
            <a:r>
              <a:rPr lang="nl-NL" sz="2800" dirty="0">
                <a:solidFill>
                  <a:srgbClr val="002060"/>
                </a:solidFill>
              </a:rPr>
              <a:t>God verzoend werden door de dood van zijn Zoon,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veel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meer dan zullen wij, wanneer wij verzoend worden,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gered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worden in zijn leven.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177290" y="2687457"/>
            <a:ext cx="10235565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God </a:t>
            </a:r>
            <a:r>
              <a:rPr lang="nl-NL" sz="2600" dirty="0">
                <a:latin typeface="+mj-lt"/>
              </a:rPr>
              <a:t>bewijst echter zijn liefde jegens ons, dat toen wij nog zondaars waren, </a:t>
            </a:r>
            <a:r>
              <a:rPr lang="nl-NL" sz="2600" dirty="0" smtClean="0">
                <a:latin typeface="+mj-lt"/>
              </a:rPr>
              <a:t>Christus </a:t>
            </a:r>
            <a:r>
              <a:rPr lang="nl-NL" sz="2600" dirty="0">
                <a:latin typeface="+mj-lt"/>
              </a:rPr>
              <a:t>stierf ten behoeve van </a:t>
            </a:r>
            <a:r>
              <a:rPr lang="nl-NL" sz="2600" dirty="0" smtClean="0">
                <a:latin typeface="+mj-lt"/>
              </a:rPr>
              <a:t>ons (5:8)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Maar</a:t>
            </a:r>
            <a:r>
              <a:rPr lang="nl-NL" sz="2600" dirty="0">
                <a:latin typeface="+mj-lt"/>
              </a:rPr>
              <a:t>, in het geval dat jouw vijand honger heeft, geef hem te eten; in het geval dat hij dorst heeft, geef hem te drinken; want wanneer jij dit doet, zal jij gloeiende kolen van vuur op zijn hoofd </a:t>
            </a:r>
            <a:r>
              <a:rPr lang="nl-NL" sz="2600" dirty="0" smtClean="0">
                <a:latin typeface="+mj-lt"/>
              </a:rPr>
              <a:t>stapelen (12:20)</a:t>
            </a:r>
            <a:endParaRPr lang="nl-NL" sz="26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867741"/>
            <a:ext cx="7766637" cy="91443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782180"/>
            <a:ext cx="6560820" cy="8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2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10 Want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indien wij, toen wij vijanden waren,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met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God verzoend werden door de dood van zijn Zoon,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veel </a:t>
            </a:r>
            <a:r>
              <a:rPr lang="nl-NL" sz="2800" dirty="0">
                <a:solidFill>
                  <a:srgbClr val="002060"/>
                </a:solidFill>
              </a:rPr>
              <a:t>meer dan zullen wij, wanneer wij verzoend worden,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gered </a:t>
            </a:r>
            <a:r>
              <a:rPr lang="nl-NL" sz="2800" dirty="0">
                <a:solidFill>
                  <a:srgbClr val="002060"/>
                </a:solidFill>
              </a:rPr>
              <a:t>worden in zijn leven.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983230" y="3775709"/>
            <a:ext cx="698373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door Zijn </a:t>
            </a:r>
            <a:r>
              <a:rPr lang="nl-NL" sz="2600" i="1" dirty="0" smtClean="0">
                <a:latin typeface="+mj-lt"/>
              </a:rPr>
              <a:t>dood</a:t>
            </a:r>
            <a:r>
              <a:rPr lang="nl-NL" sz="2600" dirty="0" smtClean="0">
                <a:latin typeface="+mj-lt"/>
              </a:rPr>
              <a:t> werden wij verzoend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v</a:t>
            </a:r>
            <a:r>
              <a:rPr lang="nl-NL" sz="2600" dirty="0" smtClean="0">
                <a:latin typeface="+mj-lt"/>
              </a:rPr>
              <a:t>eel meer zullen wij in Zijn </a:t>
            </a:r>
            <a:r>
              <a:rPr lang="nl-NL" sz="2600" i="1" dirty="0" smtClean="0">
                <a:latin typeface="+mj-lt"/>
              </a:rPr>
              <a:t>leven</a:t>
            </a:r>
            <a:r>
              <a:rPr lang="nl-NL" sz="2600" dirty="0" smtClean="0">
                <a:latin typeface="+mj-lt"/>
              </a:rPr>
              <a:t> worden gered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v</a:t>
            </a:r>
            <a:r>
              <a:rPr lang="nl-NL" sz="2600" dirty="0" smtClean="0">
                <a:latin typeface="+mj-lt"/>
              </a:rPr>
              <a:t>an de dood (1 Kor.15:22; 2 Tim.1:10)</a:t>
            </a:r>
            <a:endParaRPr lang="nl-NL" sz="2600" dirty="0"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5734050"/>
            <a:ext cx="108870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6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11 Maar </a:t>
            </a:r>
            <a:r>
              <a:rPr lang="nl-NL" sz="2800" dirty="0">
                <a:solidFill>
                  <a:srgbClr val="002060"/>
                </a:solidFill>
              </a:rPr>
              <a:t>dát niet alleen, maar wij roemen </a:t>
            </a:r>
            <a:r>
              <a:rPr lang="nl-NL" sz="2800" dirty="0" smtClean="0">
                <a:solidFill>
                  <a:srgbClr val="002060"/>
                </a:solidFill>
              </a:rPr>
              <a:t>ook in </a:t>
            </a:r>
            <a:r>
              <a:rPr lang="nl-NL" sz="2800" dirty="0">
                <a:solidFill>
                  <a:srgbClr val="002060"/>
                </a:solidFill>
              </a:rPr>
              <a:t>God door onze Heer Jezus Christus, door wie wij nu de verzoening </a:t>
            </a:r>
            <a:r>
              <a:rPr lang="nl-NL" sz="2800" dirty="0" smtClean="0">
                <a:solidFill>
                  <a:srgbClr val="002060"/>
                </a:solidFill>
              </a:rPr>
              <a:t>ontvingen.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443037" y="2674137"/>
            <a:ext cx="877824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dirty="0" smtClean="0">
                <a:latin typeface="+mj-lt"/>
              </a:rPr>
              <a:t>2 (….) en </a:t>
            </a:r>
            <a:r>
              <a:rPr lang="nl-NL" sz="2600" dirty="0">
                <a:latin typeface="+mj-lt"/>
              </a:rPr>
              <a:t>wij roemen op de hoop van de heerlijkheid van God.</a:t>
            </a:r>
          </a:p>
          <a:p>
            <a:r>
              <a:rPr lang="nl-NL" sz="2600" dirty="0">
                <a:latin typeface="+mj-lt"/>
              </a:rPr>
              <a:t>3 Dat niet alleen, maar wij roemen ook in de verdrukkingen, </a:t>
            </a:r>
          </a:p>
          <a:p>
            <a:r>
              <a:rPr lang="nl-NL" sz="2600" dirty="0">
                <a:latin typeface="+mj-lt"/>
              </a:rPr>
              <a:t>omdat wij weten, dat de verdrukking verduren bewerkt,</a:t>
            </a:r>
          </a:p>
          <a:p>
            <a:r>
              <a:rPr lang="nl-NL" sz="2600" dirty="0">
                <a:latin typeface="+mj-lt"/>
              </a:rPr>
              <a:t>4 en het verduren </a:t>
            </a:r>
            <a:r>
              <a:rPr lang="nl-NL" sz="2600" dirty="0" err="1">
                <a:latin typeface="+mj-lt"/>
              </a:rPr>
              <a:t>beproefdheid</a:t>
            </a:r>
            <a:r>
              <a:rPr lang="nl-NL" sz="2600" dirty="0">
                <a:latin typeface="+mj-lt"/>
              </a:rPr>
              <a:t>, en de </a:t>
            </a:r>
            <a:r>
              <a:rPr lang="nl-NL" sz="2600" dirty="0" err="1">
                <a:latin typeface="+mj-lt"/>
              </a:rPr>
              <a:t>beproefdheid</a:t>
            </a:r>
            <a:r>
              <a:rPr lang="nl-NL" sz="2600" dirty="0">
                <a:latin typeface="+mj-lt"/>
              </a:rPr>
              <a:t> hoop.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" y="5087458"/>
            <a:ext cx="10401300" cy="84661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44" y="5934075"/>
            <a:ext cx="108680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5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15325"/>
            <a:ext cx="121500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b="1" dirty="0" smtClean="0"/>
              <a:t>Romeinen 5</a:t>
            </a:r>
            <a:endParaRPr lang="nl-NL" sz="2600" b="1" dirty="0"/>
          </a:p>
          <a:p>
            <a:pPr algn="ctr"/>
            <a:r>
              <a:rPr lang="nl-NL" sz="2600" dirty="0"/>
              <a:t>1 Gerechtvaardigd wordend dan vanuit geloof, </a:t>
            </a:r>
          </a:p>
          <a:p>
            <a:pPr algn="ctr"/>
            <a:r>
              <a:rPr lang="nl-NL" sz="2600" dirty="0"/>
              <a:t>hebben wij vrede naar God toe door onze </a:t>
            </a:r>
            <a:r>
              <a:rPr lang="nl-NL" sz="2600" dirty="0" smtClean="0"/>
              <a:t>Heer, </a:t>
            </a:r>
            <a:r>
              <a:rPr lang="nl-NL" sz="2600" dirty="0"/>
              <a:t>Jezus Christus</a:t>
            </a:r>
            <a:r>
              <a:rPr lang="nl-NL" sz="2600" dirty="0" smtClean="0"/>
              <a:t>,</a:t>
            </a:r>
          </a:p>
          <a:p>
            <a:pPr algn="ctr"/>
            <a:r>
              <a:rPr lang="nl-NL" sz="2600" dirty="0"/>
              <a:t>2 door wie wij ook de toegang hebben in het geloof </a:t>
            </a:r>
            <a:endParaRPr lang="nl-NL" sz="2600" dirty="0" smtClean="0"/>
          </a:p>
          <a:p>
            <a:pPr algn="ctr"/>
            <a:r>
              <a:rPr lang="nl-NL" sz="2600" dirty="0" smtClean="0"/>
              <a:t>tot </a:t>
            </a:r>
            <a:r>
              <a:rPr lang="nl-NL" sz="2600" dirty="0"/>
              <a:t>in deze genade, </a:t>
            </a:r>
            <a:r>
              <a:rPr lang="nl-NL" sz="2600" dirty="0" smtClean="0"/>
              <a:t>waarin </a:t>
            </a:r>
            <a:r>
              <a:rPr lang="nl-NL" sz="2600" dirty="0"/>
              <a:t>wij staan, </a:t>
            </a:r>
            <a:endParaRPr lang="nl-NL" sz="2600" dirty="0" smtClean="0"/>
          </a:p>
          <a:p>
            <a:pPr algn="ctr"/>
            <a:r>
              <a:rPr lang="nl-NL" sz="2600" dirty="0" smtClean="0"/>
              <a:t>en </a:t>
            </a:r>
            <a:r>
              <a:rPr lang="nl-NL" sz="2600" dirty="0"/>
              <a:t>wij roemen op de hoop van de heerlijkheid van God.</a:t>
            </a:r>
          </a:p>
          <a:p>
            <a:pPr algn="ctr"/>
            <a:r>
              <a:rPr lang="nl-NL" sz="2600" dirty="0"/>
              <a:t>3 Dat niet alleen, maar wij roemen ook in de verdrukkingen, </a:t>
            </a:r>
          </a:p>
          <a:p>
            <a:pPr algn="ctr"/>
            <a:r>
              <a:rPr lang="nl-NL" sz="2600" dirty="0"/>
              <a:t>omdat wij weten, dat de verdrukking verduren bewerkt,</a:t>
            </a:r>
          </a:p>
          <a:p>
            <a:pPr algn="ctr"/>
            <a:r>
              <a:rPr lang="nl-NL" sz="2600" dirty="0"/>
              <a:t>4 en het verduren </a:t>
            </a:r>
            <a:r>
              <a:rPr lang="nl-NL" sz="2600" dirty="0" err="1"/>
              <a:t>beproefdheid</a:t>
            </a:r>
            <a:r>
              <a:rPr lang="nl-NL" sz="2600" dirty="0"/>
              <a:t>, en de </a:t>
            </a:r>
            <a:r>
              <a:rPr lang="nl-NL" sz="2600" dirty="0" err="1"/>
              <a:t>beproefdheid</a:t>
            </a:r>
            <a:r>
              <a:rPr lang="nl-NL" sz="2600" dirty="0"/>
              <a:t> hoop.</a:t>
            </a:r>
          </a:p>
          <a:p>
            <a:pPr algn="ctr"/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144282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11 Maar </a:t>
            </a:r>
            <a:r>
              <a:rPr lang="nl-NL" sz="2800" dirty="0">
                <a:solidFill>
                  <a:srgbClr val="002060"/>
                </a:solidFill>
              </a:rPr>
              <a:t>dát niet alleen, maar wij roemen </a:t>
            </a:r>
            <a:r>
              <a:rPr lang="nl-NL" sz="2800" dirty="0" smtClean="0">
                <a:solidFill>
                  <a:srgbClr val="002060"/>
                </a:solidFill>
              </a:rPr>
              <a:t>ook in </a:t>
            </a:r>
            <a:r>
              <a:rPr lang="nl-NL" sz="2800" dirty="0">
                <a:solidFill>
                  <a:srgbClr val="002060"/>
                </a:solidFill>
              </a:rPr>
              <a:t>God door onze Heer Jezus Christus, door wie wij nu de verzoening </a:t>
            </a:r>
            <a:r>
              <a:rPr lang="nl-NL" sz="2800" dirty="0" smtClean="0">
                <a:solidFill>
                  <a:srgbClr val="002060"/>
                </a:solidFill>
              </a:rPr>
              <a:t>ontvingen.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923097" y="2988245"/>
            <a:ext cx="8249603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wij roemen niet alleen in wat wij van God ontvangen, maar ook in God zelf =&gt; God is degene die verzoent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" y="5087458"/>
            <a:ext cx="10401300" cy="84661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44" y="5934075"/>
            <a:ext cx="108680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12 </a:t>
            </a:r>
            <a:r>
              <a:rPr lang="nl-NL" sz="2800" u="sng" dirty="0" smtClean="0">
                <a:solidFill>
                  <a:srgbClr val="002060"/>
                </a:solidFill>
              </a:rPr>
              <a:t>Vanwege dit</a:t>
            </a:r>
            <a:r>
              <a:rPr lang="nl-NL" sz="2800" dirty="0" smtClean="0">
                <a:solidFill>
                  <a:srgbClr val="002060"/>
                </a:solidFill>
              </a:rPr>
              <a:t>, </a:t>
            </a:r>
            <a:r>
              <a:rPr lang="nl-NL" sz="2800" dirty="0">
                <a:solidFill>
                  <a:srgbClr val="002060"/>
                </a:solidFill>
              </a:rPr>
              <a:t>net zoals door één mens de zonde de wereld binnenkwam,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en </a:t>
            </a:r>
            <a:r>
              <a:rPr lang="nl-NL" sz="2800" dirty="0">
                <a:solidFill>
                  <a:srgbClr val="002060"/>
                </a:solidFill>
              </a:rPr>
              <a:t>door de zonde de dood,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en zó de </a:t>
            </a:r>
            <a:r>
              <a:rPr lang="nl-NL" sz="2800" dirty="0">
                <a:solidFill>
                  <a:srgbClr val="002060"/>
                </a:solidFill>
              </a:rPr>
              <a:t>dood </a:t>
            </a:r>
            <a:r>
              <a:rPr lang="nl-NL" sz="2800" dirty="0" smtClean="0">
                <a:solidFill>
                  <a:srgbClr val="002060"/>
                </a:solidFill>
              </a:rPr>
              <a:t>doorging tot in alle mensen, waarop </a:t>
            </a:r>
            <a:r>
              <a:rPr lang="nl-NL" sz="2800" dirty="0">
                <a:solidFill>
                  <a:srgbClr val="002060"/>
                </a:solidFill>
              </a:rPr>
              <a:t>allen </a:t>
            </a:r>
            <a:r>
              <a:rPr lang="nl-NL" sz="2800" dirty="0" smtClean="0">
                <a:solidFill>
                  <a:srgbClr val="002060"/>
                </a:solidFill>
              </a:rPr>
              <a:t>zondigden...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657763" y="2723104"/>
            <a:ext cx="9108884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Romeinen 5 gaat niet over individuen, maar over de mensheid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Christus stierf voor: zwakken (:6), goddelozen (:6), zondaren (:6) en vijanden (:10)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‘oorzaak’ is door één mens, de oplossing ook!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voor héél de mensheid</a:t>
            </a:r>
            <a:endParaRPr lang="nl-NL" sz="26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5166081"/>
            <a:ext cx="11955780" cy="7001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0" y="5866273"/>
            <a:ext cx="11917680" cy="6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9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12 Vanwege dit, </a:t>
            </a:r>
            <a:r>
              <a:rPr lang="nl-NL" sz="2800" dirty="0">
                <a:solidFill>
                  <a:srgbClr val="002060"/>
                </a:solidFill>
              </a:rPr>
              <a:t>net zoals door één mens de zonde de wereld binnenkwam,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en </a:t>
            </a:r>
            <a:r>
              <a:rPr lang="nl-NL" sz="2800" dirty="0">
                <a:solidFill>
                  <a:srgbClr val="002060"/>
                </a:solidFill>
              </a:rPr>
              <a:t>door de zonde de dood,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en zó de </a:t>
            </a:r>
            <a:r>
              <a:rPr lang="nl-NL" sz="2800" dirty="0">
                <a:solidFill>
                  <a:srgbClr val="002060"/>
                </a:solidFill>
              </a:rPr>
              <a:t>dood </a:t>
            </a:r>
            <a:r>
              <a:rPr lang="nl-NL" sz="2800" dirty="0" smtClean="0">
                <a:solidFill>
                  <a:srgbClr val="002060"/>
                </a:solidFill>
              </a:rPr>
              <a:t>doorging tot in alle mensen, waarop </a:t>
            </a:r>
            <a:r>
              <a:rPr lang="nl-NL" sz="2800" dirty="0">
                <a:solidFill>
                  <a:srgbClr val="002060"/>
                </a:solidFill>
              </a:rPr>
              <a:t>allen </a:t>
            </a:r>
            <a:r>
              <a:rPr lang="nl-NL" sz="2800" dirty="0" smtClean="0">
                <a:solidFill>
                  <a:srgbClr val="002060"/>
                </a:solidFill>
              </a:rPr>
              <a:t>zondigden...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333148" y="3074331"/>
            <a:ext cx="7758113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een vergelijking die Paulus pas afmaakt in vers 18-19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onderwijs gebaseerd op historische feiten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d</a:t>
            </a:r>
            <a:r>
              <a:rPr lang="nl-NL" sz="2600" dirty="0" smtClean="0">
                <a:latin typeface="+mj-lt"/>
              </a:rPr>
              <a:t>e dood is ‘erfelijk’ en op grond daarvan zondigen we</a:t>
            </a:r>
            <a:endParaRPr lang="nl-NL" sz="26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5166081"/>
            <a:ext cx="11955780" cy="7001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0" y="5866273"/>
            <a:ext cx="11917680" cy="6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13 want </a:t>
            </a:r>
            <a:r>
              <a:rPr lang="nl-NL" sz="2800" dirty="0">
                <a:solidFill>
                  <a:srgbClr val="002060"/>
                </a:solidFill>
              </a:rPr>
              <a:t>tot op de wet was de zonde in de wereld,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maar </a:t>
            </a:r>
            <a:r>
              <a:rPr lang="nl-NL" sz="2800" dirty="0">
                <a:solidFill>
                  <a:srgbClr val="002060"/>
                </a:solidFill>
              </a:rPr>
              <a:t>zonde wordt niet </a:t>
            </a:r>
            <a:r>
              <a:rPr lang="nl-NL" sz="2800" dirty="0" smtClean="0">
                <a:solidFill>
                  <a:srgbClr val="002060"/>
                </a:solidFill>
              </a:rPr>
              <a:t>toegerekend, </a:t>
            </a:r>
            <a:r>
              <a:rPr lang="nl-NL" sz="2800" dirty="0">
                <a:solidFill>
                  <a:srgbClr val="002060"/>
                </a:solidFill>
              </a:rPr>
              <a:t>als er geen wet is,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3" y="4984083"/>
            <a:ext cx="9163050" cy="8572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33" y="5841333"/>
            <a:ext cx="7984808" cy="82289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431784" y="2684770"/>
            <a:ext cx="8275118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zonde kreeg bij de komst van de wet de vorm van </a:t>
            </a:r>
            <a:r>
              <a:rPr lang="nl-NL" sz="2400" i="1" dirty="0" smtClean="0">
                <a:latin typeface="+mj-lt"/>
              </a:rPr>
              <a:t>overtreding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op overtreding volgt toorn/straf =&gt;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Want de wet bewerkt toorn; echter waar geen wet is, daar is ook geen </a:t>
            </a:r>
            <a:r>
              <a:rPr lang="nl-NL" sz="2400" dirty="0" smtClean="0">
                <a:latin typeface="+mj-lt"/>
              </a:rPr>
              <a:t>overtreding (4:15)</a:t>
            </a:r>
            <a:endParaRPr lang="nl-N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297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917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14 maar </a:t>
            </a:r>
            <a:r>
              <a:rPr lang="nl-NL" sz="2800" dirty="0">
                <a:solidFill>
                  <a:srgbClr val="002060"/>
                </a:solidFill>
              </a:rPr>
              <a:t>de dood heerst, vanaf Adam tot aan Mozes,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ook </a:t>
            </a:r>
            <a:r>
              <a:rPr lang="nl-NL" sz="2800" dirty="0">
                <a:solidFill>
                  <a:srgbClr val="002060"/>
                </a:solidFill>
              </a:rPr>
              <a:t>over degenen, die niet zondigen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in </a:t>
            </a:r>
            <a:r>
              <a:rPr lang="nl-NL" sz="2800" dirty="0">
                <a:solidFill>
                  <a:srgbClr val="002060"/>
                </a:solidFill>
              </a:rPr>
              <a:t>de gelijkenis van de overtreding van Adam,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een type is van Hem, die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zou komen.</a:t>
            </a:r>
            <a:endParaRPr lang="nl-NL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173029" y="2977883"/>
            <a:ext cx="6120262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Adam overtrad een gebod =&gt; overtreding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maar van Adam tot Mozes was er geen wet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zonde was geen overtreding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toch stierf men</a:t>
            </a:r>
            <a:endParaRPr lang="nl-NL" sz="24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18" y="4959016"/>
            <a:ext cx="9398419" cy="8229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18" y="5781962"/>
            <a:ext cx="9691989" cy="85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8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917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14 maar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de dood heerst, vanaf Adam tot aan Mozes,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ook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over degenen, die niet zondigen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de gelijkenis van de overtreding van Adam,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die </a:t>
            </a:r>
            <a:r>
              <a:rPr lang="nl-NL" sz="2800" dirty="0">
                <a:solidFill>
                  <a:srgbClr val="002060"/>
                </a:solidFill>
              </a:rPr>
              <a:t>een type is van Hem, die </a:t>
            </a:r>
            <a:r>
              <a:rPr lang="nl-NL" sz="2800" dirty="0" smtClean="0">
                <a:solidFill>
                  <a:srgbClr val="002060"/>
                </a:solidFill>
              </a:rPr>
              <a:t>zou komen</a:t>
            </a:r>
            <a:r>
              <a:rPr lang="nl-NL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612258" y="3930354"/>
            <a:ext cx="5057272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vers 12: ‘zoals door één mens….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Adam als type van Christus</a:t>
            </a:r>
            <a:endParaRPr lang="nl-NL" sz="24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1" y="5678809"/>
            <a:ext cx="6400800" cy="83056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8290" y="3774497"/>
            <a:ext cx="2787967" cy="275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5 En </a:t>
            </a:r>
            <a:r>
              <a:rPr lang="nl-NL" sz="2800" dirty="0">
                <a:solidFill>
                  <a:srgbClr val="002060"/>
                </a:solidFill>
              </a:rPr>
              <a:t>de hoop maakt niet </a:t>
            </a:r>
            <a:r>
              <a:rPr lang="nl-NL" sz="2800" dirty="0" smtClean="0">
                <a:solidFill>
                  <a:srgbClr val="002060"/>
                </a:solidFill>
              </a:rPr>
              <a:t>beschaamd,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omdat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de liefde van God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onze harten uitgegoten is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door heilige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geest, die aan ons gegeven wordt.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417321" y="2568776"/>
            <a:ext cx="941110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gerechtvaardigd, vrede naar God toe, toegang tot Hem én hoop hebbend op de heerlijkheid van God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hoop maakt niet beschaamd =&gt; hoop = zeker en vast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omdat onze hoop gebaseerd is op Gods onvoorwaardelijke liefde!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81" y="4879693"/>
            <a:ext cx="11770995" cy="85913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738825"/>
            <a:ext cx="11420375" cy="86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1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5 En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de hoop maakt niet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beschaamd, </a:t>
            </a:r>
            <a:r>
              <a:rPr lang="nl-NL" sz="2800" dirty="0" smtClean="0">
                <a:solidFill>
                  <a:srgbClr val="002060"/>
                </a:solidFill>
              </a:rPr>
              <a:t>omdat </a:t>
            </a:r>
            <a:r>
              <a:rPr lang="nl-NL" sz="2800" dirty="0">
                <a:solidFill>
                  <a:srgbClr val="002060"/>
                </a:solidFill>
              </a:rPr>
              <a:t>de liefde van God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in </a:t>
            </a:r>
            <a:r>
              <a:rPr lang="nl-NL" sz="2800" dirty="0">
                <a:solidFill>
                  <a:srgbClr val="002060"/>
                </a:solidFill>
              </a:rPr>
              <a:t>onze harten uitgegoten is </a:t>
            </a:r>
            <a:r>
              <a:rPr lang="nl-NL" sz="2800" dirty="0" smtClean="0">
                <a:solidFill>
                  <a:srgbClr val="002060"/>
                </a:solidFill>
              </a:rPr>
              <a:t>door heilige </a:t>
            </a:r>
            <a:r>
              <a:rPr lang="nl-NL" sz="2800" dirty="0">
                <a:solidFill>
                  <a:srgbClr val="002060"/>
                </a:solidFill>
              </a:rPr>
              <a:t>geest, die aan ons gegeven wordt.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920240" y="2686652"/>
            <a:ext cx="9004433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d</a:t>
            </a:r>
            <a:r>
              <a:rPr lang="nl-NL" sz="2600" dirty="0" smtClean="0">
                <a:latin typeface="+mj-lt"/>
              </a:rPr>
              <a:t>e hoop, die wij kennen en weten, beschaamd niet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wij hebben de </a:t>
            </a:r>
            <a:r>
              <a:rPr lang="nl-NL" sz="2600" i="1" dirty="0" smtClean="0">
                <a:latin typeface="+mj-lt"/>
              </a:rPr>
              <a:t>geest</a:t>
            </a:r>
            <a:r>
              <a:rPr lang="nl-NL" sz="2600" dirty="0" smtClean="0">
                <a:latin typeface="+mj-lt"/>
              </a:rPr>
              <a:t> ontvangen, opdat wij zouden </a:t>
            </a:r>
            <a:r>
              <a:rPr lang="nl-NL" sz="2600" i="1" dirty="0" smtClean="0">
                <a:latin typeface="+mj-lt"/>
              </a:rPr>
              <a:t>weten</a:t>
            </a:r>
            <a:r>
              <a:rPr lang="nl-NL" sz="2600" dirty="0" smtClean="0">
                <a:latin typeface="+mj-lt"/>
              </a:rPr>
              <a:t>… =&gt;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81" y="4879693"/>
            <a:ext cx="11770995" cy="85913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738825"/>
            <a:ext cx="11420375" cy="86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0316" y="450555"/>
            <a:ext cx="1189923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 smtClean="0"/>
              <a:t>1 Korinthe 2</a:t>
            </a:r>
          </a:p>
          <a:p>
            <a:pPr algn="ctr"/>
            <a:r>
              <a:rPr lang="nl-NL" sz="2800" dirty="0" smtClean="0"/>
              <a:t>12 En </a:t>
            </a:r>
            <a:r>
              <a:rPr lang="nl-NL" sz="2800" dirty="0"/>
              <a:t>wij namen niet de geest van de wereld in ontvangst, </a:t>
            </a:r>
            <a:endParaRPr lang="nl-NL" sz="2800" dirty="0" smtClean="0"/>
          </a:p>
          <a:p>
            <a:pPr algn="ctr"/>
            <a:r>
              <a:rPr lang="nl-NL" sz="2800" dirty="0" smtClean="0"/>
              <a:t>maar </a:t>
            </a:r>
            <a:r>
              <a:rPr lang="nl-NL" sz="2800" dirty="0"/>
              <a:t>de geest, die uit God </a:t>
            </a:r>
            <a:r>
              <a:rPr lang="nl-NL" sz="2800" dirty="0" smtClean="0"/>
              <a:t>is, </a:t>
            </a:r>
          </a:p>
          <a:p>
            <a:pPr algn="ctr"/>
            <a:r>
              <a:rPr lang="nl-NL" sz="2800" dirty="0" smtClean="0"/>
              <a:t>opdat </a:t>
            </a:r>
            <a:r>
              <a:rPr lang="nl-NL" sz="2800" dirty="0"/>
              <a:t>wij </a:t>
            </a:r>
            <a:r>
              <a:rPr lang="nl-NL" sz="2800" dirty="0" smtClean="0"/>
              <a:t>weten</a:t>
            </a:r>
            <a:r>
              <a:rPr lang="nl-NL" sz="2800" dirty="0"/>
              <a:t>, de dingen </a:t>
            </a:r>
            <a:r>
              <a:rPr lang="nl-NL" sz="2800" dirty="0" smtClean="0"/>
              <a:t>die ons door </a:t>
            </a:r>
            <a:r>
              <a:rPr lang="nl-NL" sz="2800" dirty="0"/>
              <a:t>God </a:t>
            </a:r>
            <a:r>
              <a:rPr lang="nl-NL" sz="2800" dirty="0" smtClean="0"/>
              <a:t>in genade geschonken worden</a:t>
            </a:r>
            <a:r>
              <a:rPr lang="nl-NL" sz="2800" dirty="0"/>
              <a:t>.</a:t>
            </a:r>
          </a:p>
          <a:p>
            <a:pPr algn="ctr"/>
            <a:r>
              <a:rPr lang="nl-NL" sz="2800" dirty="0" smtClean="0"/>
              <a:t>13 Die </a:t>
            </a:r>
            <a:r>
              <a:rPr lang="nl-NL" sz="2800" dirty="0"/>
              <a:t>dingen spreken wij ook, </a:t>
            </a:r>
            <a:endParaRPr lang="nl-NL" sz="2800" dirty="0" smtClean="0"/>
          </a:p>
          <a:p>
            <a:pPr algn="ctr"/>
            <a:r>
              <a:rPr lang="nl-NL" sz="2800" dirty="0" smtClean="0"/>
              <a:t>niet </a:t>
            </a:r>
            <a:r>
              <a:rPr lang="nl-NL" sz="2800" dirty="0"/>
              <a:t>met woorden onderwezen </a:t>
            </a:r>
            <a:r>
              <a:rPr lang="nl-NL" sz="2800" dirty="0" smtClean="0"/>
              <a:t>in menselijke </a:t>
            </a:r>
            <a:r>
              <a:rPr lang="nl-NL" sz="2800" dirty="0"/>
              <a:t>wijsheid, </a:t>
            </a:r>
            <a:endParaRPr lang="nl-NL" sz="2800" dirty="0" smtClean="0"/>
          </a:p>
          <a:p>
            <a:pPr algn="ctr"/>
            <a:r>
              <a:rPr lang="nl-NL" sz="2800" dirty="0" smtClean="0"/>
              <a:t>maar in [woorden] onderwezen van geest, </a:t>
            </a:r>
          </a:p>
          <a:p>
            <a:pPr algn="ctr"/>
            <a:r>
              <a:rPr lang="nl-NL" sz="2800" dirty="0" smtClean="0"/>
              <a:t> [het] geestelijke met [het] geestelijke vergelijkende.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70191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6 Want </a:t>
            </a:r>
            <a:r>
              <a:rPr lang="nl-NL" sz="2800" dirty="0">
                <a:solidFill>
                  <a:srgbClr val="002060"/>
                </a:solidFill>
              </a:rPr>
              <a:t>toen wij nog zwak waren,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stierf </a:t>
            </a:r>
            <a:r>
              <a:rPr lang="nl-NL" sz="2800" dirty="0">
                <a:solidFill>
                  <a:srgbClr val="002060"/>
                </a:solidFill>
              </a:rPr>
              <a:t>Christus op de bestemde tijd voor </a:t>
            </a:r>
            <a:r>
              <a:rPr lang="nl-NL" sz="2800" dirty="0" smtClean="0">
                <a:solidFill>
                  <a:srgbClr val="002060"/>
                </a:solidFill>
              </a:rPr>
              <a:t>goddelozen.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687729" y="2290429"/>
            <a:ext cx="8418797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Gods liefde blijkt uit…… </a:t>
            </a:r>
            <a:r>
              <a:rPr lang="nl-NL" sz="2600" i="1" dirty="0" smtClean="0">
                <a:latin typeface="+mj-lt"/>
              </a:rPr>
              <a:t>of</a:t>
            </a:r>
            <a:r>
              <a:rPr lang="nl-NL" sz="2600" dirty="0" smtClean="0">
                <a:latin typeface="+mj-lt"/>
              </a:rPr>
              <a:t>: bewijst Hij door.... (:8)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……dóór goddelozen, maar ook vóór goddelozen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want </a:t>
            </a:r>
            <a:r>
              <a:rPr lang="nl-NL" sz="2600" dirty="0">
                <a:latin typeface="+mj-lt"/>
              </a:rPr>
              <a:t>allen zondigden en hebben tekort aan de heerlijkheid van </a:t>
            </a:r>
            <a:r>
              <a:rPr lang="nl-NL" sz="2600" dirty="0" smtClean="0">
                <a:latin typeface="+mj-lt"/>
              </a:rPr>
              <a:t>God, en </a:t>
            </a:r>
            <a:r>
              <a:rPr lang="nl-NL" sz="2600" dirty="0">
                <a:latin typeface="+mj-lt"/>
              </a:rPr>
              <a:t>worden </a:t>
            </a:r>
            <a:r>
              <a:rPr lang="nl-NL" sz="2600" dirty="0" smtClean="0">
                <a:latin typeface="+mj-lt"/>
              </a:rPr>
              <a:t>om </a:t>
            </a:r>
            <a:r>
              <a:rPr lang="nl-NL" sz="2600" dirty="0">
                <a:latin typeface="+mj-lt"/>
              </a:rPr>
              <a:t>niet </a:t>
            </a:r>
            <a:r>
              <a:rPr lang="nl-NL" sz="2600" dirty="0" smtClean="0">
                <a:latin typeface="+mj-lt"/>
              </a:rPr>
              <a:t> </a:t>
            </a:r>
            <a:r>
              <a:rPr lang="nl-NL" sz="2600" dirty="0">
                <a:latin typeface="+mj-lt"/>
              </a:rPr>
              <a:t>gerechtvaardigd in zijn genade, door de verlossing die in Christus Jezus </a:t>
            </a:r>
            <a:r>
              <a:rPr lang="nl-NL" sz="2600" dirty="0" smtClean="0">
                <a:latin typeface="+mj-lt"/>
              </a:rPr>
              <a:t>is (3:23-24)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846220"/>
            <a:ext cx="10349564" cy="8820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728233"/>
            <a:ext cx="7269480" cy="8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4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7 Want </a:t>
            </a:r>
            <a:r>
              <a:rPr lang="nl-NL" sz="2800" dirty="0">
                <a:solidFill>
                  <a:srgbClr val="002060"/>
                </a:solidFill>
              </a:rPr>
              <a:t>nauwelijks zal iemand voor een rechtvaardige sterven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rgbClr val="002060"/>
                </a:solidFill>
              </a:rPr>
              <a:t>(</a:t>
            </a:r>
            <a:r>
              <a:rPr lang="nl-NL" sz="2800" dirty="0" smtClean="0">
                <a:solidFill>
                  <a:srgbClr val="002060"/>
                </a:solidFill>
              </a:rPr>
              <a:t>want </a:t>
            </a:r>
            <a:r>
              <a:rPr lang="nl-NL" sz="2800" dirty="0">
                <a:solidFill>
                  <a:srgbClr val="002060"/>
                </a:solidFill>
              </a:rPr>
              <a:t>misschien durft iemand nog voor een goed mens te </a:t>
            </a:r>
            <a:r>
              <a:rPr lang="nl-NL" sz="2800" dirty="0" smtClean="0">
                <a:solidFill>
                  <a:srgbClr val="002060"/>
                </a:solidFill>
              </a:rPr>
              <a:t>sterven).</a:t>
            </a:r>
            <a:endParaRPr lang="nl-NL" sz="2800" dirty="0">
              <a:solidFill>
                <a:srgbClr val="00206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876800"/>
            <a:ext cx="9467850" cy="8763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753100"/>
            <a:ext cx="10824210" cy="87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7 Want nauwelijks zal iemand voor een rechtvaardige sterven </a:t>
            </a:r>
          </a:p>
          <a:p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(want misschien durft iemand nog voor een goed mens te sterven).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8 God </a:t>
            </a:r>
            <a:r>
              <a:rPr lang="nl-NL" sz="2800" u="sng" dirty="0" smtClean="0">
                <a:solidFill>
                  <a:srgbClr val="002060"/>
                </a:solidFill>
              </a:rPr>
              <a:t>bewijst</a:t>
            </a:r>
            <a:r>
              <a:rPr lang="nl-NL" sz="2800" dirty="0" smtClean="0">
                <a:solidFill>
                  <a:srgbClr val="002060"/>
                </a:solidFill>
              </a:rPr>
              <a:t> echter zijn </a:t>
            </a:r>
            <a:r>
              <a:rPr lang="nl-NL" sz="2800" dirty="0">
                <a:solidFill>
                  <a:srgbClr val="002060"/>
                </a:solidFill>
              </a:rPr>
              <a:t>liefde </a:t>
            </a:r>
            <a:r>
              <a:rPr lang="nl-NL" sz="2800" dirty="0" smtClean="0">
                <a:solidFill>
                  <a:srgbClr val="002060"/>
                </a:solidFill>
              </a:rPr>
              <a:t>jegens ons</a:t>
            </a:r>
            <a:r>
              <a:rPr lang="nl-NL" sz="2800" dirty="0">
                <a:solidFill>
                  <a:srgbClr val="002060"/>
                </a:solidFill>
              </a:rPr>
              <a:t>, </a:t>
            </a:r>
            <a:r>
              <a:rPr lang="nl-NL" sz="2800" dirty="0" smtClean="0">
                <a:solidFill>
                  <a:srgbClr val="002060"/>
                </a:solidFill>
              </a:rPr>
              <a:t>dat </a:t>
            </a:r>
            <a:r>
              <a:rPr lang="nl-NL" sz="2800" dirty="0">
                <a:solidFill>
                  <a:srgbClr val="002060"/>
                </a:solidFill>
              </a:rPr>
              <a:t>toen wij nog zondaars </a:t>
            </a:r>
            <a:r>
              <a:rPr lang="nl-NL" sz="2800" dirty="0" smtClean="0">
                <a:solidFill>
                  <a:srgbClr val="002060"/>
                </a:solidFill>
              </a:rPr>
              <a:t>waren, </a:t>
            </a:r>
          </a:p>
          <a:p>
            <a:r>
              <a:rPr lang="nl-NL" sz="2800" dirty="0">
                <a:solidFill>
                  <a:srgbClr val="002060"/>
                </a:solidFill>
              </a:rPr>
              <a:t>Christus stierf </a:t>
            </a:r>
            <a:r>
              <a:rPr lang="nl-NL" sz="2800" dirty="0" smtClean="0">
                <a:solidFill>
                  <a:srgbClr val="002060"/>
                </a:solidFill>
              </a:rPr>
              <a:t>ten behoeve van ons.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085674" y="3090371"/>
            <a:ext cx="5515276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bewijzen, aanbevelen, aanprijzen =&gt;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22" y="4814887"/>
            <a:ext cx="10001250" cy="8572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1" y="5672138"/>
            <a:ext cx="10515600" cy="8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5</a:t>
            </a:r>
            <a:endParaRPr lang="nl-NL" sz="2800" b="1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7 Want nauwelijks zal iemand voor een rechtvaardige sterven </a:t>
            </a:r>
          </a:p>
          <a:p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(want misschien durft iemand nog voor een goed mens te sterven).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8 God bewijst echter zijn </a:t>
            </a:r>
            <a:r>
              <a:rPr lang="nl-NL" sz="2800" dirty="0">
                <a:solidFill>
                  <a:srgbClr val="002060"/>
                </a:solidFill>
              </a:rPr>
              <a:t>liefde </a:t>
            </a:r>
            <a:r>
              <a:rPr lang="nl-NL" sz="2800" dirty="0" smtClean="0">
                <a:solidFill>
                  <a:srgbClr val="002060"/>
                </a:solidFill>
              </a:rPr>
              <a:t>jegens ons</a:t>
            </a:r>
            <a:r>
              <a:rPr lang="nl-NL" sz="2800" dirty="0">
                <a:solidFill>
                  <a:srgbClr val="002060"/>
                </a:solidFill>
              </a:rPr>
              <a:t>, </a:t>
            </a:r>
            <a:r>
              <a:rPr lang="nl-NL" sz="2800" dirty="0" smtClean="0">
                <a:solidFill>
                  <a:srgbClr val="002060"/>
                </a:solidFill>
              </a:rPr>
              <a:t>dat </a:t>
            </a:r>
            <a:r>
              <a:rPr lang="nl-NL" sz="2800" dirty="0">
                <a:solidFill>
                  <a:srgbClr val="002060"/>
                </a:solidFill>
              </a:rPr>
              <a:t>toen wij nog zondaars </a:t>
            </a:r>
            <a:r>
              <a:rPr lang="nl-NL" sz="2800" dirty="0" smtClean="0">
                <a:solidFill>
                  <a:srgbClr val="002060"/>
                </a:solidFill>
              </a:rPr>
              <a:t>waren, </a:t>
            </a:r>
          </a:p>
          <a:p>
            <a:r>
              <a:rPr lang="nl-NL" sz="2800" dirty="0">
                <a:solidFill>
                  <a:srgbClr val="002060"/>
                </a:solidFill>
              </a:rPr>
              <a:t>Christus stierf </a:t>
            </a:r>
            <a:r>
              <a:rPr lang="nl-NL" sz="2800" dirty="0" smtClean="0">
                <a:solidFill>
                  <a:srgbClr val="002060"/>
                </a:solidFill>
              </a:rPr>
              <a:t>ten behoeve van ons.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74320" y="3359217"/>
            <a:ext cx="5532120" cy="249299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…die </a:t>
            </a:r>
            <a:r>
              <a:rPr lang="nl-NL" sz="2600" dirty="0">
                <a:latin typeface="+mj-lt"/>
              </a:rPr>
              <a:t>werd overgeleverd vanwege onze misstappen en </a:t>
            </a:r>
            <a:r>
              <a:rPr lang="nl-NL" sz="2600" dirty="0" smtClean="0">
                <a:latin typeface="+mj-lt"/>
              </a:rPr>
              <a:t>opgewekt </a:t>
            </a:r>
            <a:r>
              <a:rPr lang="nl-NL" sz="2600" dirty="0">
                <a:latin typeface="+mj-lt"/>
              </a:rPr>
              <a:t>werd vanwege onze </a:t>
            </a:r>
            <a:r>
              <a:rPr lang="nl-NL" sz="2600" dirty="0" smtClean="0">
                <a:latin typeface="+mj-lt"/>
              </a:rPr>
              <a:t>rechtvaardiging (4:25)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God bewijst Zijn liefde door een wereld die Zijn Zoon doodde </a:t>
            </a:r>
            <a:r>
              <a:rPr lang="nl-NL" sz="2600" dirty="0">
                <a:latin typeface="+mj-lt"/>
              </a:rPr>
              <a:t> </a:t>
            </a:r>
            <a:r>
              <a:rPr lang="nl-NL" sz="2600" dirty="0" smtClean="0">
                <a:latin typeface="+mj-lt"/>
              </a:rPr>
              <a:t>          (&gt; goddelozen), het leven te geven!</a:t>
            </a:r>
            <a:endParaRPr lang="nl-NL" sz="2600" dirty="0"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234" y="2263140"/>
            <a:ext cx="6070938" cy="446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0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60956</TotalTime>
  <Words>1595</Words>
  <Application>Microsoft Office PowerPoint</Application>
  <PresentationFormat>Breedbeeld</PresentationFormat>
  <Paragraphs>181</Paragraphs>
  <Slides>25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2733</cp:revision>
  <dcterms:created xsi:type="dcterms:W3CDTF">2017-10-24T20:34:00Z</dcterms:created>
  <dcterms:modified xsi:type="dcterms:W3CDTF">2021-12-05T13:54:20Z</dcterms:modified>
</cp:coreProperties>
</file>