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1351" r:id="rId3"/>
    <p:sldId id="1671" r:id="rId4"/>
    <p:sldId id="1717" r:id="rId5"/>
    <p:sldId id="1718" r:id="rId6"/>
    <p:sldId id="1720" r:id="rId7"/>
    <p:sldId id="1719" r:id="rId8"/>
    <p:sldId id="1715" r:id="rId9"/>
    <p:sldId id="1721" r:id="rId10"/>
    <p:sldId id="1722" r:id="rId11"/>
    <p:sldId id="1723" r:id="rId12"/>
    <p:sldId id="1724" r:id="rId13"/>
    <p:sldId id="1725" r:id="rId14"/>
    <p:sldId id="1726" r:id="rId15"/>
    <p:sldId id="1735" r:id="rId16"/>
    <p:sldId id="1727" r:id="rId17"/>
    <p:sldId id="1728" r:id="rId18"/>
    <p:sldId id="1729" r:id="rId19"/>
    <p:sldId id="1731" r:id="rId20"/>
    <p:sldId id="1732" r:id="rId21"/>
    <p:sldId id="1733" r:id="rId22"/>
    <p:sldId id="1734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3300"/>
    <a:srgbClr val="75CF07"/>
    <a:srgbClr val="79D707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85" autoAdjust="0"/>
    <p:restoredTop sz="86401" autoAdjust="0"/>
  </p:normalViewPr>
  <p:slideViewPr>
    <p:cSldViewPr snapToGrid="0">
      <p:cViewPr varScale="1">
        <p:scale>
          <a:sx n="80" d="100"/>
          <a:sy n="80" d="100"/>
        </p:scale>
        <p:origin x="102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19-12-2021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82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37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40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9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9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68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39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98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60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8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40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31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74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2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3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09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9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74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5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6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19-12-2021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19-12-2021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19-12-2021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19-12-2021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19-12-2021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19-12-2021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19-12-2021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19-12-2021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19-12-2021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19-12-2021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19-12-2021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19-12-2021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6119336"/>
            <a:ext cx="2509917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 december 2021 Rotterdam</a:t>
            </a:r>
          </a:p>
          <a:p>
            <a:pPr algn="ctr"/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041130" y="5228426"/>
            <a:ext cx="1611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studie 11</a:t>
            </a:r>
            <a:endParaRPr lang="nl-NL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17 Want </a:t>
            </a:r>
            <a:r>
              <a:rPr lang="nl-NL" sz="2800" dirty="0">
                <a:solidFill>
                  <a:srgbClr val="002060"/>
                </a:solidFill>
              </a:rPr>
              <a:t>indien door de misstap van de ene de dood </a:t>
            </a:r>
            <a:r>
              <a:rPr lang="nl-NL" sz="2800" dirty="0" smtClean="0">
                <a:solidFill>
                  <a:srgbClr val="002060"/>
                </a:solidFill>
              </a:rPr>
              <a:t>als koning heerst,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door </a:t>
            </a:r>
            <a:r>
              <a:rPr lang="nl-NL" sz="2800" dirty="0">
                <a:solidFill>
                  <a:srgbClr val="002060"/>
                </a:solidFill>
              </a:rPr>
              <a:t>die ene,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veel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meer zullen zij, die de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overvloed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van de genade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het geschenk van de rechtvaardigheid in ontvangst nemen,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als koning heersen in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het leven door de ene, Jezus Christus.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43" y="5788393"/>
            <a:ext cx="11182350" cy="8001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526" y="2695075"/>
            <a:ext cx="3114675" cy="29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9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17 Want indien door de misstap van de ene de dood als koning heerst, </a:t>
            </a: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door die ene, </a:t>
            </a:r>
          </a:p>
          <a:p>
            <a:r>
              <a:rPr lang="nl-NL" sz="2800" dirty="0">
                <a:solidFill>
                  <a:srgbClr val="002060"/>
                </a:solidFill>
              </a:rPr>
              <a:t>veel meer zullen zij, die de overvloed van de genade </a:t>
            </a:r>
          </a:p>
          <a:p>
            <a:r>
              <a:rPr lang="nl-NL" sz="2800" dirty="0">
                <a:solidFill>
                  <a:srgbClr val="002060"/>
                </a:solidFill>
              </a:rPr>
              <a:t>en het geschenk van de rechtvaardigheid in ontvangst nemen, </a:t>
            </a:r>
          </a:p>
          <a:p>
            <a:r>
              <a:rPr lang="nl-NL" sz="2800" dirty="0">
                <a:solidFill>
                  <a:srgbClr val="002060"/>
                </a:solidFill>
              </a:rPr>
              <a:t>als koning heersen in het leven door de ene, Jezus Christus.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064017" y="3385387"/>
            <a:ext cx="7948663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niet meer </a:t>
            </a:r>
            <a:r>
              <a:rPr lang="nl-NL" sz="2600" i="1" dirty="0" smtClean="0">
                <a:latin typeface="+mj-lt"/>
              </a:rPr>
              <a:t>beheerst worden </a:t>
            </a:r>
            <a:r>
              <a:rPr lang="nl-NL" sz="2600" dirty="0" smtClean="0">
                <a:latin typeface="+mj-lt"/>
              </a:rPr>
              <a:t>door de zonde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‘wandelen in nieuwheid van leven’ (6:4)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‘in dit alles zijn wij meer dan overwinnaars’ (8:37)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5026657"/>
            <a:ext cx="11058525" cy="8096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" y="5829260"/>
            <a:ext cx="11921490" cy="8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18 Dus </a:t>
            </a:r>
            <a:r>
              <a:rPr lang="nl-NL" sz="2800" dirty="0">
                <a:solidFill>
                  <a:srgbClr val="002060"/>
                </a:solidFill>
              </a:rPr>
              <a:t>dan, zoals </a:t>
            </a:r>
            <a:r>
              <a:rPr lang="nl-NL" sz="2800" dirty="0" smtClean="0">
                <a:solidFill>
                  <a:srgbClr val="002060"/>
                </a:solidFill>
              </a:rPr>
              <a:t>[het] </a:t>
            </a:r>
            <a:r>
              <a:rPr lang="nl-NL" sz="2800" dirty="0">
                <a:solidFill>
                  <a:srgbClr val="002060"/>
                </a:solidFill>
              </a:rPr>
              <a:t>door één misstap </a:t>
            </a:r>
            <a:r>
              <a:rPr lang="nl-NL" sz="2800" dirty="0" smtClean="0">
                <a:solidFill>
                  <a:srgbClr val="002060"/>
                </a:solidFill>
              </a:rPr>
              <a:t>tot in alle </a:t>
            </a:r>
            <a:r>
              <a:rPr lang="nl-NL" sz="2800" dirty="0">
                <a:solidFill>
                  <a:srgbClr val="002060"/>
                </a:solidFill>
              </a:rPr>
              <a:t>mensen tot </a:t>
            </a:r>
            <a:r>
              <a:rPr lang="nl-NL" sz="2800" dirty="0" smtClean="0">
                <a:solidFill>
                  <a:srgbClr val="002060"/>
                </a:solidFill>
              </a:rPr>
              <a:t>in veroordeling [is],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zó [is het] </a:t>
            </a:r>
            <a:r>
              <a:rPr lang="nl-NL" sz="2800" dirty="0">
                <a:solidFill>
                  <a:srgbClr val="002060"/>
                </a:solidFill>
              </a:rPr>
              <a:t>ook door één rechtvaardige daad </a:t>
            </a:r>
            <a:r>
              <a:rPr lang="nl-NL" sz="2800" dirty="0" smtClean="0">
                <a:solidFill>
                  <a:srgbClr val="002060"/>
                </a:solidFill>
              </a:rPr>
              <a:t>tot in alle </a:t>
            </a:r>
            <a:r>
              <a:rPr lang="nl-NL" sz="2800" dirty="0">
                <a:solidFill>
                  <a:srgbClr val="002060"/>
                </a:solidFill>
              </a:rPr>
              <a:t>mensen </a:t>
            </a:r>
            <a:r>
              <a:rPr lang="nl-NL" sz="2800" dirty="0" smtClean="0">
                <a:solidFill>
                  <a:srgbClr val="002060"/>
                </a:solidFill>
              </a:rPr>
              <a:t>tot in rechtvaardiging </a:t>
            </a:r>
            <a:r>
              <a:rPr lang="nl-NL" sz="2800" dirty="0">
                <a:solidFill>
                  <a:srgbClr val="002060"/>
                </a:solidFill>
              </a:rPr>
              <a:t>van </a:t>
            </a:r>
            <a:r>
              <a:rPr lang="nl-NL" sz="2800" dirty="0" smtClean="0">
                <a:solidFill>
                  <a:srgbClr val="002060"/>
                </a:solidFill>
              </a:rPr>
              <a:t>leven</a:t>
            </a:r>
            <a:r>
              <a:rPr lang="nl-NL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384057" y="3140526"/>
            <a:ext cx="7948663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m</a:t>
            </a:r>
            <a:r>
              <a:rPr lang="nl-NL" sz="2600" dirty="0" smtClean="0">
                <a:latin typeface="+mj-lt"/>
              </a:rPr>
              <a:t>isstap </a:t>
            </a:r>
            <a:r>
              <a:rPr lang="nl-NL" sz="2600" i="1" dirty="0" err="1" smtClean="0">
                <a:latin typeface="+mj-lt"/>
              </a:rPr>
              <a:t>vs</a:t>
            </a:r>
            <a:r>
              <a:rPr lang="nl-NL" sz="2600" dirty="0" smtClean="0">
                <a:latin typeface="+mj-lt"/>
              </a:rPr>
              <a:t> rechtvaardige daad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v</a:t>
            </a:r>
            <a:r>
              <a:rPr lang="nl-NL" sz="2600" dirty="0" smtClean="0">
                <a:latin typeface="+mj-lt"/>
              </a:rPr>
              <a:t>eroordeling </a:t>
            </a:r>
            <a:r>
              <a:rPr lang="nl-NL" sz="2600" i="1" dirty="0" err="1" smtClean="0">
                <a:latin typeface="+mj-lt"/>
              </a:rPr>
              <a:t>vs</a:t>
            </a:r>
            <a:r>
              <a:rPr lang="nl-NL" sz="2600" dirty="0" smtClean="0">
                <a:latin typeface="+mj-lt"/>
              </a:rPr>
              <a:t> rechtvaardiging (van leven)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beiden door ‘één’ en ‘tot in alle mensen’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884420"/>
            <a:ext cx="11868150" cy="8001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684520"/>
            <a:ext cx="114490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19 Want </a:t>
            </a:r>
            <a:r>
              <a:rPr lang="nl-NL" sz="2800" dirty="0">
                <a:solidFill>
                  <a:srgbClr val="002060"/>
                </a:solidFill>
              </a:rPr>
              <a:t>net zoals door de ongehoorzaamheid van de ene mens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de </a:t>
            </a:r>
            <a:r>
              <a:rPr lang="nl-NL" sz="2800" dirty="0">
                <a:solidFill>
                  <a:srgbClr val="002060"/>
                </a:solidFill>
              </a:rPr>
              <a:t>velen tot zondaars werden aangesteld,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zó </a:t>
            </a:r>
            <a:r>
              <a:rPr lang="nl-NL" sz="2800" dirty="0">
                <a:solidFill>
                  <a:srgbClr val="002060"/>
                </a:solidFill>
              </a:rPr>
              <a:t>zullen ook door de gehoorzaamheid van de ene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de </a:t>
            </a:r>
            <a:r>
              <a:rPr lang="nl-NL" sz="2800" dirty="0">
                <a:solidFill>
                  <a:srgbClr val="002060"/>
                </a:solidFill>
              </a:rPr>
              <a:t>velen tot rechtvaardigen aangesteld worden.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546810" y="2989241"/>
            <a:ext cx="9883191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i="1" dirty="0" smtClean="0"/>
              <a:t>Jesaja 53:11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Door </a:t>
            </a:r>
            <a:r>
              <a:rPr lang="nl-NL" sz="2600" dirty="0">
                <a:latin typeface="+mj-lt"/>
              </a:rPr>
              <a:t>het zwoegen van Zijn ziel zal Hij zien. Hij zal bevredigd worden door Zijn kennis. </a:t>
            </a:r>
            <a:r>
              <a:rPr lang="nl-NL" sz="2600" u="sng" dirty="0">
                <a:latin typeface="+mj-lt"/>
              </a:rPr>
              <a:t>Mijn </a:t>
            </a:r>
            <a:r>
              <a:rPr lang="nl-NL" sz="2600" u="sng" dirty="0" smtClean="0">
                <a:latin typeface="+mj-lt"/>
              </a:rPr>
              <a:t>Knecht, de Rechtvaardige zal </a:t>
            </a:r>
            <a:r>
              <a:rPr lang="nl-NL" sz="2600" u="sng" dirty="0">
                <a:latin typeface="+mj-lt"/>
              </a:rPr>
              <a:t>de velen rechtvaardigen</a:t>
            </a:r>
            <a:r>
              <a:rPr lang="nl-NL" sz="2600" dirty="0">
                <a:latin typeface="+mj-lt"/>
              </a:rPr>
              <a:t> en hun </a:t>
            </a:r>
            <a:r>
              <a:rPr lang="nl-NL" sz="2600" dirty="0" smtClean="0">
                <a:latin typeface="+mj-lt"/>
              </a:rPr>
              <a:t>ongerechtigheden zal </a:t>
            </a:r>
            <a:r>
              <a:rPr lang="nl-NL" sz="2600" dirty="0">
                <a:latin typeface="+mj-lt"/>
              </a:rPr>
              <a:t>Hij </a:t>
            </a:r>
            <a:r>
              <a:rPr lang="nl-NL" sz="2600" dirty="0" smtClean="0">
                <a:latin typeface="+mj-lt"/>
              </a:rPr>
              <a:t>dragen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" y="4981960"/>
            <a:ext cx="11910060" cy="81436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" y="5796323"/>
            <a:ext cx="11978640" cy="7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19 Want </a:t>
            </a:r>
            <a:r>
              <a:rPr lang="nl-NL" sz="2800" dirty="0">
                <a:solidFill>
                  <a:srgbClr val="002060"/>
                </a:solidFill>
              </a:rPr>
              <a:t>net zoals door de ongehoorzaamheid van de ene mens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de </a:t>
            </a:r>
            <a:r>
              <a:rPr lang="nl-NL" sz="2800" dirty="0">
                <a:solidFill>
                  <a:srgbClr val="002060"/>
                </a:solidFill>
              </a:rPr>
              <a:t>velen tot zondaars werden aangesteld,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zó </a:t>
            </a:r>
            <a:r>
              <a:rPr lang="nl-NL" sz="2800" dirty="0">
                <a:solidFill>
                  <a:srgbClr val="002060"/>
                </a:solidFill>
              </a:rPr>
              <a:t>zullen ook door de gehoorzaamheid van de ene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de </a:t>
            </a:r>
            <a:r>
              <a:rPr lang="nl-NL" sz="2800" dirty="0">
                <a:solidFill>
                  <a:srgbClr val="002060"/>
                </a:solidFill>
              </a:rPr>
              <a:t>velen tot rechtvaardigen aangesteld worden.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658879" y="3235951"/>
            <a:ext cx="5959342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‘de velen’ =&gt; nadruk op het grote aantal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‘de velen’ = ‘allen’ in vers 18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" y="4981960"/>
            <a:ext cx="11910060" cy="81436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" y="5796323"/>
            <a:ext cx="11978640" cy="7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19 Want </a:t>
            </a:r>
            <a:r>
              <a:rPr lang="nl-NL" sz="2800" dirty="0">
                <a:solidFill>
                  <a:srgbClr val="002060"/>
                </a:solidFill>
              </a:rPr>
              <a:t>net zoals door de ongehoorzaamheid van de ene mens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de </a:t>
            </a:r>
            <a:r>
              <a:rPr lang="nl-NL" sz="2800" dirty="0">
                <a:solidFill>
                  <a:srgbClr val="002060"/>
                </a:solidFill>
              </a:rPr>
              <a:t>velen tot zondaars werden aangesteld,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zó </a:t>
            </a:r>
            <a:r>
              <a:rPr lang="nl-NL" sz="2800" dirty="0">
                <a:solidFill>
                  <a:srgbClr val="002060"/>
                </a:solidFill>
              </a:rPr>
              <a:t>zullen ook door de gehoorzaamheid van de ene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de </a:t>
            </a:r>
            <a:r>
              <a:rPr lang="nl-NL" sz="2800" dirty="0">
                <a:solidFill>
                  <a:srgbClr val="002060"/>
                </a:solidFill>
              </a:rPr>
              <a:t>velen tot rechtvaardigen aangesteld worden.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874520" y="3235951"/>
            <a:ext cx="8972549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één misstap (:18) = ongehoorzaamheid van de ene mens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één rechtvaardige daad (:18) = de gehoorzaamheid van de ene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" y="4981960"/>
            <a:ext cx="11910060" cy="81436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" y="5796323"/>
            <a:ext cx="11978640" cy="7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19 Want </a:t>
            </a:r>
            <a:r>
              <a:rPr lang="nl-NL" sz="2800" dirty="0">
                <a:solidFill>
                  <a:srgbClr val="002060"/>
                </a:solidFill>
              </a:rPr>
              <a:t>net zoals door de ongehoorzaamheid van de ene mens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de </a:t>
            </a:r>
            <a:r>
              <a:rPr lang="nl-NL" sz="2800" dirty="0">
                <a:solidFill>
                  <a:srgbClr val="002060"/>
                </a:solidFill>
              </a:rPr>
              <a:t>velen tot zondaars werden </a:t>
            </a:r>
            <a:r>
              <a:rPr lang="nl-NL" sz="2800" u="sng" dirty="0">
                <a:solidFill>
                  <a:srgbClr val="002060"/>
                </a:solidFill>
              </a:rPr>
              <a:t>aangesteld</a:t>
            </a:r>
            <a:r>
              <a:rPr lang="nl-NL" sz="2800" dirty="0">
                <a:solidFill>
                  <a:srgbClr val="002060"/>
                </a:solidFill>
              </a:rPr>
              <a:t>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zó </a:t>
            </a:r>
            <a:r>
              <a:rPr lang="nl-NL" sz="2800" dirty="0">
                <a:solidFill>
                  <a:srgbClr val="002060"/>
                </a:solidFill>
              </a:rPr>
              <a:t>zullen ook door de gehoorzaamheid van de ene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de </a:t>
            </a:r>
            <a:r>
              <a:rPr lang="nl-NL" sz="2800" dirty="0">
                <a:solidFill>
                  <a:srgbClr val="002060"/>
                </a:solidFill>
              </a:rPr>
              <a:t>velen tot rechtvaardigen </a:t>
            </a:r>
            <a:r>
              <a:rPr lang="nl-NL" sz="2800" u="sng" dirty="0">
                <a:solidFill>
                  <a:srgbClr val="002060"/>
                </a:solidFill>
              </a:rPr>
              <a:t>aangesteld</a:t>
            </a:r>
            <a:r>
              <a:rPr lang="nl-NL" sz="2800" dirty="0">
                <a:solidFill>
                  <a:srgbClr val="002060"/>
                </a:solidFill>
              </a:rPr>
              <a:t> worden.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255521" y="4094214"/>
            <a:ext cx="3977639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aangesteld, of: neergezet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0" y="3659874"/>
            <a:ext cx="3173729" cy="27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20 Maar </a:t>
            </a:r>
            <a:r>
              <a:rPr lang="nl-NL" sz="2800" dirty="0">
                <a:solidFill>
                  <a:srgbClr val="002060"/>
                </a:solidFill>
              </a:rPr>
              <a:t>de wet kwam erbij binnen, opdat de misstap zou toenemen;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waar echter de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zonde toeneemt, daar is de genade uitermate overvloedig,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131819" y="3101601"/>
            <a:ext cx="7932421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Waartoe is dan de wet? Ter wille van de overtredingen werd zij toegevoegd… (Gal 3:19)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opdat = met als doel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niet als </a:t>
            </a:r>
            <a:r>
              <a:rPr lang="nl-NL" sz="2600" i="1" dirty="0" smtClean="0">
                <a:latin typeface="+mj-lt"/>
              </a:rPr>
              <a:t>eind</a:t>
            </a:r>
            <a:r>
              <a:rPr lang="nl-NL" sz="2600" dirty="0" smtClean="0">
                <a:latin typeface="+mj-lt"/>
              </a:rPr>
              <a:t>doel =&gt;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01" y="5573272"/>
            <a:ext cx="9191625" cy="80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20 Maar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de wet kwam erbij binnen, opdat de misstap zou toenemen;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waar </a:t>
            </a:r>
            <a:r>
              <a:rPr lang="nl-NL" sz="2800" dirty="0">
                <a:solidFill>
                  <a:srgbClr val="002060"/>
                </a:solidFill>
              </a:rPr>
              <a:t>echter  de zonde toeneemt, daar is de genade uitermate overvloedig,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463166" y="3511760"/>
            <a:ext cx="7101940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 wil Zijn overvloedige genade demonstreren!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11" y="5688443"/>
            <a:ext cx="91916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20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…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waar echter  de zonde toeneemt, daar is de genade uitermate overvloedig,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21 opdat</a:t>
            </a:r>
            <a:r>
              <a:rPr lang="nl-NL" sz="2800" dirty="0">
                <a:solidFill>
                  <a:srgbClr val="002060"/>
                </a:solidFill>
              </a:rPr>
              <a:t>, net zoals de zonde </a:t>
            </a:r>
            <a:r>
              <a:rPr lang="nl-NL" sz="2800" dirty="0" smtClean="0">
                <a:solidFill>
                  <a:srgbClr val="002060"/>
                </a:solidFill>
              </a:rPr>
              <a:t>als koning heerst </a:t>
            </a:r>
            <a:r>
              <a:rPr lang="nl-NL" sz="2800" dirty="0">
                <a:solidFill>
                  <a:srgbClr val="002060"/>
                </a:solidFill>
              </a:rPr>
              <a:t>in de dood,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zó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ook de genade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als koning zou heersen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door rechtvaardigheid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tot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nl-NL" sz="2800" dirty="0" err="1" smtClean="0">
                <a:solidFill>
                  <a:schemeClr val="bg1">
                    <a:lumMod val="65000"/>
                  </a:schemeClr>
                </a:solidFill>
              </a:rPr>
              <a:t>aeonisch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leven door Jezus Christus, onze Heer.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463165" y="3181199"/>
            <a:ext cx="7539989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zonde betoont haar heerschappij in de dood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wij zondigen, omdat we stervelingen </a:t>
            </a:r>
            <a:r>
              <a:rPr lang="nl-NL" sz="2600" dirty="0">
                <a:latin typeface="+mj-lt"/>
              </a:rPr>
              <a:t>zijn (:12)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zonde eindigt ook in de dood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968240"/>
            <a:ext cx="11506200" cy="762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730240"/>
            <a:ext cx="96202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dirty="0" smtClean="0"/>
              <a:t>Romeinen 5</a:t>
            </a:r>
            <a:endParaRPr lang="nl-NL" sz="2600" b="1" dirty="0"/>
          </a:p>
          <a:p>
            <a:pPr algn="ctr"/>
            <a:r>
              <a:rPr lang="nl-NL" sz="2600" dirty="0"/>
              <a:t>1 Gerechtvaardigd wordend dan vanuit geloof, </a:t>
            </a:r>
          </a:p>
          <a:p>
            <a:pPr algn="ctr"/>
            <a:r>
              <a:rPr lang="nl-NL" sz="2600" dirty="0"/>
              <a:t>hebben wij vrede naar God toe door onze </a:t>
            </a:r>
            <a:r>
              <a:rPr lang="nl-NL" sz="2600" dirty="0" smtClean="0"/>
              <a:t>Heer, </a:t>
            </a:r>
            <a:r>
              <a:rPr lang="nl-NL" sz="2600" dirty="0"/>
              <a:t>Jezus Christus</a:t>
            </a:r>
            <a:r>
              <a:rPr lang="nl-NL" sz="2600" dirty="0" smtClean="0"/>
              <a:t>,</a:t>
            </a:r>
          </a:p>
          <a:p>
            <a:pPr algn="ctr"/>
            <a:r>
              <a:rPr lang="nl-NL" sz="2600" dirty="0"/>
              <a:t>2 door wie wij ook de toegang hebben in het geloof </a:t>
            </a:r>
            <a:endParaRPr lang="nl-NL" sz="2600" dirty="0" smtClean="0"/>
          </a:p>
          <a:p>
            <a:pPr algn="ctr"/>
            <a:r>
              <a:rPr lang="nl-NL" sz="2600" dirty="0" smtClean="0"/>
              <a:t>tot </a:t>
            </a:r>
            <a:r>
              <a:rPr lang="nl-NL" sz="2600" dirty="0"/>
              <a:t>in deze genade, </a:t>
            </a:r>
            <a:r>
              <a:rPr lang="nl-NL" sz="2600" dirty="0" smtClean="0"/>
              <a:t>waarin </a:t>
            </a:r>
            <a:r>
              <a:rPr lang="nl-NL" sz="2600" dirty="0"/>
              <a:t>wij staan, </a:t>
            </a:r>
            <a:endParaRPr lang="nl-NL" sz="2600" dirty="0" smtClean="0"/>
          </a:p>
          <a:p>
            <a:pPr algn="ctr"/>
            <a:r>
              <a:rPr lang="nl-NL" sz="2600" dirty="0" smtClean="0"/>
              <a:t>en </a:t>
            </a:r>
            <a:r>
              <a:rPr lang="nl-NL" sz="2600" dirty="0"/>
              <a:t>wij roemen op de hoop van de heerlijkheid van God.</a:t>
            </a:r>
          </a:p>
          <a:p>
            <a:pPr algn="ctr"/>
            <a:r>
              <a:rPr lang="nl-NL" sz="2600" dirty="0"/>
              <a:t>3 Dat niet alleen, maar wij roemen ook in de verdrukkingen, </a:t>
            </a:r>
          </a:p>
          <a:p>
            <a:pPr algn="ctr"/>
            <a:r>
              <a:rPr lang="nl-NL" sz="2600" dirty="0"/>
              <a:t>omdat wij weten, dat de verdrukking verduren bewerkt,</a:t>
            </a:r>
          </a:p>
          <a:p>
            <a:pPr algn="ctr"/>
            <a:r>
              <a:rPr lang="nl-NL" sz="2600" dirty="0"/>
              <a:t>4 en het verduren </a:t>
            </a:r>
            <a:r>
              <a:rPr lang="nl-NL" sz="2600" dirty="0" err="1"/>
              <a:t>beproefdheid</a:t>
            </a:r>
            <a:r>
              <a:rPr lang="nl-NL" sz="2600" dirty="0"/>
              <a:t>, en de </a:t>
            </a:r>
            <a:r>
              <a:rPr lang="nl-NL" sz="2600" dirty="0" err="1"/>
              <a:t>beproefdheid</a:t>
            </a:r>
            <a:r>
              <a:rPr lang="nl-NL" sz="2600" dirty="0"/>
              <a:t> hoop</a:t>
            </a:r>
            <a:r>
              <a:rPr lang="nl-NL" sz="2600" dirty="0" smtClean="0"/>
              <a:t>.</a:t>
            </a:r>
          </a:p>
          <a:p>
            <a:pPr algn="ctr"/>
            <a:r>
              <a:rPr lang="nl-NL" sz="2600" dirty="0"/>
              <a:t>5 En de hoop maakt niet beschaamd, omdat de liefde van God </a:t>
            </a:r>
          </a:p>
          <a:p>
            <a:pPr algn="ctr"/>
            <a:r>
              <a:rPr lang="nl-NL" sz="2600" dirty="0"/>
              <a:t>in onze harten uitgegoten is door heilige geest, die aan ons gegeven wordt.</a:t>
            </a:r>
          </a:p>
          <a:p>
            <a:pPr algn="ctr"/>
            <a:endParaRPr lang="nl-NL" sz="2600" dirty="0"/>
          </a:p>
          <a:p>
            <a:pPr algn="ctr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44282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20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…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waar echter  de zonde toeneemt, daar is de genade uitermate overvloedig,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21 opdat</a:t>
            </a:r>
            <a:r>
              <a:rPr lang="nl-NL" sz="2800" dirty="0">
                <a:solidFill>
                  <a:srgbClr val="002060"/>
                </a:solidFill>
              </a:rPr>
              <a:t>, net zoals de zonde </a:t>
            </a:r>
            <a:r>
              <a:rPr lang="nl-NL" sz="2800" dirty="0" smtClean="0">
                <a:solidFill>
                  <a:srgbClr val="002060"/>
                </a:solidFill>
              </a:rPr>
              <a:t>als koning heerst </a:t>
            </a:r>
            <a:r>
              <a:rPr lang="nl-NL" sz="2800" dirty="0">
                <a:solidFill>
                  <a:srgbClr val="002060"/>
                </a:solidFill>
              </a:rPr>
              <a:t>in de dood,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zó </a:t>
            </a:r>
            <a:r>
              <a:rPr lang="nl-NL" sz="2800" dirty="0">
                <a:solidFill>
                  <a:srgbClr val="002060"/>
                </a:solidFill>
              </a:rPr>
              <a:t>ook de genade </a:t>
            </a:r>
            <a:r>
              <a:rPr lang="nl-NL" sz="2800" dirty="0" smtClean="0">
                <a:solidFill>
                  <a:srgbClr val="002060"/>
                </a:solidFill>
              </a:rPr>
              <a:t>als koning zou heersen </a:t>
            </a:r>
            <a:r>
              <a:rPr lang="nl-NL" sz="2800" dirty="0">
                <a:solidFill>
                  <a:srgbClr val="002060"/>
                </a:solidFill>
              </a:rPr>
              <a:t>door rechtvaardigheid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tot </a:t>
            </a:r>
            <a:r>
              <a:rPr lang="nl-NL" sz="2800" dirty="0">
                <a:solidFill>
                  <a:srgbClr val="002060"/>
                </a:solidFill>
              </a:rPr>
              <a:t>in </a:t>
            </a:r>
            <a:r>
              <a:rPr lang="nl-NL" sz="2800" dirty="0" err="1" smtClean="0">
                <a:solidFill>
                  <a:srgbClr val="002060"/>
                </a:solidFill>
              </a:rPr>
              <a:t>aeonisch</a:t>
            </a:r>
            <a:r>
              <a:rPr lang="nl-NL" sz="2800" dirty="0" smtClean="0">
                <a:solidFill>
                  <a:srgbClr val="002060"/>
                </a:solidFill>
              </a:rPr>
              <a:t> </a:t>
            </a:r>
            <a:r>
              <a:rPr lang="nl-NL" sz="2800" dirty="0">
                <a:solidFill>
                  <a:srgbClr val="002060"/>
                </a:solidFill>
              </a:rPr>
              <a:t>leven door Jezus Christus, onze Heer.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463165" y="3182436"/>
            <a:ext cx="7240905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genade overtreft de zonde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e</a:t>
            </a:r>
            <a:r>
              <a:rPr lang="nl-NL" sz="2600" dirty="0" smtClean="0">
                <a:latin typeface="+mj-lt"/>
              </a:rPr>
              <a:t>n wordt juist daar openbaar waar zonde ophoudt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b</a:t>
            </a:r>
            <a:r>
              <a:rPr lang="nl-NL" sz="2600" dirty="0" smtClean="0">
                <a:latin typeface="+mj-lt"/>
              </a:rPr>
              <a:t>ij de opgewekte Christus!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968240"/>
            <a:ext cx="11506200" cy="762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730240"/>
            <a:ext cx="96202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20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…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waar echter  de zonde toeneemt, daar is de genade uitermate overvloedig,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21 opdat</a:t>
            </a:r>
            <a:r>
              <a:rPr lang="nl-NL" sz="2800" dirty="0">
                <a:solidFill>
                  <a:srgbClr val="002060"/>
                </a:solidFill>
              </a:rPr>
              <a:t>, net zoals de zonde </a:t>
            </a:r>
            <a:r>
              <a:rPr lang="nl-NL" sz="2800" dirty="0" smtClean="0">
                <a:solidFill>
                  <a:srgbClr val="002060"/>
                </a:solidFill>
              </a:rPr>
              <a:t>als koning heerst </a:t>
            </a:r>
            <a:r>
              <a:rPr lang="nl-NL" sz="2800" dirty="0">
                <a:solidFill>
                  <a:srgbClr val="002060"/>
                </a:solidFill>
              </a:rPr>
              <a:t>in de dood,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zó </a:t>
            </a:r>
            <a:r>
              <a:rPr lang="nl-NL" sz="2800" dirty="0">
                <a:solidFill>
                  <a:srgbClr val="002060"/>
                </a:solidFill>
              </a:rPr>
              <a:t>ook de genade </a:t>
            </a:r>
            <a:r>
              <a:rPr lang="nl-NL" sz="2800" dirty="0" smtClean="0">
                <a:solidFill>
                  <a:srgbClr val="002060"/>
                </a:solidFill>
              </a:rPr>
              <a:t>als koning zou heersen </a:t>
            </a:r>
            <a:r>
              <a:rPr lang="nl-NL" sz="2800" dirty="0">
                <a:solidFill>
                  <a:srgbClr val="002060"/>
                </a:solidFill>
              </a:rPr>
              <a:t>door rechtvaardigheid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tot </a:t>
            </a:r>
            <a:r>
              <a:rPr lang="nl-NL" sz="2800" dirty="0">
                <a:solidFill>
                  <a:srgbClr val="002060"/>
                </a:solidFill>
              </a:rPr>
              <a:t>in </a:t>
            </a:r>
            <a:r>
              <a:rPr lang="nl-NL" sz="2800" dirty="0" err="1" smtClean="0">
                <a:solidFill>
                  <a:srgbClr val="002060"/>
                </a:solidFill>
              </a:rPr>
              <a:t>aeonisch</a:t>
            </a:r>
            <a:r>
              <a:rPr lang="nl-NL" sz="2800" dirty="0" smtClean="0">
                <a:solidFill>
                  <a:srgbClr val="002060"/>
                </a:solidFill>
              </a:rPr>
              <a:t> </a:t>
            </a:r>
            <a:r>
              <a:rPr lang="nl-NL" sz="2800" dirty="0">
                <a:solidFill>
                  <a:srgbClr val="002060"/>
                </a:solidFill>
              </a:rPr>
              <a:t>leven door Jezus Christus, onze Heer.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463165" y="3182436"/>
            <a:ext cx="8018145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werd opgewekt vanwege onze rechtvaardiging (4:25)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…zó is het </a:t>
            </a:r>
            <a:r>
              <a:rPr lang="nl-NL" sz="2600" dirty="0">
                <a:latin typeface="+mj-lt"/>
              </a:rPr>
              <a:t>ook door één rechtvaardige daad tot in alle mensen tot in rechtvaardiging van </a:t>
            </a:r>
            <a:r>
              <a:rPr lang="nl-NL" sz="2600" dirty="0" smtClean="0">
                <a:latin typeface="+mj-lt"/>
              </a:rPr>
              <a:t>leven (:18)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968240"/>
            <a:ext cx="11506200" cy="762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730240"/>
            <a:ext cx="96202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4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dirty="0" smtClean="0"/>
              <a:t>Romeinen 5</a:t>
            </a:r>
            <a:endParaRPr lang="nl-NL" sz="2600" b="1" dirty="0"/>
          </a:p>
          <a:p>
            <a:pPr algn="ctr"/>
            <a:r>
              <a:rPr lang="nl-NL" sz="2600" dirty="0"/>
              <a:t>6 Want toen wij nog zwak waren, </a:t>
            </a:r>
          </a:p>
          <a:p>
            <a:pPr algn="ctr"/>
            <a:r>
              <a:rPr lang="nl-NL" sz="2600" dirty="0"/>
              <a:t>stierf Christus op de bestemde tijd voor goddelozen.</a:t>
            </a:r>
          </a:p>
          <a:p>
            <a:pPr algn="ctr"/>
            <a:r>
              <a:rPr lang="nl-NL" sz="2600" dirty="0"/>
              <a:t>7 Want nauwelijks zal iemand voor een rechtvaardige sterven </a:t>
            </a:r>
          </a:p>
          <a:p>
            <a:pPr algn="ctr"/>
            <a:r>
              <a:rPr lang="nl-NL" sz="2600" dirty="0"/>
              <a:t>(want misschien durft iemand nog voor een goed mens te sterven).</a:t>
            </a:r>
          </a:p>
          <a:p>
            <a:pPr algn="ctr"/>
            <a:r>
              <a:rPr lang="nl-NL" sz="2600" dirty="0" smtClean="0"/>
              <a:t>8 </a:t>
            </a:r>
            <a:r>
              <a:rPr lang="nl-NL" sz="2600" dirty="0"/>
              <a:t>God bewijst echter zijn liefde jegens ons, dat toen wij nog zondaars waren, </a:t>
            </a:r>
          </a:p>
          <a:p>
            <a:pPr algn="ctr"/>
            <a:r>
              <a:rPr lang="nl-NL" sz="2600" dirty="0"/>
              <a:t>Christus stierf ten behoeve van ons.</a:t>
            </a:r>
          </a:p>
          <a:p>
            <a:pPr algn="ctr"/>
            <a:r>
              <a:rPr lang="nl-NL" sz="2600" dirty="0"/>
              <a:t>9 Veel meer dan nu gerechtvaardigd wordend in zijn bloed, </a:t>
            </a:r>
          </a:p>
          <a:p>
            <a:pPr algn="ctr"/>
            <a:r>
              <a:rPr lang="nl-NL" sz="2600" dirty="0"/>
              <a:t>zullen wij door Hem gered worden van de toorn.</a:t>
            </a:r>
          </a:p>
          <a:p>
            <a:pPr algn="ctr"/>
            <a:r>
              <a:rPr lang="nl-NL" sz="2600" dirty="0"/>
              <a:t>10 Want indien wij, toen wij vijanden waren, </a:t>
            </a:r>
          </a:p>
          <a:p>
            <a:pPr algn="ctr"/>
            <a:r>
              <a:rPr lang="nl-NL" sz="2600" dirty="0"/>
              <a:t>met God verzoend werden door de dood van zijn Zoon, </a:t>
            </a:r>
          </a:p>
          <a:p>
            <a:pPr algn="ctr"/>
            <a:r>
              <a:rPr lang="nl-NL" sz="2600" dirty="0"/>
              <a:t>veel meer dan zullen wij, wanneer wij verzoend worden, </a:t>
            </a:r>
          </a:p>
          <a:p>
            <a:pPr algn="ctr"/>
            <a:r>
              <a:rPr lang="nl-NL" sz="2600" dirty="0"/>
              <a:t>gered worden in zijn leven.</a:t>
            </a:r>
          </a:p>
          <a:p>
            <a:pPr algn="ctr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6873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dirty="0" smtClean="0"/>
              <a:t>Romeinen 5</a:t>
            </a:r>
            <a:endParaRPr lang="nl-NL" sz="2600" b="1" dirty="0"/>
          </a:p>
          <a:p>
            <a:pPr algn="ctr"/>
            <a:r>
              <a:rPr lang="nl-NL" sz="2600" dirty="0"/>
              <a:t>11 Maar dát niet alleen, maar wij roemen ook in God door onze Heer Jezus Christus, </a:t>
            </a:r>
            <a:endParaRPr lang="nl-NL" sz="2600" dirty="0" smtClean="0"/>
          </a:p>
          <a:p>
            <a:pPr algn="ctr"/>
            <a:r>
              <a:rPr lang="nl-NL" sz="2600" dirty="0" smtClean="0"/>
              <a:t>door </a:t>
            </a:r>
            <a:r>
              <a:rPr lang="nl-NL" sz="2600" dirty="0"/>
              <a:t>wie wij nu de verzoening ontvingen.</a:t>
            </a:r>
          </a:p>
          <a:p>
            <a:pPr algn="ctr"/>
            <a:r>
              <a:rPr lang="nl-NL" sz="2600" dirty="0"/>
              <a:t>12 Vanwege dit, net zoals door één mens de zonde de wereld binnenkwam, </a:t>
            </a:r>
          </a:p>
          <a:p>
            <a:pPr algn="ctr"/>
            <a:r>
              <a:rPr lang="nl-NL" sz="2600" dirty="0"/>
              <a:t>en door de zonde de dood, </a:t>
            </a:r>
          </a:p>
          <a:p>
            <a:pPr algn="ctr"/>
            <a:r>
              <a:rPr lang="nl-NL" sz="2600" dirty="0" smtClean="0"/>
              <a:t>en zó ging de </a:t>
            </a:r>
            <a:r>
              <a:rPr lang="nl-NL" sz="2600" dirty="0"/>
              <a:t>dood </a:t>
            </a:r>
            <a:r>
              <a:rPr lang="nl-NL" sz="2600" dirty="0" smtClean="0"/>
              <a:t>door </a:t>
            </a:r>
            <a:r>
              <a:rPr lang="nl-NL" sz="2600" dirty="0"/>
              <a:t>tot in alle mensen, waarop allen zondigden</a:t>
            </a:r>
            <a:r>
              <a:rPr lang="nl-NL" sz="2600" dirty="0" smtClean="0"/>
              <a:t>.</a:t>
            </a:r>
            <a:endParaRPr lang="nl-NL" sz="2600" dirty="0"/>
          </a:p>
          <a:p>
            <a:pPr algn="ctr"/>
            <a:r>
              <a:rPr lang="nl-NL" sz="2600" dirty="0"/>
              <a:t>13 </a:t>
            </a:r>
            <a:r>
              <a:rPr lang="nl-NL" sz="2600" dirty="0" smtClean="0"/>
              <a:t>Want </a:t>
            </a:r>
            <a:r>
              <a:rPr lang="nl-NL" sz="2600" dirty="0"/>
              <a:t>tot op de wet was de zonde in de wereld, </a:t>
            </a:r>
          </a:p>
          <a:p>
            <a:pPr algn="ctr"/>
            <a:r>
              <a:rPr lang="nl-NL" sz="2600" dirty="0"/>
              <a:t>maar zonde wordt niet toegerekend, als er geen wet is,</a:t>
            </a:r>
          </a:p>
          <a:p>
            <a:pPr algn="ctr"/>
            <a:r>
              <a:rPr lang="nl-NL" sz="2600" dirty="0"/>
              <a:t>14 maar de dood </a:t>
            </a:r>
            <a:r>
              <a:rPr lang="nl-NL" sz="2600" dirty="0" smtClean="0"/>
              <a:t>heerst als koning, </a:t>
            </a:r>
            <a:r>
              <a:rPr lang="nl-NL" sz="2600" dirty="0"/>
              <a:t>vanaf Adam tot aan Mozes, </a:t>
            </a:r>
          </a:p>
          <a:p>
            <a:pPr algn="ctr"/>
            <a:r>
              <a:rPr lang="nl-NL" sz="2600" dirty="0"/>
              <a:t>ook over degenen, die niet zondigen </a:t>
            </a:r>
          </a:p>
          <a:p>
            <a:pPr algn="ctr"/>
            <a:r>
              <a:rPr lang="nl-NL" sz="2600" dirty="0"/>
              <a:t>in de gelijkenis van de overtreding van </a:t>
            </a:r>
            <a:r>
              <a:rPr lang="nl-NL" sz="2600" u="sng" dirty="0"/>
              <a:t>Adam, </a:t>
            </a:r>
          </a:p>
          <a:p>
            <a:pPr algn="ctr"/>
            <a:r>
              <a:rPr lang="nl-NL" sz="2600" u="sng" dirty="0"/>
              <a:t>die een type is van Hem, die zou komen</a:t>
            </a:r>
            <a:r>
              <a:rPr lang="nl-NL" sz="2600" u="sng" dirty="0" smtClean="0"/>
              <a:t>.</a:t>
            </a:r>
            <a:endParaRPr lang="nl-NL" sz="2600" u="sng" dirty="0"/>
          </a:p>
        </p:txBody>
      </p:sp>
    </p:spTree>
    <p:extLst>
      <p:ext uri="{BB962C8B-B14F-4D97-AF65-F5344CB8AC3E}">
        <p14:creationId xmlns:p14="http://schemas.microsoft.com/office/powerpoint/2010/main" val="2934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14 (…) Adam, </a:t>
            </a:r>
            <a:r>
              <a:rPr lang="nl-NL" sz="2800" dirty="0" smtClean="0">
                <a:solidFill>
                  <a:srgbClr val="002060"/>
                </a:solidFill>
              </a:rPr>
              <a:t> die </a:t>
            </a:r>
            <a:r>
              <a:rPr lang="nl-NL" sz="2800" dirty="0">
                <a:solidFill>
                  <a:srgbClr val="002060"/>
                </a:solidFill>
              </a:rPr>
              <a:t>een type is van </a:t>
            </a:r>
            <a:r>
              <a:rPr lang="nl-NL" sz="2800" dirty="0" smtClean="0">
                <a:solidFill>
                  <a:srgbClr val="002060"/>
                </a:solidFill>
              </a:rPr>
              <a:t>de Aanstaande.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38" y="5551119"/>
            <a:ext cx="7600950" cy="8667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686" y="3668210"/>
            <a:ext cx="3006090" cy="296314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714" y="1100182"/>
            <a:ext cx="2919844" cy="218988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577" y="2421493"/>
            <a:ext cx="2255165" cy="225516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062" y="2319224"/>
            <a:ext cx="2812549" cy="245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7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Hebreeën 10</a:t>
            </a:r>
            <a:endParaRPr lang="nl-NL" sz="2800" b="1" dirty="0"/>
          </a:p>
          <a:p>
            <a:pPr algn="ctr"/>
            <a:r>
              <a:rPr lang="nl-NL" sz="2800" dirty="0" smtClean="0"/>
              <a:t>1 Want de </a:t>
            </a:r>
            <a:r>
              <a:rPr lang="nl-NL" sz="2800" dirty="0"/>
              <a:t>wet </a:t>
            </a:r>
            <a:r>
              <a:rPr lang="nl-NL" sz="2800" dirty="0" smtClean="0"/>
              <a:t>hebbende een </a:t>
            </a:r>
            <a:r>
              <a:rPr lang="nl-NL" sz="2800" dirty="0"/>
              <a:t>schaduw </a:t>
            </a:r>
            <a:r>
              <a:rPr lang="nl-NL" sz="2800" dirty="0" smtClean="0"/>
              <a:t>van aanstaande </a:t>
            </a:r>
            <a:r>
              <a:rPr lang="nl-NL" sz="2800" dirty="0"/>
              <a:t>goede dingen, </a:t>
            </a:r>
            <a:endParaRPr lang="nl-NL" sz="2800" dirty="0" smtClean="0"/>
          </a:p>
          <a:p>
            <a:pPr algn="ctr"/>
            <a:r>
              <a:rPr lang="nl-NL" sz="2800" dirty="0" smtClean="0"/>
              <a:t>niet </a:t>
            </a:r>
            <a:r>
              <a:rPr lang="nl-NL" sz="2800" dirty="0"/>
              <a:t>de afbeelding van de zaken </a:t>
            </a:r>
            <a:r>
              <a:rPr lang="nl-NL" sz="2800" dirty="0" smtClean="0"/>
              <a:t>zelf….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220" y="2618696"/>
            <a:ext cx="2772735" cy="369698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1" y="4694351"/>
            <a:ext cx="8366760" cy="83205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5526404"/>
            <a:ext cx="7498080" cy="78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15 Maar </a:t>
            </a:r>
            <a:r>
              <a:rPr lang="nl-NL" sz="2800" dirty="0">
                <a:solidFill>
                  <a:srgbClr val="002060"/>
                </a:solidFill>
              </a:rPr>
              <a:t>het is </a:t>
            </a:r>
            <a:r>
              <a:rPr lang="nl-NL" sz="2800" dirty="0" smtClean="0">
                <a:solidFill>
                  <a:srgbClr val="002060"/>
                </a:solidFill>
              </a:rPr>
              <a:t>niet: zoals </a:t>
            </a:r>
            <a:r>
              <a:rPr lang="nl-NL" sz="2800" dirty="0">
                <a:solidFill>
                  <a:srgbClr val="002060"/>
                </a:solidFill>
              </a:rPr>
              <a:t>de </a:t>
            </a:r>
            <a:r>
              <a:rPr lang="nl-NL" sz="2800" dirty="0" smtClean="0">
                <a:solidFill>
                  <a:srgbClr val="002060"/>
                </a:solidFill>
              </a:rPr>
              <a:t>misstap, zo ook het genade-effect.</a:t>
            </a: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ant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indien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in de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misstap van die ene de velen stierven,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veel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meer is de genade van God en het geschenk in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genade, in die 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van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de ene mens, Jezus Christus,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tot in de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velen overvloedig.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644564"/>
            <a:ext cx="7820025" cy="7905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890" y="3202155"/>
            <a:ext cx="3828110" cy="3232984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114125" y="3320543"/>
            <a:ext cx="698022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vers 12 vergelijking tussen Adam en Christus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n</a:t>
            </a:r>
            <a:r>
              <a:rPr lang="nl-NL" sz="2600" dirty="0" smtClean="0">
                <a:latin typeface="+mj-lt"/>
              </a:rPr>
              <a:t>et zoals door één mens…. (overeenkomst)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hier: tegenstelling/contrast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genade - resultaat/uitwerking/gevolg</a:t>
            </a:r>
          </a:p>
        </p:txBody>
      </p:sp>
    </p:spTree>
    <p:extLst>
      <p:ext uri="{BB962C8B-B14F-4D97-AF65-F5344CB8AC3E}">
        <p14:creationId xmlns:p14="http://schemas.microsoft.com/office/powerpoint/2010/main" val="272038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15 Maar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het is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niet: zoals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misstap, zo ook het genade-effect.</a:t>
            </a:r>
          </a:p>
          <a:p>
            <a:r>
              <a:rPr lang="nl-NL" sz="2800" dirty="0">
                <a:solidFill>
                  <a:srgbClr val="002060"/>
                </a:solidFill>
              </a:rPr>
              <a:t>W</a:t>
            </a:r>
            <a:r>
              <a:rPr lang="nl-NL" sz="2800" dirty="0" smtClean="0">
                <a:solidFill>
                  <a:srgbClr val="002060"/>
                </a:solidFill>
              </a:rPr>
              <a:t>ant </a:t>
            </a:r>
            <a:r>
              <a:rPr lang="nl-NL" sz="2800" dirty="0">
                <a:solidFill>
                  <a:srgbClr val="002060"/>
                </a:solidFill>
              </a:rPr>
              <a:t>indien </a:t>
            </a:r>
            <a:r>
              <a:rPr lang="nl-NL" sz="2800" dirty="0" smtClean="0">
                <a:solidFill>
                  <a:srgbClr val="002060"/>
                </a:solidFill>
              </a:rPr>
              <a:t>in de </a:t>
            </a:r>
            <a:r>
              <a:rPr lang="nl-NL" sz="2800" dirty="0">
                <a:solidFill>
                  <a:srgbClr val="002060"/>
                </a:solidFill>
              </a:rPr>
              <a:t>misstap van die ene de velen stierven,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veel </a:t>
            </a:r>
            <a:r>
              <a:rPr 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meer </a:t>
            </a:r>
            <a:r>
              <a:rPr lang="nl-NL" sz="2800" dirty="0">
                <a:solidFill>
                  <a:srgbClr val="002060"/>
                </a:solidFill>
              </a:rPr>
              <a:t>is de genade van God en het geschenk in </a:t>
            </a:r>
            <a:r>
              <a:rPr lang="nl-NL" sz="2800" dirty="0" smtClean="0">
                <a:solidFill>
                  <a:srgbClr val="002060"/>
                </a:solidFill>
              </a:rPr>
              <a:t>genade, in die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van </a:t>
            </a:r>
            <a:r>
              <a:rPr lang="nl-NL" sz="2800" dirty="0">
                <a:solidFill>
                  <a:srgbClr val="002060"/>
                </a:solidFill>
              </a:rPr>
              <a:t>de ene mens, Jezus Christus, </a:t>
            </a:r>
            <a:r>
              <a:rPr lang="nl-NL" sz="2800" dirty="0" smtClean="0">
                <a:solidFill>
                  <a:srgbClr val="002060"/>
                </a:solidFill>
              </a:rPr>
              <a:t>tot in de </a:t>
            </a:r>
            <a:r>
              <a:rPr lang="nl-NL" sz="2800" dirty="0">
                <a:solidFill>
                  <a:srgbClr val="002060"/>
                </a:solidFill>
              </a:rPr>
              <a:t>velen overvloedig.</a:t>
            </a:r>
            <a:endParaRPr lang="nl-NL" sz="2800" dirty="0" smtClean="0">
              <a:solidFill>
                <a:srgbClr val="00206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354354" y="3451382"/>
            <a:ext cx="9757611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e genade van God in Christus is </a:t>
            </a:r>
            <a:r>
              <a:rPr lang="nl-N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veel meer</a:t>
            </a:r>
            <a:r>
              <a:rPr lang="nl-NL" sz="2600" dirty="0" smtClean="0">
                <a:latin typeface="+mj-lt"/>
              </a:rPr>
              <a:t> dan de misstap van Adam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‘de velen’ =&gt; nadruk op de grote hoeveelheid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04" y="5173936"/>
            <a:ext cx="7901146" cy="73301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569" y="5895277"/>
            <a:ext cx="6948260" cy="763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173" y="5133189"/>
            <a:ext cx="3982051" cy="81451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966" y="5876912"/>
            <a:ext cx="4270208" cy="7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16 En het geschenk is </a:t>
            </a:r>
            <a:r>
              <a:rPr lang="nl-NL" sz="2800" dirty="0">
                <a:solidFill>
                  <a:srgbClr val="002060"/>
                </a:solidFill>
              </a:rPr>
              <a:t>niet zo als door één, die zondigt;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want </a:t>
            </a:r>
            <a:r>
              <a:rPr lang="nl-NL" sz="2800" dirty="0">
                <a:solidFill>
                  <a:srgbClr val="002060"/>
                </a:solidFill>
              </a:rPr>
              <a:t>het oordeel is vanuit één tot veroordeling,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het genade-effect </a:t>
            </a:r>
            <a:r>
              <a:rPr lang="nl-NL" sz="2800" dirty="0">
                <a:solidFill>
                  <a:srgbClr val="002060"/>
                </a:solidFill>
              </a:rPr>
              <a:t>is vanuit vele misstappen tot </a:t>
            </a:r>
            <a:r>
              <a:rPr lang="nl-NL" sz="2800" dirty="0" smtClean="0">
                <a:solidFill>
                  <a:srgbClr val="002060"/>
                </a:solidFill>
              </a:rPr>
              <a:t>in rechtvaardiging.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052587" y="2929027"/>
            <a:ext cx="7948663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oordeel is vanuit één misstap (en: één mens)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a</a:t>
            </a:r>
            <a:r>
              <a:rPr lang="nl-NL" sz="2600" dirty="0" smtClean="0">
                <a:latin typeface="+mj-lt"/>
              </a:rPr>
              <a:t>l die vele misstappen kunnen niet verijdelen dat het effect van genade is dat allen worden gerechtvaardigd!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" y="4892309"/>
            <a:ext cx="11725978" cy="79110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5671386"/>
            <a:ext cx="11419974" cy="8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61467</TotalTime>
  <Words>1422</Words>
  <Application>Microsoft Office PowerPoint</Application>
  <PresentationFormat>Breedbeeld</PresentationFormat>
  <Paragraphs>168</Paragraphs>
  <Slides>21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2766</cp:revision>
  <dcterms:created xsi:type="dcterms:W3CDTF">2017-10-24T20:34:00Z</dcterms:created>
  <dcterms:modified xsi:type="dcterms:W3CDTF">2021-12-19T14:21:07Z</dcterms:modified>
</cp:coreProperties>
</file>