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1351" r:id="rId3"/>
    <p:sldId id="1718" r:id="rId4"/>
    <p:sldId id="1736" r:id="rId5"/>
    <p:sldId id="1737" r:id="rId6"/>
    <p:sldId id="1734" r:id="rId7"/>
    <p:sldId id="1738" r:id="rId8"/>
    <p:sldId id="1739" r:id="rId9"/>
    <p:sldId id="1740" r:id="rId10"/>
    <p:sldId id="1744" r:id="rId11"/>
    <p:sldId id="1743" r:id="rId12"/>
    <p:sldId id="1742" r:id="rId13"/>
    <p:sldId id="1741" r:id="rId14"/>
    <p:sldId id="1746" r:id="rId15"/>
    <p:sldId id="1747" r:id="rId16"/>
    <p:sldId id="1748" r:id="rId17"/>
    <p:sldId id="1749" r:id="rId18"/>
    <p:sldId id="1750" r:id="rId19"/>
    <p:sldId id="1751" r:id="rId20"/>
    <p:sldId id="1752" r:id="rId21"/>
    <p:sldId id="1753" r:id="rId22"/>
    <p:sldId id="1754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9BD"/>
    <a:srgbClr val="003300"/>
    <a:srgbClr val="75CF07"/>
    <a:srgbClr val="79D707"/>
    <a:srgbClr val="CCFFCC"/>
    <a:srgbClr val="CCFF99"/>
    <a:srgbClr val="CCCCFF"/>
    <a:srgbClr val="817FB1"/>
    <a:srgbClr val="799FB7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585" autoAdjust="0"/>
    <p:restoredTop sz="86401" autoAdjust="0"/>
  </p:normalViewPr>
  <p:slideViewPr>
    <p:cSldViewPr snapToGrid="0">
      <p:cViewPr varScale="1">
        <p:scale>
          <a:sx n="84" d="100"/>
          <a:sy n="84" d="100"/>
        </p:scale>
        <p:origin x="45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110"/>
    </p:cViewPr>
  </p:sorterViewPr>
  <p:notesViewPr>
    <p:cSldViewPr snapToGrid="0">
      <p:cViewPr varScale="1">
        <p:scale>
          <a:sx n="83" d="100"/>
          <a:sy n="83" d="100"/>
        </p:scale>
        <p:origin x="297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A6EF-CB02-48DE-9D12-0F764397CD53}" type="datetimeFigureOut">
              <a:rPr lang="nl-NL" smtClean="0"/>
              <a:t>2-1-2022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CC728-698F-42B6-9C18-F019068154F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312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64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494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771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30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678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44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321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3266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892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882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771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935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673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290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74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597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868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770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838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2-1-2022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707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2-1-2022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873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2-1-2022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96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2-1-2022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71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2-1-2022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68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2-1-2022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11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2-1-2022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24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2-1-2022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0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2-1-2022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27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2-1-2022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8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2-1-2022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3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2-1-2022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0917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2-1-2022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91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2-1-2022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66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2-1-2022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5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2-1-2022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059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2-1-2022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566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2-1-2022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191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2-1-2022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910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2-1-2022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31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2-1-2022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13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2-1-2022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581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/>
              <a:t>2-1-2022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423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2-1-2022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490" y="1833716"/>
            <a:ext cx="6732270" cy="394870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-702882" y="788919"/>
            <a:ext cx="9361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Romeinen brief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9041130" y="5228426"/>
            <a:ext cx="16116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 smtClean="0">
                <a:solidFill>
                  <a:schemeClr val="bg1"/>
                </a:solidFill>
              </a:rPr>
              <a:t>studie 12</a:t>
            </a:r>
            <a:endParaRPr lang="nl-NL" sz="3000" dirty="0">
              <a:solidFill>
                <a:schemeClr val="bg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0" y="6119336"/>
            <a:ext cx="2509917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 januari 2022 Rotterdam</a:t>
            </a:r>
            <a:endParaRPr lang="nl-NL" sz="1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8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7189" y="162699"/>
            <a:ext cx="11612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b="1" dirty="0" err="1"/>
              <a:t>Kolossenzen</a:t>
            </a:r>
            <a:r>
              <a:rPr lang="nl-NL" sz="2800" b="1" dirty="0"/>
              <a:t> 2</a:t>
            </a:r>
          </a:p>
          <a:p>
            <a:pPr algn="ctr"/>
            <a:r>
              <a:rPr lang="nl-NL" sz="2800" dirty="0" smtClean="0"/>
              <a:t>11 In </a:t>
            </a:r>
            <a:r>
              <a:rPr lang="nl-NL" sz="2800" dirty="0"/>
              <a:t>Hem werden jullie ook besneden met een besnijdenis, die geen werk van mensenhanden is, in het afstropen van het lichaam van het vlees, in de besnijdenis van Christus,</a:t>
            </a:r>
          </a:p>
          <a:p>
            <a:pPr algn="ctr"/>
            <a:r>
              <a:rPr lang="nl-NL" sz="2800" dirty="0" smtClean="0"/>
              <a:t>12 </a:t>
            </a:r>
            <a:r>
              <a:rPr lang="nl-NL" sz="2800" u="sng" dirty="0"/>
              <a:t>samen begravend</a:t>
            </a:r>
            <a:r>
              <a:rPr lang="nl-NL" sz="2800" dirty="0"/>
              <a:t> wordend met Hem in de doop. </a:t>
            </a:r>
            <a:endParaRPr lang="nl-NL" sz="2800" dirty="0" smtClean="0"/>
          </a:p>
          <a:p>
            <a:pPr algn="ctr"/>
            <a:r>
              <a:rPr lang="nl-NL" sz="2800" dirty="0" smtClean="0"/>
              <a:t>In </a:t>
            </a:r>
            <a:r>
              <a:rPr lang="nl-NL" sz="2800" dirty="0"/>
              <a:t>Hem werden jullie ook </a:t>
            </a:r>
            <a:r>
              <a:rPr lang="nl-NL" sz="2800" u="sng" dirty="0"/>
              <a:t>samen opgewekt</a:t>
            </a:r>
            <a:r>
              <a:rPr lang="nl-NL" sz="2800" dirty="0"/>
              <a:t> door het geloof in de inwerking van God, die Hem uit de doden </a:t>
            </a:r>
            <a:r>
              <a:rPr lang="nl-NL" sz="2800" dirty="0" smtClean="0"/>
              <a:t>opwekt</a:t>
            </a:r>
            <a:r>
              <a:rPr lang="nl-NL" sz="2800" dirty="0"/>
              <a:t>.</a:t>
            </a:r>
          </a:p>
          <a:p>
            <a:pPr algn="ctr"/>
            <a:r>
              <a:rPr lang="nl-NL" sz="2800" dirty="0"/>
              <a:t>13 Ook jullie, (…) maakt Hij </a:t>
            </a:r>
            <a:r>
              <a:rPr lang="nl-NL" sz="2800" u="sng" dirty="0"/>
              <a:t>samen levend met Hem</a:t>
            </a:r>
            <a:r>
              <a:rPr lang="nl-NL" sz="2800" dirty="0"/>
              <a:t>, </a:t>
            </a:r>
            <a:endParaRPr lang="nl-NL" sz="2800" dirty="0" smtClean="0"/>
          </a:p>
          <a:p>
            <a:pPr algn="ctr"/>
            <a:r>
              <a:rPr lang="nl-NL" sz="2800" dirty="0" smtClean="0"/>
              <a:t>toen </a:t>
            </a:r>
            <a:r>
              <a:rPr lang="nl-NL" sz="2800" dirty="0"/>
              <a:t>Hij ons genade gaf voor al de misstappen…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801" y="4231814"/>
            <a:ext cx="3335655" cy="87157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300" y="5103388"/>
            <a:ext cx="3532655" cy="87496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1344" y="5948623"/>
            <a:ext cx="3244566" cy="90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2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331470" y="372517"/>
            <a:ext cx="11612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b="1" dirty="0" smtClean="0"/>
              <a:t>Efeze 2</a:t>
            </a:r>
            <a:endParaRPr lang="nl-NL" sz="2800" b="1" dirty="0"/>
          </a:p>
          <a:p>
            <a:pPr algn="ctr"/>
            <a:r>
              <a:rPr lang="nl-NL" sz="2800" dirty="0" smtClean="0"/>
              <a:t>4 Maar </a:t>
            </a:r>
            <a:r>
              <a:rPr lang="nl-NL" sz="2800" dirty="0"/>
              <a:t>God, die rijk is </a:t>
            </a:r>
            <a:r>
              <a:rPr lang="nl-NL" sz="2800" dirty="0" smtClean="0"/>
              <a:t>in ontferming </a:t>
            </a:r>
            <a:r>
              <a:rPr lang="nl-NL" sz="2800" dirty="0"/>
              <a:t>vanwege zijn grote liefde </a:t>
            </a:r>
            <a:endParaRPr lang="nl-NL" sz="2800" dirty="0" smtClean="0"/>
          </a:p>
          <a:p>
            <a:pPr algn="ctr"/>
            <a:r>
              <a:rPr lang="nl-NL" sz="2800" dirty="0" smtClean="0"/>
              <a:t>waarmee </a:t>
            </a:r>
            <a:r>
              <a:rPr lang="nl-NL" sz="2800" dirty="0"/>
              <a:t>Hij ons liefheeft,</a:t>
            </a:r>
          </a:p>
          <a:p>
            <a:pPr algn="ctr"/>
            <a:r>
              <a:rPr lang="nl-NL" sz="2800" dirty="0" smtClean="0"/>
              <a:t>5 maakt </a:t>
            </a:r>
            <a:r>
              <a:rPr lang="nl-NL" sz="2800" dirty="0"/>
              <a:t>ons, die dood zijn in de misstappen en de begeerten, </a:t>
            </a:r>
            <a:endParaRPr lang="nl-NL" sz="2800" dirty="0" smtClean="0"/>
          </a:p>
          <a:p>
            <a:pPr algn="ctr"/>
            <a:r>
              <a:rPr lang="nl-NL" sz="2800" u="sng" dirty="0" smtClean="0"/>
              <a:t>samen </a:t>
            </a:r>
            <a:r>
              <a:rPr lang="nl-NL" sz="2800" u="sng" dirty="0"/>
              <a:t>levend in Christus</a:t>
            </a:r>
            <a:r>
              <a:rPr lang="nl-NL" sz="2800" dirty="0"/>
              <a:t> (</a:t>
            </a:r>
            <a:r>
              <a:rPr lang="nl-NL" sz="2800" dirty="0" smtClean="0"/>
              <a:t>in </a:t>
            </a:r>
            <a:r>
              <a:rPr lang="nl-NL" sz="2800" dirty="0"/>
              <a:t>genade zijn jullie </a:t>
            </a:r>
            <a:r>
              <a:rPr lang="nl-NL" sz="2800" dirty="0" smtClean="0"/>
              <a:t>gered)</a:t>
            </a:r>
            <a:endParaRPr lang="nl-NL" sz="2800" dirty="0"/>
          </a:p>
          <a:p>
            <a:pPr algn="ctr"/>
            <a:r>
              <a:rPr lang="nl-NL" sz="2800" dirty="0" smtClean="0"/>
              <a:t>6 en </a:t>
            </a:r>
            <a:r>
              <a:rPr lang="nl-NL" sz="2800" dirty="0"/>
              <a:t>Hij </a:t>
            </a:r>
            <a:r>
              <a:rPr lang="nl-NL" sz="2800" u="sng" dirty="0"/>
              <a:t>wekt ons </a:t>
            </a:r>
            <a:r>
              <a:rPr lang="nl-NL" sz="2800" u="sng" dirty="0" smtClean="0"/>
              <a:t>samen op</a:t>
            </a:r>
            <a:r>
              <a:rPr lang="nl-NL" sz="2800" dirty="0" smtClean="0"/>
              <a:t>, </a:t>
            </a:r>
          </a:p>
          <a:p>
            <a:pPr algn="ctr"/>
            <a:r>
              <a:rPr lang="nl-NL" sz="2800" dirty="0" smtClean="0"/>
              <a:t>en </a:t>
            </a:r>
            <a:r>
              <a:rPr lang="nl-NL" sz="2800" dirty="0"/>
              <a:t>Hij doet ons </a:t>
            </a:r>
            <a:r>
              <a:rPr lang="nl-NL" sz="2800" u="sng" dirty="0"/>
              <a:t>samen zitten </a:t>
            </a:r>
            <a:r>
              <a:rPr lang="nl-NL" sz="2800" u="sng" dirty="0" smtClean="0"/>
              <a:t>in </a:t>
            </a:r>
            <a:r>
              <a:rPr lang="nl-NL" sz="2800" u="sng" dirty="0"/>
              <a:t>de </a:t>
            </a:r>
            <a:r>
              <a:rPr lang="nl-NL" sz="2800" u="sng" dirty="0" smtClean="0"/>
              <a:t>hemel</a:t>
            </a:r>
            <a:r>
              <a:rPr lang="nl-NL" sz="2800" dirty="0" smtClean="0"/>
              <a:t>, </a:t>
            </a:r>
            <a:r>
              <a:rPr lang="nl-NL" sz="2800" dirty="0"/>
              <a:t>in Christus </a:t>
            </a:r>
            <a:r>
              <a:rPr lang="nl-NL" sz="2800" dirty="0" smtClean="0"/>
              <a:t>Jezus…</a:t>
            </a: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814" y="3879028"/>
            <a:ext cx="3281825" cy="97756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183" y="4856593"/>
            <a:ext cx="2069086" cy="88675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9813" y="5743344"/>
            <a:ext cx="2727825" cy="86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6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070" y="442525"/>
            <a:ext cx="120129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6</a:t>
            </a: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4 Wij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werden dan samen met Hem begraven door de doop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tot in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de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dood, </a:t>
            </a:r>
            <a:r>
              <a:rPr lang="nl-NL" sz="2800" dirty="0" smtClean="0">
                <a:solidFill>
                  <a:srgbClr val="002060"/>
                </a:solidFill>
              </a:rPr>
              <a:t>opdat</a:t>
            </a:r>
            <a:r>
              <a:rPr lang="nl-NL" sz="2800" dirty="0">
                <a:solidFill>
                  <a:srgbClr val="002060"/>
                </a:solidFill>
              </a:rPr>
              <a:t>,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nl-NL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net zoals Christus opgewekt werd uit de doden door de heerlijkheid van de Vader, zó ook wíj in nieuwheid van leven zouden wandelen.</a:t>
            </a:r>
            <a:endParaRPr lang="nl-NL" sz="2800" dirty="0">
              <a:solidFill>
                <a:srgbClr val="002060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1125415" y="3031701"/>
            <a:ext cx="10120239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in nieuwheid van leven </a:t>
            </a:r>
            <a:r>
              <a:rPr lang="nl-NL" sz="2600" dirty="0" smtClean="0">
                <a:latin typeface="+mj-lt"/>
              </a:rPr>
              <a:t>wandelen </a:t>
            </a:r>
            <a:r>
              <a:rPr lang="nl-NL" sz="2600" i="1" u="sng" dirty="0" err="1" smtClean="0">
                <a:latin typeface="+mj-lt"/>
              </a:rPr>
              <a:t>vs</a:t>
            </a:r>
            <a:endParaRPr lang="nl-NL" sz="2600" i="1" u="sng" dirty="0" smtClean="0">
              <a:latin typeface="+mj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 </a:t>
            </a:r>
            <a:r>
              <a:rPr lang="nl-NL" sz="2600" dirty="0" smtClean="0">
                <a:latin typeface="+mj-lt"/>
              </a:rPr>
              <a:t>zullen wij </a:t>
            </a:r>
            <a:r>
              <a:rPr lang="nl-NL" sz="2600" dirty="0">
                <a:latin typeface="+mj-lt"/>
              </a:rPr>
              <a:t>doorgaan met de zonde, opdat de genade </a:t>
            </a:r>
            <a:r>
              <a:rPr lang="nl-NL" sz="2600" dirty="0" smtClean="0">
                <a:latin typeface="+mj-lt"/>
              </a:rPr>
              <a:t>toeneemt? (vers 1)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14" y="4711498"/>
            <a:ext cx="10334875" cy="8786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14" y="5590099"/>
            <a:ext cx="9950618" cy="85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5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070" y="442525"/>
            <a:ext cx="120129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6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5 Want </a:t>
            </a:r>
            <a:r>
              <a:rPr lang="nl-NL" sz="2800" dirty="0">
                <a:solidFill>
                  <a:srgbClr val="002060"/>
                </a:solidFill>
              </a:rPr>
              <a:t>indien wij </a:t>
            </a:r>
            <a:r>
              <a:rPr lang="nl-NL" sz="2800" dirty="0" smtClean="0">
                <a:solidFill>
                  <a:srgbClr val="002060"/>
                </a:solidFill>
              </a:rPr>
              <a:t>samen één plant </a:t>
            </a:r>
            <a:r>
              <a:rPr lang="nl-NL" sz="2800" dirty="0">
                <a:solidFill>
                  <a:srgbClr val="002060"/>
                </a:solidFill>
              </a:rPr>
              <a:t>zijn </a:t>
            </a:r>
            <a:r>
              <a:rPr lang="nl-NL" sz="2800" dirty="0" smtClean="0">
                <a:solidFill>
                  <a:srgbClr val="002060"/>
                </a:solidFill>
              </a:rPr>
              <a:t>geworden in </a:t>
            </a:r>
            <a:r>
              <a:rPr lang="nl-NL" sz="2800" dirty="0">
                <a:solidFill>
                  <a:srgbClr val="002060"/>
                </a:solidFill>
              </a:rPr>
              <a:t>de gelijkenis van zijn dood, dan zullen wij het ook zijn in </a:t>
            </a:r>
            <a:r>
              <a:rPr lang="nl-NL" sz="2800" dirty="0" smtClean="0">
                <a:solidFill>
                  <a:srgbClr val="002060"/>
                </a:solidFill>
              </a:rPr>
              <a:t>zijn </a:t>
            </a:r>
            <a:r>
              <a:rPr lang="nl-NL" sz="2800" dirty="0">
                <a:solidFill>
                  <a:srgbClr val="002060"/>
                </a:solidFill>
              </a:rPr>
              <a:t>opstanding.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859342" y="2874820"/>
            <a:ext cx="3615025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 err="1" smtClean="0">
                <a:latin typeface="+mj-lt"/>
              </a:rPr>
              <a:t>samen-gegroeid</a:t>
            </a:r>
            <a:endParaRPr lang="nl-NL" sz="2600" dirty="0" smtClean="0">
              <a:latin typeface="+mj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één organisme met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62" y="4742196"/>
            <a:ext cx="8648700" cy="86677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62" y="5608971"/>
            <a:ext cx="9744075" cy="8858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1947" y="1899996"/>
            <a:ext cx="3703472" cy="284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5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070" y="442525"/>
            <a:ext cx="120129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6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6 Dit wetende, </a:t>
            </a:r>
            <a:r>
              <a:rPr lang="nl-NL" sz="2800" dirty="0">
                <a:solidFill>
                  <a:srgbClr val="002060"/>
                </a:solidFill>
              </a:rPr>
              <a:t>dat onze oude mens </a:t>
            </a:r>
            <a:r>
              <a:rPr lang="nl-NL" sz="2800" dirty="0" err="1">
                <a:solidFill>
                  <a:srgbClr val="002060"/>
                </a:solidFill>
              </a:rPr>
              <a:t>meegekruisigd</a:t>
            </a:r>
            <a:r>
              <a:rPr lang="nl-NL" sz="2800" dirty="0">
                <a:solidFill>
                  <a:srgbClr val="002060"/>
                </a:solidFill>
              </a:rPr>
              <a:t> werd,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opdat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het lichaam van de zonde te niet gedaan zal worden, </a:t>
            </a:r>
            <a:endParaRPr lang="nl-NL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wij geen slaaf meer voor de zonde zouden zijn.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3110626" y="3187641"/>
            <a:ext cx="5540079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o</a:t>
            </a:r>
            <a:r>
              <a:rPr lang="nl-NL" sz="2600" dirty="0" smtClean="0">
                <a:latin typeface="+mj-lt"/>
              </a:rPr>
              <a:t>ude mens = ‘</a:t>
            </a:r>
            <a:r>
              <a:rPr lang="nl-NL" sz="2600" dirty="0" err="1" smtClean="0">
                <a:latin typeface="+mj-lt"/>
              </a:rPr>
              <a:t>Adamitische</a:t>
            </a:r>
            <a:r>
              <a:rPr lang="nl-NL" sz="2600" dirty="0" smtClean="0">
                <a:latin typeface="+mj-lt"/>
              </a:rPr>
              <a:t> mensheid’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97" y="5445542"/>
            <a:ext cx="1126807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9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070" y="442525"/>
            <a:ext cx="120129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6</a:t>
            </a: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6 Dit wetende,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dat onze oude mens </a:t>
            </a:r>
            <a:r>
              <a:rPr lang="nl-NL" sz="2800" dirty="0" err="1">
                <a:solidFill>
                  <a:schemeClr val="bg1">
                    <a:lumMod val="65000"/>
                  </a:schemeClr>
                </a:solidFill>
              </a:rPr>
              <a:t>meegekruisigd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 werd, </a:t>
            </a:r>
            <a:endParaRPr lang="nl-NL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opdat </a:t>
            </a:r>
            <a:r>
              <a:rPr lang="nl-NL" sz="2800" dirty="0">
                <a:solidFill>
                  <a:srgbClr val="002060"/>
                </a:solidFill>
              </a:rPr>
              <a:t>het lichaam van de zonde te niet gedaan zal worden,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en </a:t>
            </a:r>
            <a:r>
              <a:rPr lang="nl-NL" sz="2800" dirty="0">
                <a:solidFill>
                  <a:srgbClr val="002060"/>
                </a:solidFill>
              </a:rPr>
              <a:t>wij geen slaaf meer voor de zonde zouden zijn.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925830" y="3022957"/>
            <a:ext cx="9758212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‘de uittrekking (afstropen) van het lichaam van het vlees’ (Kol.2:11)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ons lichaam is er nog, maar </a:t>
            </a:r>
            <a:r>
              <a:rPr lang="nl-NL" sz="2600" dirty="0" err="1" smtClean="0">
                <a:latin typeface="+mj-lt"/>
              </a:rPr>
              <a:t>mbt</a:t>
            </a:r>
            <a:r>
              <a:rPr lang="nl-NL" sz="2600" dirty="0" smtClean="0">
                <a:latin typeface="+mj-lt"/>
              </a:rPr>
              <a:t> de zonde is het ‘teniet gedaan’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dit zouden wij weten (:3 en 9) en zo rekenen (:11)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61" y="4741460"/>
            <a:ext cx="8997365" cy="91062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361" y="5652084"/>
            <a:ext cx="7625765" cy="85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1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070" y="442525"/>
            <a:ext cx="120129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6</a:t>
            </a: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6 Dit wetende,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dat onze oude mens </a:t>
            </a:r>
            <a:r>
              <a:rPr lang="nl-NL" sz="2800" dirty="0" err="1">
                <a:solidFill>
                  <a:schemeClr val="bg1">
                    <a:lumMod val="65000"/>
                  </a:schemeClr>
                </a:solidFill>
              </a:rPr>
              <a:t>meegekruisigd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 werd, </a:t>
            </a:r>
            <a:endParaRPr lang="nl-NL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opdat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het lichaam van de zonde te niet gedaan zal worden, </a:t>
            </a:r>
            <a:endParaRPr lang="nl-NL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wij geen slaaf meer voor de zonde zouden zijn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7 Want </a:t>
            </a:r>
            <a:r>
              <a:rPr lang="nl-NL" sz="2800" dirty="0">
                <a:solidFill>
                  <a:srgbClr val="002060"/>
                </a:solidFill>
              </a:rPr>
              <a:t>wie </a:t>
            </a:r>
            <a:r>
              <a:rPr lang="nl-NL" sz="2800" dirty="0" smtClean="0">
                <a:solidFill>
                  <a:srgbClr val="002060"/>
                </a:solidFill>
              </a:rPr>
              <a:t>sterft </a:t>
            </a:r>
            <a:r>
              <a:rPr lang="nl-NL" sz="2800" dirty="0">
                <a:solidFill>
                  <a:srgbClr val="002060"/>
                </a:solidFill>
              </a:rPr>
              <a:t>is </a:t>
            </a:r>
            <a:r>
              <a:rPr lang="nl-NL" sz="2800" dirty="0" smtClean="0">
                <a:solidFill>
                  <a:srgbClr val="002060"/>
                </a:solidFill>
              </a:rPr>
              <a:t>gerechtvaardigd </a:t>
            </a:r>
            <a:r>
              <a:rPr lang="nl-NL" sz="2800" dirty="0">
                <a:solidFill>
                  <a:srgbClr val="002060"/>
                </a:solidFill>
              </a:rPr>
              <a:t>van de zonde.</a:t>
            </a:r>
          </a:p>
          <a:p>
            <a:endParaRPr lang="nl-NL" sz="2800" dirty="0">
              <a:solidFill>
                <a:srgbClr val="002060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2000249" y="3751315"/>
            <a:ext cx="7733297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over een dode heeft de zonde geen macht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met Christus gestorven = vrijgesproken van de zonde!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97" y="5755957"/>
            <a:ext cx="976312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4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070" y="442525"/>
            <a:ext cx="120129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6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8 Indien </a:t>
            </a:r>
            <a:r>
              <a:rPr lang="nl-NL" sz="2800" dirty="0">
                <a:solidFill>
                  <a:srgbClr val="002060"/>
                </a:solidFill>
              </a:rPr>
              <a:t>wij samen met Christus stierven,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dan </a:t>
            </a:r>
            <a:r>
              <a:rPr lang="nl-NL" sz="2800" dirty="0">
                <a:solidFill>
                  <a:srgbClr val="002060"/>
                </a:solidFill>
              </a:rPr>
              <a:t>geloven wij, dat wij ook samen met Hem zullen leven,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646445" y="2671916"/>
            <a:ext cx="6305050" cy="209288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we stierven samen met Hem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we delen in Zijn opstandingsleven om (nu) in nieuwheid van leven te wandelen (:4)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e</a:t>
            </a:r>
            <a:r>
              <a:rPr lang="nl-NL" sz="2600" dirty="0" smtClean="0">
                <a:latin typeface="+mj-lt"/>
              </a:rPr>
              <a:t>n in de toekomst zullen we ook met Hem delen in dat opstandingleven!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05" y="5609194"/>
            <a:ext cx="11923295" cy="73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8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070" y="442525"/>
            <a:ext cx="120129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6</a:t>
            </a: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8 Indien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wij samen met Christus stierven, </a:t>
            </a:r>
            <a:endParaRPr lang="nl-NL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dan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geloven wij, dat wij ook samen met Hem zullen leven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,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9 wetende, </a:t>
            </a:r>
            <a:r>
              <a:rPr lang="nl-NL" sz="2800" dirty="0">
                <a:solidFill>
                  <a:srgbClr val="002060"/>
                </a:solidFill>
              </a:rPr>
              <a:t>dat Christus, die </a:t>
            </a:r>
            <a:r>
              <a:rPr lang="nl-NL" sz="2800" dirty="0" smtClean="0">
                <a:solidFill>
                  <a:srgbClr val="002060"/>
                </a:solidFill>
              </a:rPr>
              <a:t>opgewekt </a:t>
            </a:r>
            <a:r>
              <a:rPr lang="nl-NL" sz="2800" dirty="0">
                <a:solidFill>
                  <a:srgbClr val="002060"/>
                </a:solidFill>
              </a:rPr>
              <a:t>wordt uit de doden, niet meer sterft: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de </a:t>
            </a:r>
            <a:r>
              <a:rPr lang="nl-NL" sz="2800" dirty="0">
                <a:solidFill>
                  <a:srgbClr val="002060"/>
                </a:solidFill>
              </a:rPr>
              <a:t>dood is geen heer meer van Hem.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3223961" y="3357716"/>
            <a:ext cx="4211555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Christus, de Eersteling =&gt;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" y="4807549"/>
            <a:ext cx="9922619" cy="8670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70" y="5634968"/>
            <a:ext cx="8387580" cy="86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7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070" y="442525"/>
            <a:ext cx="120129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6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…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9 wetende, </a:t>
            </a:r>
            <a:r>
              <a:rPr lang="nl-NL" sz="2800" dirty="0">
                <a:solidFill>
                  <a:srgbClr val="002060"/>
                </a:solidFill>
              </a:rPr>
              <a:t>dat Christus, die </a:t>
            </a:r>
            <a:r>
              <a:rPr lang="nl-NL" sz="2800" dirty="0" smtClean="0">
                <a:solidFill>
                  <a:srgbClr val="002060"/>
                </a:solidFill>
              </a:rPr>
              <a:t>opgewekt </a:t>
            </a:r>
            <a:r>
              <a:rPr lang="nl-NL" sz="2800" dirty="0">
                <a:solidFill>
                  <a:srgbClr val="002060"/>
                </a:solidFill>
              </a:rPr>
              <a:t>wordt uit de doden, niet meer sterft: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de </a:t>
            </a:r>
            <a:r>
              <a:rPr lang="nl-NL" sz="2800" dirty="0">
                <a:solidFill>
                  <a:srgbClr val="002060"/>
                </a:solidFill>
              </a:rPr>
              <a:t>dood is geen heer meer van Hem.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780172" y="2487846"/>
            <a:ext cx="8230102" cy="409342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b="1" i="1" dirty="0" smtClean="0">
                <a:latin typeface="+mj-lt"/>
              </a:rPr>
              <a:t>1 Korinthe 15</a:t>
            </a:r>
            <a:endParaRPr lang="nl-NL" sz="2600" b="1" i="1" dirty="0">
              <a:latin typeface="+mj-lt"/>
            </a:endParaRPr>
          </a:p>
          <a:p>
            <a:r>
              <a:rPr lang="nl-NL" sz="2600" dirty="0" smtClean="0">
                <a:latin typeface="+mj-lt"/>
              </a:rPr>
              <a:t>20 Maar </a:t>
            </a:r>
            <a:r>
              <a:rPr lang="nl-NL" sz="2600" dirty="0">
                <a:latin typeface="+mj-lt"/>
              </a:rPr>
              <a:t>nú, Christus is </a:t>
            </a:r>
            <a:r>
              <a:rPr lang="nl-NL" sz="2600" dirty="0" smtClean="0">
                <a:latin typeface="+mj-lt"/>
              </a:rPr>
              <a:t>opgewekt </a:t>
            </a:r>
            <a:r>
              <a:rPr lang="nl-NL" sz="2600" dirty="0">
                <a:latin typeface="+mj-lt"/>
              </a:rPr>
              <a:t>uit de doden, </a:t>
            </a:r>
            <a:endParaRPr lang="nl-NL" sz="2600" dirty="0" smtClean="0">
              <a:latin typeface="+mj-lt"/>
            </a:endParaRPr>
          </a:p>
          <a:p>
            <a:r>
              <a:rPr lang="nl-NL" sz="2600" dirty="0" smtClean="0">
                <a:latin typeface="+mj-lt"/>
              </a:rPr>
              <a:t>de Eersteling van degenen, </a:t>
            </a:r>
            <a:r>
              <a:rPr lang="nl-NL" sz="2600" dirty="0">
                <a:latin typeface="+mj-lt"/>
              </a:rPr>
              <a:t>die </a:t>
            </a:r>
            <a:r>
              <a:rPr lang="nl-NL" sz="2600" dirty="0" smtClean="0">
                <a:latin typeface="+mj-lt"/>
              </a:rPr>
              <a:t>ontslapen </a:t>
            </a:r>
            <a:r>
              <a:rPr lang="nl-NL" sz="2600" dirty="0">
                <a:latin typeface="+mj-lt"/>
              </a:rPr>
              <a:t>zijn</a:t>
            </a:r>
            <a:r>
              <a:rPr lang="nl-NL" sz="2600" dirty="0" smtClean="0">
                <a:latin typeface="+mj-lt"/>
              </a:rPr>
              <a:t>.</a:t>
            </a:r>
          </a:p>
          <a:p>
            <a:r>
              <a:rPr lang="nl-NL" sz="2600" dirty="0" smtClean="0">
                <a:latin typeface="+mj-lt"/>
              </a:rPr>
              <a:t>21 Want</a:t>
            </a:r>
            <a:r>
              <a:rPr lang="nl-NL" sz="2600" dirty="0">
                <a:latin typeface="+mj-lt"/>
              </a:rPr>
              <a:t>, omdat namelijk, de dood er is door een mens, </a:t>
            </a:r>
            <a:endParaRPr lang="nl-NL" sz="2600" dirty="0" smtClean="0">
              <a:latin typeface="+mj-lt"/>
            </a:endParaRPr>
          </a:p>
          <a:p>
            <a:r>
              <a:rPr lang="nl-NL" sz="2600" dirty="0" smtClean="0">
                <a:latin typeface="+mj-lt"/>
              </a:rPr>
              <a:t>zo </a:t>
            </a:r>
            <a:r>
              <a:rPr lang="nl-NL" sz="2600" dirty="0">
                <a:latin typeface="+mj-lt"/>
              </a:rPr>
              <a:t>is ook de opstanding van doden door een mens.</a:t>
            </a:r>
          </a:p>
          <a:p>
            <a:r>
              <a:rPr lang="nl-NL" sz="2600" dirty="0" smtClean="0">
                <a:latin typeface="+mj-lt"/>
              </a:rPr>
              <a:t>22 Want </a:t>
            </a:r>
            <a:r>
              <a:rPr lang="nl-NL" sz="2600" dirty="0">
                <a:latin typeface="+mj-lt"/>
              </a:rPr>
              <a:t>net zoals in Adam allen sterven, </a:t>
            </a:r>
            <a:endParaRPr lang="nl-NL" sz="2600" dirty="0" smtClean="0">
              <a:latin typeface="+mj-lt"/>
            </a:endParaRPr>
          </a:p>
          <a:p>
            <a:r>
              <a:rPr lang="nl-NL" sz="2600" dirty="0" smtClean="0">
                <a:latin typeface="+mj-lt"/>
              </a:rPr>
              <a:t>zó </a:t>
            </a:r>
            <a:r>
              <a:rPr lang="nl-NL" sz="2600" dirty="0">
                <a:latin typeface="+mj-lt"/>
              </a:rPr>
              <a:t>zullen ook in Christus allen levend gemaakt worden.</a:t>
            </a:r>
          </a:p>
          <a:p>
            <a:r>
              <a:rPr lang="nl-NL" sz="2600" dirty="0" smtClean="0">
                <a:latin typeface="+mj-lt"/>
              </a:rPr>
              <a:t>23 Maar </a:t>
            </a:r>
            <a:r>
              <a:rPr lang="nl-NL" sz="2600" dirty="0">
                <a:latin typeface="+mj-lt"/>
              </a:rPr>
              <a:t>ieder in zijn eigen rangorde: de </a:t>
            </a:r>
            <a:r>
              <a:rPr lang="nl-NL" sz="2600" dirty="0" smtClean="0">
                <a:latin typeface="+mj-lt"/>
              </a:rPr>
              <a:t>Eersteling, Christus</a:t>
            </a:r>
            <a:r>
              <a:rPr lang="nl-NL" sz="2600" dirty="0">
                <a:latin typeface="+mj-lt"/>
              </a:rPr>
              <a:t>, </a:t>
            </a:r>
            <a:endParaRPr lang="nl-NL" sz="2600" dirty="0" smtClean="0">
              <a:latin typeface="+mj-lt"/>
            </a:endParaRPr>
          </a:p>
          <a:p>
            <a:r>
              <a:rPr lang="nl-NL" sz="2600" dirty="0" smtClean="0">
                <a:latin typeface="+mj-lt"/>
              </a:rPr>
              <a:t>vervolgens </a:t>
            </a:r>
            <a:r>
              <a:rPr lang="nl-NL" sz="2600" dirty="0">
                <a:latin typeface="+mj-lt"/>
              </a:rPr>
              <a:t>zij, die van Christus </a:t>
            </a:r>
            <a:r>
              <a:rPr lang="nl-NL" sz="2600" dirty="0" smtClean="0">
                <a:latin typeface="+mj-lt"/>
              </a:rPr>
              <a:t>zijn, </a:t>
            </a:r>
            <a:r>
              <a:rPr lang="nl-NL" sz="2600" dirty="0">
                <a:latin typeface="+mj-lt"/>
              </a:rPr>
              <a:t>in zijn aanwezigheid;</a:t>
            </a:r>
          </a:p>
          <a:p>
            <a:r>
              <a:rPr lang="nl-NL" sz="2600" dirty="0" smtClean="0">
                <a:latin typeface="+mj-lt"/>
              </a:rPr>
              <a:t>24 daarna </a:t>
            </a:r>
            <a:r>
              <a:rPr lang="nl-NL" sz="2600" dirty="0">
                <a:latin typeface="+mj-lt"/>
              </a:rPr>
              <a:t>het </a:t>
            </a:r>
            <a:r>
              <a:rPr lang="nl-NL" sz="2600" dirty="0" smtClean="0">
                <a:latin typeface="+mj-lt"/>
              </a:rPr>
              <a:t>einde (…)</a:t>
            </a:r>
          </a:p>
        </p:txBody>
      </p:sp>
    </p:spTree>
    <p:extLst>
      <p:ext uri="{BB962C8B-B14F-4D97-AF65-F5344CB8AC3E}">
        <p14:creationId xmlns:p14="http://schemas.microsoft.com/office/powerpoint/2010/main" val="219493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0" y="215325"/>
            <a:ext cx="121500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/>
              <a:t>Romeinen 5</a:t>
            </a:r>
            <a:endParaRPr lang="nl-NL" sz="2800" b="1" dirty="0"/>
          </a:p>
          <a:p>
            <a:pPr algn="ctr"/>
            <a:r>
              <a:rPr lang="nl-NL" sz="2800" dirty="0" smtClean="0"/>
              <a:t>12 </a:t>
            </a:r>
            <a:r>
              <a:rPr lang="nl-NL" sz="2800" dirty="0"/>
              <a:t>Vanwege dit, net zoals door één mens de zonde de wereld binnenkwam, </a:t>
            </a:r>
          </a:p>
          <a:p>
            <a:pPr algn="ctr"/>
            <a:r>
              <a:rPr lang="nl-NL" sz="2800" dirty="0"/>
              <a:t>en door de zonde de dood, </a:t>
            </a:r>
          </a:p>
          <a:p>
            <a:pPr algn="ctr"/>
            <a:r>
              <a:rPr lang="nl-NL" sz="2800" dirty="0" smtClean="0"/>
              <a:t>en zó ging de </a:t>
            </a:r>
            <a:r>
              <a:rPr lang="nl-NL" sz="2800" dirty="0"/>
              <a:t>dood </a:t>
            </a:r>
            <a:r>
              <a:rPr lang="nl-NL" sz="2800" dirty="0" smtClean="0"/>
              <a:t>door </a:t>
            </a:r>
            <a:r>
              <a:rPr lang="nl-NL" sz="2800" dirty="0"/>
              <a:t>tot in alle mensen, waarop allen zondigden</a:t>
            </a:r>
            <a:r>
              <a:rPr lang="nl-NL" sz="2800" dirty="0" smtClean="0"/>
              <a:t>.</a:t>
            </a:r>
            <a:endParaRPr lang="nl-NL" sz="2800" dirty="0"/>
          </a:p>
          <a:p>
            <a:pPr algn="ctr"/>
            <a:r>
              <a:rPr lang="nl-NL" sz="2800" dirty="0"/>
              <a:t>13 </a:t>
            </a:r>
            <a:r>
              <a:rPr lang="nl-NL" sz="2800" dirty="0" smtClean="0"/>
              <a:t>Want </a:t>
            </a:r>
            <a:r>
              <a:rPr lang="nl-NL" sz="2800" dirty="0"/>
              <a:t>tot op de wet was de zonde in de wereld, </a:t>
            </a:r>
          </a:p>
          <a:p>
            <a:pPr algn="ctr"/>
            <a:r>
              <a:rPr lang="nl-NL" sz="2800" dirty="0"/>
              <a:t>maar zonde wordt niet toegerekend, als er geen wet is,</a:t>
            </a:r>
          </a:p>
          <a:p>
            <a:pPr algn="ctr"/>
            <a:r>
              <a:rPr lang="nl-NL" sz="2800" dirty="0"/>
              <a:t>14 maar de dood </a:t>
            </a:r>
            <a:r>
              <a:rPr lang="nl-NL" sz="2800" dirty="0" smtClean="0"/>
              <a:t>heerst als koning, </a:t>
            </a:r>
            <a:r>
              <a:rPr lang="nl-NL" sz="2800" dirty="0"/>
              <a:t>vanaf Adam tot aan Mozes, </a:t>
            </a:r>
          </a:p>
          <a:p>
            <a:pPr algn="ctr"/>
            <a:r>
              <a:rPr lang="nl-NL" sz="2800" dirty="0"/>
              <a:t>ook over degenen, die niet zondigen </a:t>
            </a:r>
          </a:p>
          <a:p>
            <a:pPr algn="ctr"/>
            <a:r>
              <a:rPr lang="nl-NL" sz="2800" dirty="0"/>
              <a:t>in de gelijkenis van de overtreding van Adam, </a:t>
            </a:r>
          </a:p>
          <a:p>
            <a:pPr algn="ctr"/>
            <a:r>
              <a:rPr lang="nl-NL" sz="2800" dirty="0"/>
              <a:t>die een type is van Hem, die zou komen</a:t>
            </a:r>
            <a:r>
              <a:rPr lang="nl-NL" sz="2800" dirty="0" smtClean="0"/>
              <a:t>.</a:t>
            </a:r>
          </a:p>
          <a:p>
            <a:pPr algn="ctr"/>
            <a:r>
              <a:rPr lang="nl-NL" sz="2800" dirty="0"/>
              <a:t>15 Maar het is niet: zoals de misstap, zo ook het genade-effect.</a:t>
            </a:r>
          </a:p>
          <a:p>
            <a:pPr algn="ctr"/>
            <a:r>
              <a:rPr lang="nl-NL" sz="2800" dirty="0"/>
              <a:t>Want indien in de misstap van die ene de velen stierven, </a:t>
            </a:r>
          </a:p>
          <a:p>
            <a:pPr algn="ctr"/>
            <a:r>
              <a:rPr lang="nl-NL" sz="2800" dirty="0"/>
              <a:t>veel meer is de genade van God en het geschenk in genade, </a:t>
            </a:r>
            <a:endParaRPr lang="nl-NL" sz="2800" dirty="0" smtClean="0"/>
          </a:p>
          <a:p>
            <a:pPr algn="ctr"/>
            <a:r>
              <a:rPr lang="nl-NL" sz="2800" dirty="0" smtClean="0"/>
              <a:t>in </a:t>
            </a:r>
            <a:r>
              <a:rPr lang="nl-NL" sz="2800" dirty="0"/>
              <a:t>die </a:t>
            </a:r>
            <a:r>
              <a:rPr lang="nl-NL" sz="2800" dirty="0" smtClean="0"/>
              <a:t>van </a:t>
            </a:r>
            <a:r>
              <a:rPr lang="nl-NL" sz="2800" dirty="0"/>
              <a:t>de ene mens, Jezus Christus, tot in de velen overvloedig</a:t>
            </a:r>
            <a:r>
              <a:rPr lang="nl-NL" sz="2800" dirty="0" smtClean="0"/>
              <a:t>.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9349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070" y="442525"/>
            <a:ext cx="120129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6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10 Want dat Hij stierf voor de zonde, stierf Hij eens </a:t>
            </a:r>
            <a:r>
              <a:rPr lang="nl-NL" sz="2800" dirty="0">
                <a:solidFill>
                  <a:srgbClr val="002060"/>
                </a:solidFill>
              </a:rPr>
              <a:t>voor </a:t>
            </a:r>
            <a:r>
              <a:rPr lang="nl-NL" sz="2800" dirty="0" smtClean="0">
                <a:solidFill>
                  <a:srgbClr val="002060"/>
                </a:solidFill>
              </a:rPr>
              <a:t>altijd; 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maar wat </a:t>
            </a:r>
            <a:r>
              <a:rPr lang="nl-NL" sz="2800" dirty="0">
                <a:solidFill>
                  <a:srgbClr val="002060"/>
                </a:solidFill>
              </a:rPr>
              <a:t>zijn leven betreft, leeft Hij voor God.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732045" y="2918975"/>
            <a:ext cx="8615113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Hij stierf éénmaal en is buiten het bereik van de dood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…die de dood </a:t>
            </a:r>
            <a:r>
              <a:rPr lang="nl-NL" sz="2600" dirty="0" smtClean="0">
                <a:latin typeface="+mj-lt"/>
              </a:rPr>
              <a:t>teniet doet en </a:t>
            </a:r>
            <a:r>
              <a:rPr lang="nl-NL" sz="2600" dirty="0">
                <a:latin typeface="+mj-lt"/>
              </a:rPr>
              <a:t>leven en onvergankelijkheid aan het licht brengt </a:t>
            </a:r>
            <a:r>
              <a:rPr lang="nl-NL" sz="2600" dirty="0" smtClean="0">
                <a:latin typeface="+mj-lt"/>
              </a:rPr>
              <a:t>(2 Tim.1:10)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" y="5548770"/>
            <a:ext cx="11947358" cy="78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7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070" y="442525"/>
            <a:ext cx="120129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6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11 Zó </a:t>
            </a:r>
            <a:r>
              <a:rPr lang="nl-NL" sz="2800" dirty="0">
                <a:solidFill>
                  <a:srgbClr val="002060"/>
                </a:solidFill>
              </a:rPr>
              <a:t>ook jullie, reken jezelf </a:t>
            </a:r>
            <a:r>
              <a:rPr lang="nl-NL" sz="2800" dirty="0" smtClean="0">
                <a:solidFill>
                  <a:srgbClr val="002060"/>
                </a:solidFill>
              </a:rPr>
              <a:t>doden </a:t>
            </a:r>
            <a:r>
              <a:rPr lang="nl-NL" sz="2800" dirty="0">
                <a:solidFill>
                  <a:srgbClr val="002060"/>
                </a:solidFill>
              </a:rPr>
              <a:t>te zijn voor de zonde,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maar levenden </a:t>
            </a:r>
            <a:r>
              <a:rPr lang="nl-NL" sz="2800" dirty="0">
                <a:solidFill>
                  <a:srgbClr val="002060"/>
                </a:solidFill>
              </a:rPr>
              <a:t>voor God in Christus Jezus, onze Heer. 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732045" y="1984221"/>
            <a:ext cx="8615113" cy="249299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gebaseerd op historische feiten =&gt; wij zouden zo rekenen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Hij stierf, wij stierven met Hem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Hij werd opgewekt en leeft, wij leven met Hem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zonde is verleden tijd (5:8)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d</a:t>
            </a:r>
            <a:r>
              <a:rPr lang="nl-NL" sz="2600" dirty="0" smtClean="0">
                <a:latin typeface="+mj-lt"/>
              </a:rPr>
              <a:t>it gaat niet over zien, voelen of ervaren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m</a:t>
            </a:r>
            <a:r>
              <a:rPr lang="nl-NL" sz="2600" dirty="0" smtClean="0">
                <a:latin typeface="+mj-lt"/>
              </a:rPr>
              <a:t>aar over </a:t>
            </a:r>
            <a:r>
              <a:rPr lang="nl-NL" sz="2600" i="1" dirty="0" smtClean="0">
                <a:latin typeface="+mj-lt"/>
              </a:rPr>
              <a:t>weten</a:t>
            </a:r>
            <a:r>
              <a:rPr lang="nl-NL" sz="2600" dirty="0" smtClean="0">
                <a:latin typeface="+mj-lt"/>
              </a:rPr>
              <a:t> en </a:t>
            </a:r>
            <a:r>
              <a:rPr lang="nl-NL" sz="2600" i="1" dirty="0" smtClean="0">
                <a:latin typeface="+mj-lt"/>
              </a:rPr>
              <a:t>rekenen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" y="4790613"/>
            <a:ext cx="10697477" cy="80938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70" y="5599994"/>
            <a:ext cx="6192473" cy="84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1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0" y="215325"/>
            <a:ext cx="121500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/>
              <a:t>Romeinen 5</a:t>
            </a:r>
            <a:endParaRPr lang="nl-NL" sz="2800" b="1" dirty="0"/>
          </a:p>
          <a:p>
            <a:pPr algn="ctr"/>
            <a:r>
              <a:rPr lang="nl-NL" sz="2800" dirty="0"/>
              <a:t>16 En het geschenk is niet zo als door één, die zondigt; </a:t>
            </a:r>
          </a:p>
          <a:p>
            <a:pPr algn="ctr"/>
            <a:r>
              <a:rPr lang="nl-NL" sz="2800" dirty="0"/>
              <a:t>want het oordeel is vanuit één tot veroordeling, </a:t>
            </a:r>
          </a:p>
          <a:p>
            <a:pPr algn="ctr"/>
            <a:r>
              <a:rPr lang="nl-NL" sz="2800" dirty="0"/>
              <a:t>maar het genade-effect is vanuit vele misstappen tot in rechtvaardiging</a:t>
            </a:r>
            <a:r>
              <a:rPr lang="nl-NL" sz="2800" dirty="0" smtClean="0"/>
              <a:t>.</a:t>
            </a:r>
          </a:p>
          <a:p>
            <a:pPr algn="ctr"/>
            <a:r>
              <a:rPr lang="nl-NL" sz="2800" dirty="0"/>
              <a:t>17 Want indien door de misstap van de ene de dood als koning heerst, </a:t>
            </a:r>
          </a:p>
          <a:p>
            <a:pPr algn="ctr"/>
            <a:r>
              <a:rPr lang="nl-NL" sz="2800" dirty="0"/>
              <a:t>door die ene, </a:t>
            </a:r>
          </a:p>
          <a:p>
            <a:pPr algn="ctr"/>
            <a:r>
              <a:rPr lang="nl-NL" sz="2800" dirty="0"/>
              <a:t>veel meer zullen zij, die de overvloed van de genade </a:t>
            </a:r>
          </a:p>
          <a:p>
            <a:pPr algn="ctr"/>
            <a:r>
              <a:rPr lang="nl-NL" sz="2800" dirty="0"/>
              <a:t>en het geschenk van de rechtvaardigheid in ontvangst nemen, </a:t>
            </a:r>
          </a:p>
          <a:p>
            <a:pPr algn="ctr"/>
            <a:r>
              <a:rPr lang="nl-NL" sz="2800" dirty="0"/>
              <a:t>als koning heersen in het leven door de ene, Jezus Christus.</a:t>
            </a:r>
          </a:p>
          <a:p>
            <a:pPr algn="ctr"/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46191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0" y="215325"/>
            <a:ext cx="1215009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/>
              <a:t>Romeinen 5</a:t>
            </a:r>
            <a:endParaRPr lang="nl-NL" sz="2800" b="1" dirty="0"/>
          </a:p>
          <a:p>
            <a:pPr algn="ctr"/>
            <a:r>
              <a:rPr lang="nl-NL" sz="2800" dirty="0"/>
              <a:t>18 Dus dan, zoals [het] door één misstap tot in alle mensen tot in veroordeling [is], </a:t>
            </a:r>
          </a:p>
          <a:p>
            <a:pPr algn="ctr"/>
            <a:r>
              <a:rPr lang="nl-NL" sz="2800" dirty="0"/>
              <a:t>zó [is het] ook door één rechtvaardige daad tot in alle mensen </a:t>
            </a:r>
          </a:p>
          <a:p>
            <a:pPr algn="ctr"/>
            <a:r>
              <a:rPr lang="nl-NL" sz="2800" dirty="0"/>
              <a:t>tot in rechtvaardiging van leven.</a:t>
            </a:r>
          </a:p>
          <a:p>
            <a:pPr algn="ctr"/>
            <a:r>
              <a:rPr lang="nl-NL" sz="2800" dirty="0"/>
              <a:t>19 Want net zoals door de ongehoorzaamheid van de ene mens </a:t>
            </a:r>
          </a:p>
          <a:p>
            <a:pPr algn="ctr"/>
            <a:r>
              <a:rPr lang="nl-NL" sz="2800" dirty="0"/>
              <a:t>de velen tot zondaars werden aangesteld, </a:t>
            </a:r>
          </a:p>
          <a:p>
            <a:pPr algn="ctr"/>
            <a:r>
              <a:rPr lang="nl-NL" sz="2800" dirty="0"/>
              <a:t>zó zullen ook door de gehoorzaamheid van de ene </a:t>
            </a:r>
          </a:p>
          <a:p>
            <a:pPr algn="ctr"/>
            <a:r>
              <a:rPr lang="nl-NL" sz="2800" dirty="0"/>
              <a:t>de velen tot rechtvaardigen aangesteld worden.</a:t>
            </a:r>
          </a:p>
          <a:p>
            <a:pPr algn="ctr"/>
            <a:r>
              <a:rPr lang="nl-NL" sz="2800" dirty="0" smtClean="0"/>
              <a:t>20 </a:t>
            </a:r>
            <a:r>
              <a:rPr lang="nl-NL" sz="2800" dirty="0"/>
              <a:t>Maar de wet kwam erbij binnen, opdat de misstap zou toenemen; </a:t>
            </a:r>
          </a:p>
          <a:p>
            <a:pPr algn="ctr"/>
            <a:r>
              <a:rPr lang="nl-NL" sz="2800" dirty="0"/>
              <a:t>waar echter de zonde toeneemt, daar is de genade uitermate overvloedig,</a:t>
            </a:r>
          </a:p>
          <a:p>
            <a:pPr algn="ctr"/>
            <a:r>
              <a:rPr lang="nl-NL" sz="2800" dirty="0"/>
              <a:t>21 opdat, net zoals de zonde als koning heerst in de dood, </a:t>
            </a:r>
          </a:p>
          <a:p>
            <a:pPr algn="ctr"/>
            <a:r>
              <a:rPr lang="nl-NL" sz="2800" dirty="0"/>
              <a:t>zó ook de genade als koning zou heersen door rechtvaardigheid </a:t>
            </a:r>
          </a:p>
          <a:p>
            <a:pPr algn="ctr"/>
            <a:r>
              <a:rPr lang="nl-NL" sz="2800" dirty="0"/>
              <a:t>tot in </a:t>
            </a:r>
            <a:r>
              <a:rPr lang="nl-NL" sz="2800" dirty="0" err="1"/>
              <a:t>aeonisch</a:t>
            </a:r>
            <a:r>
              <a:rPr lang="nl-NL" sz="2800" dirty="0"/>
              <a:t> leven door Jezus Christus, onze Heer</a:t>
            </a:r>
            <a:r>
              <a:rPr lang="nl-NL" sz="2800" dirty="0" smtClean="0"/>
              <a:t>.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52055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917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6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1 Wat  </a:t>
            </a:r>
            <a:r>
              <a:rPr lang="nl-NL" sz="2800" dirty="0">
                <a:solidFill>
                  <a:srgbClr val="002060"/>
                </a:solidFill>
              </a:rPr>
              <a:t>zullen wij dan </a:t>
            </a:r>
            <a:r>
              <a:rPr lang="nl-NL" sz="2800" dirty="0" smtClean="0">
                <a:solidFill>
                  <a:srgbClr val="002060"/>
                </a:solidFill>
              </a:rPr>
              <a:t>zeggen? 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Laten </a:t>
            </a:r>
            <a:r>
              <a:rPr lang="nl-NL" sz="2800" dirty="0">
                <a:solidFill>
                  <a:srgbClr val="002060"/>
                </a:solidFill>
              </a:rPr>
              <a:t>wij doorgaan met de zonde, opdat de genade toeneemt?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771525" y="3360386"/>
            <a:ext cx="10898505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‘de wet is erbij gekomen, opdat de misstap zou toenemen’(5:20)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en: ‘waar de </a:t>
            </a:r>
            <a:r>
              <a:rPr lang="nl-NL" sz="2600" dirty="0">
                <a:latin typeface="+mj-lt"/>
              </a:rPr>
              <a:t>zonde toeneemt, daar is de genade uitermate </a:t>
            </a:r>
            <a:r>
              <a:rPr lang="nl-NL" sz="2600" dirty="0" smtClean="0">
                <a:latin typeface="+mj-lt"/>
              </a:rPr>
              <a:t>overvloedig’ (5:20)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" y="5776366"/>
            <a:ext cx="11967210" cy="76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4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917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6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2 Moge </a:t>
            </a:r>
            <a:r>
              <a:rPr lang="nl-NL" sz="2800" dirty="0">
                <a:solidFill>
                  <a:srgbClr val="002060"/>
                </a:solidFill>
              </a:rPr>
              <a:t>het niet gebeuren!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Hoe </a:t>
            </a:r>
            <a:r>
              <a:rPr lang="nl-NL" sz="2800" dirty="0">
                <a:solidFill>
                  <a:srgbClr val="002060"/>
                </a:solidFill>
              </a:rPr>
              <a:t>zullen wij, die stierven aan de zonde, </a:t>
            </a:r>
            <a:r>
              <a:rPr lang="nl-NL" sz="2800" dirty="0" smtClean="0">
                <a:solidFill>
                  <a:srgbClr val="002060"/>
                </a:solidFill>
              </a:rPr>
              <a:t>nog in haar leven</a:t>
            </a:r>
            <a:r>
              <a:rPr lang="nl-NL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834515" y="3216726"/>
            <a:ext cx="9286875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‘aan de zonde’ of: ‘voor de zonde’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wij zijn één gemaakt met Christus: Hij stierf, wij stierven met Hem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Christus stierf voor ons, toen wij nog zondaren </a:t>
            </a:r>
            <a:r>
              <a:rPr lang="nl-NL" sz="2600" i="1" dirty="0" smtClean="0">
                <a:latin typeface="+mj-lt"/>
              </a:rPr>
              <a:t>waren</a:t>
            </a:r>
            <a:r>
              <a:rPr lang="nl-NL" sz="2600" dirty="0" smtClean="0">
                <a:latin typeface="+mj-lt"/>
              </a:rPr>
              <a:t> (5:8)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71880"/>
            <a:ext cx="12192000" cy="74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0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9176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6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3 Of </a:t>
            </a:r>
            <a:r>
              <a:rPr lang="nl-NL" sz="2800" dirty="0">
                <a:solidFill>
                  <a:srgbClr val="002060"/>
                </a:solidFill>
              </a:rPr>
              <a:t>zijn jullie onwetend, dat </a:t>
            </a:r>
            <a:r>
              <a:rPr lang="nl-NL" sz="2800" dirty="0" smtClean="0">
                <a:solidFill>
                  <a:srgbClr val="002060"/>
                </a:solidFill>
              </a:rPr>
              <a:t>zovelen 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als wij worden gedoopt tot in </a:t>
            </a:r>
            <a:r>
              <a:rPr lang="nl-NL" sz="2800" dirty="0">
                <a:solidFill>
                  <a:srgbClr val="002060"/>
                </a:solidFill>
              </a:rPr>
              <a:t>Christus </a:t>
            </a:r>
            <a:r>
              <a:rPr lang="nl-NL" sz="2800" dirty="0" smtClean="0">
                <a:solidFill>
                  <a:srgbClr val="002060"/>
                </a:solidFill>
              </a:rPr>
              <a:t>Jezus, 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wij tot in </a:t>
            </a:r>
            <a:r>
              <a:rPr lang="nl-NL" sz="2800" dirty="0">
                <a:solidFill>
                  <a:srgbClr val="002060"/>
                </a:solidFill>
              </a:rPr>
              <a:t>zijn dood worden </a:t>
            </a:r>
            <a:r>
              <a:rPr lang="nl-NL" sz="2800" dirty="0" smtClean="0">
                <a:solidFill>
                  <a:srgbClr val="002060"/>
                </a:solidFill>
              </a:rPr>
              <a:t>gedoopt</a:t>
            </a:r>
            <a:r>
              <a:rPr lang="nl-NL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523273" y="2893255"/>
            <a:ext cx="6246495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dopen = onderdompelen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b</a:t>
            </a:r>
            <a:r>
              <a:rPr lang="nl-NL" sz="2600" dirty="0" smtClean="0">
                <a:latin typeface="+mj-lt"/>
              </a:rPr>
              <a:t>eeldt uit: één-wording met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een nieuwe naam (=identiteit!) ontvangen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940" y="1867128"/>
            <a:ext cx="2791777" cy="31622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5029378"/>
            <a:ext cx="7334250" cy="8477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" y="5877103"/>
            <a:ext cx="8389620" cy="84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8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070" y="442525"/>
            <a:ext cx="120129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6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4 Wij </a:t>
            </a:r>
            <a:r>
              <a:rPr lang="nl-NL" sz="2800" dirty="0">
                <a:solidFill>
                  <a:srgbClr val="002060"/>
                </a:solidFill>
              </a:rPr>
              <a:t>werden dan samen met Hem begraven </a:t>
            </a:r>
            <a:r>
              <a:rPr lang="nl-NL" sz="2800" u="sng" dirty="0" smtClean="0">
                <a:solidFill>
                  <a:srgbClr val="002060"/>
                </a:solidFill>
              </a:rPr>
              <a:t>door de doop tot in de dood</a:t>
            </a:r>
            <a:r>
              <a:rPr lang="nl-NL" sz="2800" dirty="0" smtClean="0">
                <a:solidFill>
                  <a:srgbClr val="002060"/>
                </a:solidFill>
              </a:rPr>
              <a:t>,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opdat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endParaRPr lang="nl-NL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net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zoals Christus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opgewekt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werd uit de doden door de heerlijkheid van de Vader, zó ook wíj in nieuwheid van leven zouden wandelen.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709787" y="3368956"/>
            <a:ext cx="9354453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…”Kunnen </a:t>
            </a:r>
            <a:r>
              <a:rPr lang="nl-NL" sz="2600" dirty="0">
                <a:latin typeface="+mj-lt"/>
              </a:rPr>
              <a:t>jullie de drinkbeker drinken, die Ik drink, of met de doop gedoopt worden, waarmee Ik gedoopt word</a:t>
            </a:r>
            <a:r>
              <a:rPr lang="nl-NL" sz="2600" dirty="0" smtClean="0">
                <a:latin typeface="+mj-lt"/>
              </a:rPr>
              <a:t>?” (Marc.10:38)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‘de doop’ is hier niet iets dat </a:t>
            </a:r>
            <a:r>
              <a:rPr lang="nl-NL" sz="2600" i="1" dirty="0" smtClean="0">
                <a:latin typeface="+mj-lt"/>
              </a:rPr>
              <a:t>wij</a:t>
            </a:r>
            <a:r>
              <a:rPr lang="nl-NL" sz="2600" dirty="0" smtClean="0">
                <a:latin typeface="+mj-lt"/>
              </a:rPr>
              <a:t> doen, of dat </a:t>
            </a:r>
            <a:r>
              <a:rPr lang="nl-NL" sz="2600" i="1" dirty="0" smtClean="0">
                <a:latin typeface="+mj-lt"/>
              </a:rPr>
              <a:t>wij</a:t>
            </a:r>
            <a:r>
              <a:rPr lang="nl-NL" sz="2600" dirty="0" smtClean="0">
                <a:latin typeface="+mj-lt"/>
              </a:rPr>
              <a:t> laten doen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maar wat </a:t>
            </a:r>
            <a:r>
              <a:rPr lang="nl-NL" sz="2600" i="1" dirty="0" smtClean="0">
                <a:latin typeface="+mj-lt"/>
              </a:rPr>
              <a:t>Hij</a:t>
            </a:r>
            <a:r>
              <a:rPr lang="nl-NL" sz="2600" dirty="0" smtClean="0">
                <a:latin typeface="+mj-lt"/>
              </a:rPr>
              <a:t> heeft ondergaan, </a:t>
            </a:r>
            <a:r>
              <a:rPr lang="nl-NL" sz="2600" i="1" dirty="0" smtClean="0">
                <a:latin typeface="+mj-lt"/>
              </a:rPr>
              <a:t>Zijn</a:t>
            </a:r>
            <a:r>
              <a:rPr lang="nl-NL" sz="2600" dirty="0" smtClean="0">
                <a:latin typeface="+mj-lt"/>
              </a:rPr>
              <a:t> dood</a:t>
            </a:r>
            <a:endParaRPr lang="nl-NL" sz="26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57" y="5656894"/>
            <a:ext cx="11450409" cy="7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7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070" y="442525"/>
            <a:ext cx="120129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6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4 Wij </a:t>
            </a:r>
            <a:r>
              <a:rPr lang="nl-NL" sz="2800" dirty="0">
                <a:solidFill>
                  <a:srgbClr val="002060"/>
                </a:solidFill>
              </a:rPr>
              <a:t>werden dan </a:t>
            </a:r>
            <a:r>
              <a:rPr lang="nl-NL" sz="2800" u="sng" dirty="0">
                <a:solidFill>
                  <a:srgbClr val="002060"/>
                </a:solidFill>
              </a:rPr>
              <a:t>samen met Hem begraven</a:t>
            </a:r>
            <a:r>
              <a:rPr lang="nl-NL" sz="2800" dirty="0">
                <a:solidFill>
                  <a:srgbClr val="002060"/>
                </a:solidFill>
              </a:rPr>
              <a:t> door de doop </a:t>
            </a:r>
            <a:r>
              <a:rPr lang="nl-NL" sz="2800" dirty="0" smtClean="0">
                <a:solidFill>
                  <a:srgbClr val="002060"/>
                </a:solidFill>
              </a:rPr>
              <a:t>tot in </a:t>
            </a:r>
            <a:r>
              <a:rPr lang="nl-NL" sz="2800" dirty="0">
                <a:solidFill>
                  <a:srgbClr val="002060"/>
                </a:solidFill>
              </a:rPr>
              <a:t>de </a:t>
            </a:r>
            <a:r>
              <a:rPr lang="nl-NL" sz="2800" dirty="0" smtClean="0">
                <a:solidFill>
                  <a:srgbClr val="002060"/>
                </a:solidFill>
              </a:rPr>
              <a:t>dood,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opdat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,</a:t>
            </a:r>
            <a:r>
              <a:rPr lang="nl-NL" sz="2800" dirty="0">
                <a:solidFill>
                  <a:srgbClr val="002060"/>
                </a:solidFill>
              </a:rPr>
              <a:t>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net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zoals Christus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opgewekt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werd uit de doden door de heerlijkheid van de Vader, zó ook wíj in nieuwheid van leven zouden wandelen.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3064793" y="3465207"/>
            <a:ext cx="3953227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samen met Christus =&gt;</a:t>
            </a:r>
            <a:endParaRPr lang="nl-NL" sz="26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57" y="5656894"/>
            <a:ext cx="10794683" cy="73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7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61788</TotalTime>
  <Words>1539</Words>
  <Application>Microsoft Office PowerPoint</Application>
  <PresentationFormat>Breedbeeld</PresentationFormat>
  <Paragraphs>167</Paragraphs>
  <Slides>21</Slides>
  <Notes>19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Verdana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 Oudijn</dc:creator>
  <cp:lastModifiedBy>Gerard Oudijn</cp:lastModifiedBy>
  <cp:revision>2790</cp:revision>
  <dcterms:created xsi:type="dcterms:W3CDTF">2017-10-24T20:34:00Z</dcterms:created>
  <dcterms:modified xsi:type="dcterms:W3CDTF">2022-01-02T11:29:21Z</dcterms:modified>
</cp:coreProperties>
</file>