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1351" r:id="rId3"/>
    <p:sldId id="1718" r:id="rId4"/>
    <p:sldId id="1755" r:id="rId5"/>
    <p:sldId id="1754" r:id="rId6"/>
    <p:sldId id="1756" r:id="rId7"/>
    <p:sldId id="1757" r:id="rId8"/>
    <p:sldId id="1758" r:id="rId9"/>
    <p:sldId id="1759" r:id="rId10"/>
    <p:sldId id="1760" r:id="rId11"/>
    <p:sldId id="1761" r:id="rId12"/>
    <p:sldId id="1762" r:id="rId13"/>
    <p:sldId id="1763" r:id="rId14"/>
    <p:sldId id="1764" r:id="rId15"/>
    <p:sldId id="1765" r:id="rId16"/>
    <p:sldId id="1766" r:id="rId17"/>
    <p:sldId id="1767" r:id="rId18"/>
    <p:sldId id="1768" r:id="rId19"/>
    <p:sldId id="1769" r:id="rId20"/>
    <p:sldId id="1770" r:id="rId21"/>
    <p:sldId id="1771" r:id="rId22"/>
    <p:sldId id="1772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003300"/>
    <a:srgbClr val="75CF07"/>
    <a:srgbClr val="79D707"/>
    <a:srgbClr val="CCFFCC"/>
    <a:srgbClr val="CCFF99"/>
    <a:srgbClr val="CCCCFF"/>
    <a:srgbClr val="817FB1"/>
    <a:srgbClr val="799F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85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45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23-1-2022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61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3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66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14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65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26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75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10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65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45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35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90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1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5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71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5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9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3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12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2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23-1-2022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23-1-2022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23-1-2022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23-1-2022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23-1-2022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23-1-2022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23-1-2022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23-1-2022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23-1-2022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23-1-2022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23-1-2022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23-1-2022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9041130" y="5228426"/>
            <a:ext cx="16116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studie 13</a:t>
            </a:r>
            <a:endParaRPr lang="nl-NL" sz="3000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0" y="6119336"/>
            <a:ext cx="2509917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23 januari 2022 Rotterdam</a:t>
            </a:r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0510" y="442525"/>
            <a:ext cx="12012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15 Wat </a:t>
            </a:r>
            <a:r>
              <a:rPr lang="nl-NL" sz="2800" dirty="0">
                <a:solidFill>
                  <a:srgbClr val="002060"/>
                </a:solidFill>
              </a:rPr>
              <a:t>dan? Zullen wij zondigen, omdat wij niet onder </a:t>
            </a:r>
            <a:r>
              <a:rPr lang="nl-NL" sz="2800" dirty="0" smtClean="0">
                <a:solidFill>
                  <a:srgbClr val="002060"/>
                </a:solidFill>
              </a:rPr>
              <a:t>wet</a:t>
            </a:r>
            <a:r>
              <a:rPr lang="nl-NL" sz="2800" dirty="0">
                <a:solidFill>
                  <a:srgbClr val="002060"/>
                </a:solidFill>
              </a:rPr>
              <a:t>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maar </a:t>
            </a:r>
            <a:r>
              <a:rPr lang="nl-NL" sz="2800" dirty="0">
                <a:solidFill>
                  <a:srgbClr val="002060"/>
                </a:solidFill>
              </a:rPr>
              <a:t>onder </a:t>
            </a:r>
            <a:r>
              <a:rPr lang="nl-NL" sz="2800" dirty="0" smtClean="0">
                <a:solidFill>
                  <a:srgbClr val="002060"/>
                </a:solidFill>
              </a:rPr>
              <a:t>genade </a:t>
            </a:r>
            <a:r>
              <a:rPr lang="nl-NL" sz="2800" dirty="0">
                <a:solidFill>
                  <a:srgbClr val="002060"/>
                </a:solidFill>
              </a:rPr>
              <a:t>zijn? Moge het niet gebeuren!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764155" y="2873499"/>
            <a:ext cx="6779895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z</a:t>
            </a:r>
            <a:r>
              <a:rPr lang="nl-NL" sz="2600" dirty="0" smtClean="0">
                <a:latin typeface="+mj-lt"/>
              </a:rPr>
              <a:t>ondigen, omdat het mag/niet verboden is..?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vergelijk </a:t>
            </a:r>
            <a:r>
              <a:rPr lang="nl-NL" sz="2600" dirty="0">
                <a:latin typeface="+mj-lt"/>
              </a:rPr>
              <a:t>vers 1: “Zullen wij blijven in de zonde, opdat de genade toeneemt</a:t>
            </a:r>
            <a:r>
              <a:rPr lang="nl-NL" sz="2600" dirty="0" smtClean="0">
                <a:latin typeface="+mj-lt"/>
              </a:rPr>
              <a:t>?”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09" y="4812031"/>
            <a:ext cx="8661163" cy="88501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10" y="5692952"/>
            <a:ext cx="6221730" cy="8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4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0510" y="442525"/>
            <a:ext cx="120129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16 Weten </a:t>
            </a:r>
            <a:r>
              <a:rPr lang="nl-NL" sz="2800" dirty="0">
                <a:solidFill>
                  <a:srgbClr val="002060"/>
                </a:solidFill>
              </a:rPr>
              <a:t>jullie niet, </a:t>
            </a:r>
            <a:r>
              <a:rPr lang="nl-NL" sz="2800" dirty="0" smtClean="0">
                <a:solidFill>
                  <a:srgbClr val="002060"/>
                </a:solidFill>
              </a:rPr>
              <a:t>dat,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aan </a:t>
            </a:r>
            <a:r>
              <a:rPr lang="nl-NL" sz="2800" dirty="0">
                <a:solidFill>
                  <a:srgbClr val="002060"/>
                </a:solidFill>
              </a:rPr>
              <a:t>wie jullie jezelf presenteren als slaven tot </a:t>
            </a:r>
            <a:r>
              <a:rPr lang="nl-NL" sz="2800" dirty="0" smtClean="0">
                <a:solidFill>
                  <a:srgbClr val="002060"/>
                </a:solidFill>
              </a:rPr>
              <a:t>gehoorzaamheid</a:t>
            </a:r>
            <a:r>
              <a:rPr lang="nl-NL" sz="2800" dirty="0">
                <a:solidFill>
                  <a:srgbClr val="002060"/>
                </a:solidFill>
              </a:rPr>
              <a:t>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jullie slaven </a:t>
            </a:r>
            <a:r>
              <a:rPr lang="nl-NL" sz="2800" dirty="0">
                <a:solidFill>
                  <a:srgbClr val="002060"/>
                </a:solidFill>
              </a:rPr>
              <a:t>zijn </a:t>
            </a:r>
            <a:r>
              <a:rPr lang="nl-NL" sz="2800" dirty="0" smtClean="0">
                <a:solidFill>
                  <a:srgbClr val="002060"/>
                </a:solidFill>
              </a:rPr>
              <a:t>voor wie </a:t>
            </a:r>
            <a:r>
              <a:rPr lang="nl-NL" sz="2800" dirty="0">
                <a:solidFill>
                  <a:srgbClr val="002060"/>
                </a:solidFill>
              </a:rPr>
              <a:t>jullie gehoorzamen,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ofwel </a:t>
            </a:r>
            <a:r>
              <a:rPr lang="nl-NL" sz="2800" dirty="0">
                <a:solidFill>
                  <a:srgbClr val="002060"/>
                </a:solidFill>
              </a:rPr>
              <a:t>van </a:t>
            </a:r>
            <a:r>
              <a:rPr lang="nl-NL" sz="2800" dirty="0" smtClean="0">
                <a:solidFill>
                  <a:srgbClr val="002060"/>
                </a:solidFill>
              </a:rPr>
              <a:t>zonde tot in de dood</a:t>
            </a:r>
            <a:r>
              <a:rPr lang="nl-NL" sz="2800" dirty="0">
                <a:solidFill>
                  <a:srgbClr val="002060"/>
                </a:solidFill>
              </a:rPr>
              <a:t>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of </a:t>
            </a:r>
            <a:r>
              <a:rPr lang="nl-NL" sz="2800" dirty="0">
                <a:solidFill>
                  <a:srgbClr val="002060"/>
                </a:solidFill>
              </a:rPr>
              <a:t>van </a:t>
            </a:r>
            <a:r>
              <a:rPr lang="nl-NL" sz="2800" dirty="0" smtClean="0">
                <a:solidFill>
                  <a:srgbClr val="002060"/>
                </a:solidFill>
              </a:rPr>
              <a:t>gehoorzaamheid </a:t>
            </a:r>
            <a:r>
              <a:rPr lang="nl-NL" sz="2800" dirty="0">
                <a:solidFill>
                  <a:srgbClr val="002060"/>
                </a:solidFill>
              </a:rPr>
              <a:t>tot </a:t>
            </a:r>
            <a:r>
              <a:rPr lang="nl-NL" sz="2800" dirty="0" smtClean="0">
                <a:solidFill>
                  <a:srgbClr val="002060"/>
                </a:solidFill>
              </a:rPr>
              <a:t>in rechtvaardigheid?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212418" y="3404769"/>
            <a:ext cx="8616003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we zijn hoe dan ook slaven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geboren in het vlees: slaven van zonde tot in de dood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i</a:t>
            </a:r>
            <a:r>
              <a:rPr lang="nl-NL" sz="2600" dirty="0" smtClean="0">
                <a:latin typeface="+mj-lt"/>
              </a:rPr>
              <a:t>n geest: slaven van gehoorzaamheid tot in rechtvaardigheid</a:t>
            </a:r>
            <a:endParaRPr lang="nl-NL" sz="26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" y="5046995"/>
            <a:ext cx="11921490" cy="6991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7" y="5746123"/>
            <a:ext cx="11938005" cy="7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2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0510" y="442525"/>
            <a:ext cx="12012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17 Maar </a:t>
            </a:r>
            <a:r>
              <a:rPr lang="nl-NL" sz="2800" dirty="0">
                <a:solidFill>
                  <a:srgbClr val="002060"/>
                </a:solidFill>
              </a:rPr>
              <a:t>dank aan </a:t>
            </a:r>
            <a:r>
              <a:rPr lang="nl-NL" sz="2800" dirty="0" smtClean="0">
                <a:solidFill>
                  <a:srgbClr val="002060"/>
                </a:solidFill>
              </a:rPr>
              <a:t>God dat </a:t>
            </a:r>
            <a:r>
              <a:rPr lang="nl-NL" sz="2800" dirty="0">
                <a:solidFill>
                  <a:srgbClr val="002060"/>
                </a:solidFill>
              </a:rPr>
              <a:t>jullie </a:t>
            </a:r>
            <a:r>
              <a:rPr lang="nl-NL" sz="2800" dirty="0" smtClean="0">
                <a:solidFill>
                  <a:srgbClr val="002060"/>
                </a:solidFill>
              </a:rPr>
              <a:t>slaven </a:t>
            </a:r>
            <a:r>
              <a:rPr lang="nl-NL" sz="2800" dirty="0">
                <a:solidFill>
                  <a:srgbClr val="002060"/>
                </a:solidFill>
              </a:rPr>
              <a:t>waren </a:t>
            </a:r>
            <a:r>
              <a:rPr lang="nl-NL" sz="2800" dirty="0" smtClean="0">
                <a:solidFill>
                  <a:srgbClr val="002060"/>
                </a:solidFill>
              </a:rPr>
              <a:t>van </a:t>
            </a:r>
            <a:r>
              <a:rPr lang="nl-NL" sz="2800" dirty="0">
                <a:solidFill>
                  <a:srgbClr val="002060"/>
                </a:solidFill>
              </a:rPr>
              <a:t>de zonde,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maar [nu] van </a:t>
            </a:r>
            <a:r>
              <a:rPr lang="nl-NL" sz="2800" dirty="0">
                <a:solidFill>
                  <a:srgbClr val="002060"/>
                </a:solidFill>
              </a:rPr>
              <a:t>harte </a:t>
            </a:r>
            <a:r>
              <a:rPr lang="nl-NL" sz="2800" dirty="0" smtClean="0">
                <a:solidFill>
                  <a:srgbClr val="002060"/>
                </a:solidFill>
              </a:rPr>
              <a:t>gehoorzamen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het </a:t>
            </a:r>
            <a:r>
              <a:rPr lang="nl-NL" sz="2800" dirty="0">
                <a:solidFill>
                  <a:srgbClr val="002060"/>
                </a:solidFill>
              </a:rPr>
              <a:t>type onderwijs, </a:t>
            </a:r>
            <a:r>
              <a:rPr lang="nl-NL" sz="2800" dirty="0" smtClean="0">
                <a:solidFill>
                  <a:srgbClr val="002060"/>
                </a:solidFill>
              </a:rPr>
              <a:t>dat jullie </a:t>
            </a:r>
            <a:r>
              <a:rPr lang="nl-NL" sz="2800" dirty="0">
                <a:solidFill>
                  <a:srgbClr val="002060"/>
                </a:solidFill>
              </a:rPr>
              <a:t>werden </a:t>
            </a:r>
            <a:r>
              <a:rPr lang="nl-NL" sz="2800" dirty="0" smtClean="0">
                <a:solidFill>
                  <a:srgbClr val="002060"/>
                </a:solidFill>
              </a:rPr>
              <a:t>overgeleverd.</a:t>
            </a: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812180" y="2585463"/>
            <a:ext cx="9000599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w</a:t>
            </a:r>
            <a:r>
              <a:rPr lang="nl-NL" sz="2600" dirty="0" smtClean="0">
                <a:latin typeface="+mj-lt"/>
              </a:rPr>
              <a:t>ij waren zondaren (5:8) en slaven van de zonde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het type onderwijs van Paulus, is dat wij één zijn met Christus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Christus Jezus gedoopt (:3), wandelend in nieuwheid van leven (:4), één plant met Hem (:5), enz.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" y="4715599"/>
            <a:ext cx="11026140" cy="81804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0" y="5533639"/>
            <a:ext cx="9976825" cy="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4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0510" y="442525"/>
            <a:ext cx="120129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17 Maar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dank aan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God dat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jullie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slaven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waren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van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de zonde,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maar [nu] van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harte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gehoorzamen 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het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type onderwijs, dat jullie werden overgeleverd.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18 Vrijgemaakt echter van </a:t>
            </a:r>
            <a:r>
              <a:rPr lang="nl-NL" sz="2800" dirty="0">
                <a:solidFill>
                  <a:srgbClr val="002060"/>
                </a:solidFill>
              </a:rPr>
              <a:t>de zonde,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werden jullie slaaf </a:t>
            </a:r>
            <a:r>
              <a:rPr lang="nl-NL" sz="2800" dirty="0">
                <a:solidFill>
                  <a:srgbClr val="002060"/>
                </a:solidFill>
              </a:rPr>
              <a:t>gemaakt voor de rechtvaardigheid.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090392" y="3869548"/>
            <a:ext cx="7984545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b</a:t>
            </a:r>
            <a:r>
              <a:rPr lang="nl-NL" sz="2600" smtClean="0">
                <a:latin typeface="+mj-lt"/>
              </a:rPr>
              <a:t>evrijd </a:t>
            </a:r>
            <a:r>
              <a:rPr lang="nl-NL" sz="2600" dirty="0" smtClean="0">
                <a:latin typeface="+mj-lt"/>
              </a:rPr>
              <a:t>van zonde!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… en onlosmakelijk en onveranderlijk gerechtvaardigd!</a:t>
            </a:r>
            <a:endParaRPr lang="nl-NL" sz="26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5511467"/>
            <a:ext cx="11734800" cy="8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1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0510" y="442525"/>
            <a:ext cx="11513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19 Menselijk zeg ik </a:t>
            </a:r>
            <a:r>
              <a:rPr lang="nl-NL" sz="2800" dirty="0">
                <a:solidFill>
                  <a:srgbClr val="002060"/>
                </a:solidFill>
              </a:rPr>
              <a:t>dit </a:t>
            </a:r>
            <a:r>
              <a:rPr lang="nl-NL" sz="2800" dirty="0" smtClean="0">
                <a:solidFill>
                  <a:srgbClr val="002060"/>
                </a:solidFill>
              </a:rPr>
              <a:t>vanwege </a:t>
            </a:r>
            <a:r>
              <a:rPr lang="nl-NL" sz="2800" dirty="0">
                <a:solidFill>
                  <a:srgbClr val="002060"/>
                </a:solidFill>
              </a:rPr>
              <a:t>de zwakheid van jullie </a:t>
            </a:r>
            <a:r>
              <a:rPr lang="nl-NL" sz="2800" dirty="0" smtClean="0">
                <a:solidFill>
                  <a:srgbClr val="002060"/>
                </a:solidFill>
              </a:rPr>
              <a:t>vlees: 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net zoals jullie je leden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presenteerden, 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verslaafd aan de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onreinheid en de wetteloosheid tot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in de wetteloosheid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zó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presenteer nu jullie leden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verslaafd aan de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rechtvaardigheid tot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in heiliging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273272" y="3767475"/>
            <a:ext cx="7984545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m</a:t>
            </a:r>
            <a:r>
              <a:rPr lang="nl-NL" sz="2600" dirty="0" smtClean="0">
                <a:latin typeface="+mj-lt"/>
              </a:rPr>
              <a:t>et andere woorden: met excuses voor de vergelijking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" y="5622182"/>
            <a:ext cx="7722870" cy="7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0510" y="442525"/>
            <a:ext cx="11513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19 Menselijk zeg ik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dit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vanwege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de zwakheid van jullie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vlees: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Want </a:t>
            </a:r>
            <a:r>
              <a:rPr lang="nl-NL" sz="2800" dirty="0">
                <a:solidFill>
                  <a:srgbClr val="002060"/>
                </a:solidFill>
              </a:rPr>
              <a:t>net zoals jullie je leden </a:t>
            </a:r>
            <a:r>
              <a:rPr lang="nl-NL" sz="2800" dirty="0" smtClean="0">
                <a:solidFill>
                  <a:srgbClr val="002060"/>
                </a:solidFill>
              </a:rPr>
              <a:t>presenteerden, </a:t>
            </a:r>
          </a:p>
          <a:p>
            <a:r>
              <a:rPr lang="nl-NL" sz="2800" dirty="0">
                <a:solidFill>
                  <a:srgbClr val="002060"/>
                </a:solidFill>
              </a:rPr>
              <a:t>v</a:t>
            </a:r>
            <a:r>
              <a:rPr lang="nl-NL" sz="2800" dirty="0" smtClean="0">
                <a:solidFill>
                  <a:srgbClr val="002060"/>
                </a:solidFill>
              </a:rPr>
              <a:t>erslaafd aan de </a:t>
            </a:r>
            <a:r>
              <a:rPr lang="nl-NL" sz="2800" dirty="0">
                <a:solidFill>
                  <a:srgbClr val="002060"/>
                </a:solidFill>
              </a:rPr>
              <a:t>onreinheid en de wetteloosheid tot </a:t>
            </a:r>
            <a:r>
              <a:rPr lang="nl-NL" sz="2800" dirty="0" smtClean="0">
                <a:solidFill>
                  <a:srgbClr val="002060"/>
                </a:solidFill>
              </a:rPr>
              <a:t>in de wetteloosheid</a:t>
            </a:r>
            <a:r>
              <a:rPr lang="nl-NL" sz="2800" dirty="0">
                <a:solidFill>
                  <a:srgbClr val="002060"/>
                </a:solidFill>
              </a:rPr>
              <a:t>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zó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presenteer nu jullie leden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verslaafd aan de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rechtvaardigheid tot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in heiliging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44473" y="3550305"/>
            <a:ext cx="4573297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onreinheid = niet verheffend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wetteloosheid = zonder norm</a:t>
            </a:r>
            <a:endParaRPr lang="nl-NL" sz="2600" dirty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065" y="2948578"/>
            <a:ext cx="4121235" cy="26288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300" y="2806986"/>
            <a:ext cx="2807970" cy="283677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16" y="5761448"/>
            <a:ext cx="12066271" cy="8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0510" y="442525"/>
            <a:ext cx="11513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19 Menselijk zeg ik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dit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vanwege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de zwakheid van jullie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vlees: 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net zoals jullie je leden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presenteerden, </a:t>
            </a:r>
          </a:p>
          <a:p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erslaafd aan de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onreinheid en de wetteloosheid tot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in de wetteloosheid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zó </a:t>
            </a:r>
            <a:r>
              <a:rPr lang="nl-NL" sz="2800" dirty="0">
                <a:solidFill>
                  <a:srgbClr val="002060"/>
                </a:solidFill>
              </a:rPr>
              <a:t>presenteer nu jullie leden </a:t>
            </a:r>
            <a:r>
              <a:rPr lang="nl-NL" sz="2800" dirty="0" smtClean="0">
                <a:solidFill>
                  <a:srgbClr val="002060"/>
                </a:solidFill>
              </a:rPr>
              <a:t>verslaafd aan de </a:t>
            </a:r>
            <a:r>
              <a:rPr lang="nl-NL" sz="2800" dirty="0">
                <a:solidFill>
                  <a:srgbClr val="002060"/>
                </a:solidFill>
              </a:rPr>
              <a:t>rechtvaardigheid tot </a:t>
            </a:r>
            <a:r>
              <a:rPr lang="nl-NL" sz="2800" dirty="0" smtClean="0">
                <a:solidFill>
                  <a:srgbClr val="002060"/>
                </a:solidFill>
              </a:rPr>
              <a:t>in heiliging</a:t>
            </a:r>
            <a:r>
              <a:rPr lang="nl-NL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284702" y="3378855"/>
            <a:ext cx="9351038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‘verslaafd’ aan de rechtvaardigheid tot (in) heiliging: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600" dirty="0" smtClean="0">
                <a:latin typeface="+mj-lt"/>
              </a:rPr>
              <a:t>=&gt; onlosmakelijk en onontkoombaar </a:t>
            </a:r>
            <a:endParaRPr lang="nl-NL" sz="2600" dirty="0">
              <a:latin typeface="+mj-lt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600" dirty="0" smtClean="0">
                <a:latin typeface="+mj-lt"/>
              </a:rPr>
              <a:t>=&gt; maar is in de praktijk volmaakte bevrijding en vrijheid!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" y="5794862"/>
            <a:ext cx="10370820" cy="7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3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84810" y="442525"/>
            <a:ext cx="11513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20 Want </a:t>
            </a:r>
            <a:r>
              <a:rPr lang="nl-NL" sz="2800" dirty="0">
                <a:solidFill>
                  <a:srgbClr val="002060"/>
                </a:solidFill>
              </a:rPr>
              <a:t>toen jullie slaven waren van de zonde,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waren </a:t>
            </a:r>
            <a:r>
              <a:rPr lang="nl-NL" sz="2800" dirty="0">
                <a:solidFill>
                  <a:srgbClr val="002060"/>
                </a:solidFill>
              </a:rPr>
              <a:t>jullie vrij van de rechtvaardigheid</a:t>
            </a:r>
            <a:r>
              <a:rPr lang="nl-NL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21 Wat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voor vrucht hadden jullie toen?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Dingen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, waarover jullie je nu schamen; want het einde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daarvan is dood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021813" y="3683986"/>
            <a:ext cx="7887998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n</a:t>
            </a:r>
            <a:r>
              <a:rPr lang="nl-NL" sz="2600" dirty="0" smtClean="0">
                <a:latin typeface="+mj-lt"/>
              </a:rPr>
              <a:t>iemand </a:t>
            </a:r>
            <a:r>
              <a:rPr lang="nl-NL" sz="2600" dirty="0">
                <a:latin typeface="+mj-lt"/>
              </a:rPr>
              <a:t>kan voor twee heren slaaf zijn… (</a:t>
            </a:r>
            <a:r>
              <a:rPr lang="nl-NL" sz="2600" dirty="0" smtClean="0">
                <a:latin typeface="+mj-lt"/>
              </a:rPr>
              <a:t>Matth.6:24)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" y="5663565"/>
            <a:ext cx="93535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5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84810" y="442525"/>
            <a:ext cx="11513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20 Want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toen jullie slaven waren van de zonde,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waren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jullie vrij van de rechtvaardigheid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21 Wat </a:t>
            </a:r>
            <a:r>
              <a:rPr lang="nl-NL" sz="2800" dirty="0">
                <a:solidFill>
                  <a:srgbClr val="002060"/>
                </a:solidFill>
              </a:rPr>
              <a:t>voor vrucht hadden jullie toen?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Dingen</a:t>
            </a:r>
            <a:r>
              <a:rPr lang="nl-NL" sz="2800" dirty="0">
                <a:solidFill>
                  <a:srgbClr val="002060"/>
                </a:solidFill>
              </a:rPr>
              <a:t>, waarover jullie je nu schamen; want het einde </a:t>
            </a:r>
            <a:r>
              <a:rPr lang="nl-NL" sz="2800" dirty="0" smtClean="0">
                <a:solidFill>
                  <a:srgbClr val="002060"/>
                </a:solidFill>
              </a:rPr>
              <a:t>daarvan is dood</a:t>
            </a:r>
            <a:r>
              <a:rPr lang="nl-NL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141953" y="3664605"/>
            <a:ext cx="3350287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‘vrucht’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zonde = doelmissen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het leidt tot niets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" y="5753100"/>
            <a:ext cx="112585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9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84810" y="442525"/>
            <a:ext cx="11513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22 Nu echter vrijgemaakt wordend van </a:t>
            </a:r>
            <a:r>
              <a:rPr lang="nl-NL" sz="2800" dirty="0">
                <a:solidFill>
                  <a:srgbClr val="002060"/>
                </a:solidFill>
              </a:rPr>
              <a:t>de </a:t>
            </a:r>
            <a:r>
              <a:rPr lang="nl-NL" sz="2800" dirty="0" smtClean="0">
                <a:solidFill>
                  <a:srgbClr val="002060"/>
                </a:solidFill>
              </a:rPr>
              <a:t>zonde, 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maar tot </a:t>
            </a:r>
            <a:r>
              <a:rPr lang="nl-NL" sz="2800" dirty="0">
                <a:solidFill>
                  <a:srgbClr val="002060"/>
                </a:solidFill>
              </a:rPr>
              <a:t>slaaf gemaakt </a:t>
            </a:r>
            <a:r>
              <a:rPr lang="nl-NL" sz="2800" dirty="0" smtClean="0">
                <a:solidFill>
                  <a:srgbClr val="002060"/>
                </a:solidFill>
              </a:rPr>
              <a:t>voor de </a:t>
            </a:r>
            <a:r>
              <a:rPr lang="nl-NL" sz="2800" dirty="0">
                <a:solidFill>
                  <a:srgbClr val="002060"/>
                </a:solidFill>
              </a:rPr>
              <a:t>God,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hebben jullie je vrucht </a:t>
            </a:r>
            <a:r>
              <a:rPr lang="nl-NL" sz="2800" dirty="0">
                <a:solidFill>
                  <a:srgbClr val="002060"/>
                </a:solidFill>
              </a:rPr>
              <a:t>tot heiliging.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Maar het einde is het </a:t>
            </a:r>
            <a:r>
              <a:rPr lang="nl-NL" sz="2800" dirty="0" err="1">
                <a:solidFill>
                  <a:srgbClr val="002060"/>
                </a:solidFill>
              </a:rPr>
              <a:t>aeonische</a:t>
            </a:r>
            <a:r>
              <a:rPr lang="nl-NL" sz="2800" dirty="0">
                <a:solidFill>
                  <a:srgbClr val="002060"/>
                </a:solidFill>
              </a:rPr>
              <a:t> leven.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891220" y="3470344"/>
            <a:ext cx="9113965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nú: een leven dat vrucht draagt en Hem toegewijd is (geheiligd)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 dat is niet alles: het eind(doel) is </a:t>
            </a:r>
            <a:r>
              <a:rPr lang="nl-NL" sz="2600" dirty="0" err="1" smtClean="0">
                <a:latin typeface="+mj-lt"/>
              </a:rPr>
              <a:t>aeonisch</a:t>
            </a:r>
            <a:r>
              <a:rPr lang="nl-NL" sz="2600" smtClean="0">
                <a:latin typeface="+mj-lt"/>
              </a:rPr>
              <a:t> leven</a:t>
            </a:r>
            <a:endParaRPr lang="nl-NL" sz="26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" y="4911547"/>
            <a:ext cx="10696575" cy="781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0" y="5692597"/>
            <a:ext cx="106203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5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Romeinen 6</a:t>
            </a:r>
            <a:endParaRPr lang="nl-NL" sz="2800" b="1" dirty="0"/>
          </a:p>
          <a:p>
            <a:pPr algn="ctr"/>
            <a:r>
              <a:rPr lang="nl-NL" sz="2800" dirty="0"/>
              <a:t>1 Wat </a:t>
            </a:r>
            <a:r>
              <a:rPr lang="nl-NL" sz="2800" dirty="0" smtClean="0"/>
              <a:t>zullen </a:t>
            </a:r>
            <a:r>
              <a:rPr lang="nl-NL" sz="2800" dirty="0"/>
              <a:t>wij dan zeggen? </a:t>
            </a:r>
          </a:p>
          <a:p>
            <a:pPr algn="ctr"/>
            <a:r>
              <a:rPr lang="nl-NL" sz="2800" dirty="0" smtClean="0"/>
              <a:t>Zullen wij blijven in de </a:t>
            </a:r>
            <a:r>
              <a:rPr lang="nl-NL" sz="2800" dirty="0"/>
              <a:t>zonde, opdat de genade toeneemt</a:t>
            </a:r>
            <a:r>
              <a:rPr lang="nl-NL" sz="2800" dirty="0" smtClean="0"/>
              <a:t>?</a:t>
            </a:r>
          </a:p>
          <a:p>
            <a:pPr algn="ctr"/>
            <a:r>
              <a:rPr lang="nl-NL" sz="2800" dirty="0"/>
              <a:t>2 Moge het niet gebeuren! </a:t>
            </a:r>
          </a:p>
          <a:p>
            <a:pPr algn="ctr"/>
            <a:r>
              <a:rPr lang="nl-NL" sz="2800" dirty="0"/>
              <a:t>Hoe zullen wij, die stierven aan de zonde, nog in haar leven?</a:t>
            </a:r>
          </a:p>
          <a:p>
            <a:pPr algn="ctr"/>
            <a:r>
              <a:rPr lang="nl-NL" sz="2800" dirty="0"/>
              <a:t>3 Of zijn jullie onwetend, dat zovelen </a:t>
            </a:r>
          </a:p>
          <a:p>
            <a:pPr algn="ctr"/>
            <a:r>
              <a:rPr lang="nl-NL" sz="2800" dirty="0"/>
              <a:t>als wij worden gedoopt tot in Christus Jezus, </a:t>
            </a:r>
          </a:p>
          <a:p>
            <a:pPr algn="ctr"/>
            <a:r>
              <a:rPr lang="nl-NL" sz="2800" dirty="0"/>
              <a:t>wij tot in zijn dood worden gedoopt?</a:t>
            </a:r>
          </a:p>
          <a:p>
            <a:pPr algn="ctr"/>
            <a:r>
              <a:rPr lang="nl-NL" sz="2800" dirty="0"/>
              <a:t>4 Wij werden dan samen met Hem begraven door de doop tot in de dood, </a:t>
            </a:r>
            <a:endParaRPr lang="nl-NL" sz="2800" dirty="0" smtClean="0"/>
          </a:p>
          <a:p>
            <a:pPr algn="ctr"/>
            <a:r>
              <a:rPr lang="nl-NL" sz="2800" dirty="0" smtClean="0"/>
              <a:t>opdat, net </a:t>
            </a:r>
            <a:r>
              <a:rPr lang="nl-NL" sz="2800" dirty="0"/>
              <a:t>zoals Christus opgewekt werd uit de doden </a:t>
            </a:r>
            <a:endParaRPr lang="nl-NL" sz="2800" dirty="0" smtClean="0"/>
          </a:p>
          <a:p>
            <a:pPr algn="ctr"/>
            <a:r>
              <a:rPr lang="nl-NL" sz="2800" dirty="0" smtClean="0"/>
              <a:t>door </a:t>
            </a:r>
            <a:r>
              <a:rPr lang="nl-NL" sz="2800" dirty="0"/>
              <a:t>de heerlijkheid van de Vader, </a:t>
            </a:r>
            <a:endParaRPr lang="nl-NL" sz="2800" dirty="0" smtClean="0"/>
          </a:p>
          <a:p>
            <a:pPr algn="ctr"/>
            <a:r>
              <a:rPr lang="nl-NL" sz="2800" dirty="0" smtClean="0"/>
              <a:t>zó </a:t>
            </a:r>
            <a:r>
              <a:rPr lang="nl-NL" sz="2800" dirty="0"/>
              <a:t>ook wíj in nieuwheid van leven zouden wandelen.</a:t>
            </a:r>
          </a:p>
          <a:p>
            <a:pPr algn="ctr"/>
            <a:r>
              <a:rPr lang="nl-NL" sz="2800" dirty="0"/>
              <a:t>5 Want indien wij samen één plant zijn geworden in de gelijkenis van zijn dood, dan zullen wij het ook zijn in zijn opstanding</a:t>
            </a:r>
            <a:r>
              <a:rPr lang="nl-NL" sz="2800" dirty="0" smtClean="0"/>
              <a:t>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934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84810" y="442525"/>
            <a:ext cx="11513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23 Want de rantsoenen </a:t>
            </a:r>
            <a:r>
              <a:rPr lang="nl-NL" sz="2800" dirty="0">
                <a:solidFill>
                  <a:srgbClr val="002060"/>
                </a:solidFill>
              </a:rPr>
              <a:t>van de zonde </a:t>
            </a:r>
            <a:r>
              <a:rPr lang="nl-NL" sz="2800" dirty="0" smtClean="0">
                <a:solidFill>
                  <a:srgbClr val="002060"/>
                </a:solidFill>
              </a:rPr>
              <a:t>zijn dood</a:t>
            </a:r>
            <a:r>
              <a:rPr lang="nl-NL" sz="2800" dirty="0">
                <a:solidFill>
                  <a:srgbClr val="002060"/>
                </a:solidFill>
              </a:rPr>
              <a:t>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de genadegave van God is </a:t>
            </a:r>
            <a:r>
              <a:rPr lang="nl-NL" sz="2800" dirty="0" err="1" smtClean="0">
                <a:solidFill>
                  <a:schemeClr val="bg1">
                    <a:lumMod val="65000"/>
                  </a:schemeClr>
                </a:solidFill>
              </a:rPr>
              <a:t>aeonisch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leven in Christus Jezus, onze Heer.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765590" y="2596000"/>
            <a:ext cx="863571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zonde gepersonifieerd als een koning die zijn onderdanen (zijn slaven) rantsoenen verstrekt voor de strijd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waar de zonde als koning heerst (5:21, 6:20) levert dat slechts de dood op</a:t>
            </a:r>
            <a:endParaRPr lang="nl-NL" sz="2600" dirty="0">
              <a:latin typeface="+mj-lt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1" y="5641605"/>
            <a:ext cx="6644640" cy="8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84810" y="442525"/>
            <a:ext cx="11513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23 Want de rantsoenen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van de zonde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zijn dood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maar </a:t>
            </a:r>
            <a:r>
              <a:rPr lang="nl-NL" sz="2800" dirty="0">
                <a:solidFill>
                  <a:srgbClr val="002060"/>
                </a:solidFill>
              </a:rPr>
              <a:t>de genadegave van God is </a:t>
            </a:r>
            <a:r>
              <a:rPr lang="nl-NL" sz="2800" dirty="0" err="1" smtClean="0">
                <a:solidFill>
                  <a:srgbClr val="002060"/>
                </a:solidFill>
              </a:rPr>
              <a:t>aeonisch</a:t>
            </a:r>
            <a:r>
              <a:rPr lang="nl-NL" sz="2800" dirty="0" smtClean="0">
                <a:solidFill>
                  <a:srgbClr val="002060"/>
                </a:solidFill>
              </a:rPr>
              <a:t> </a:t>
            </a:r>
            <a:r>
              <a:rPr lang="nl-NL" sz="2800" dirty="0">
                <a:solidFill>
                  <a:srgbClr val="002060"/>
                </a:solidFill>
              </a:rPr>
              <a:t>leven in Christus Jezus, onze Heer.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234220" y="3087490"/>
            <a:ext cx="732126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 geeft in Zijn genade, om niet, </a:t>
            </a:r>
            <a:r>
              <a:rPr lang="nl-NL" sz="2600" dirty="0" err="1" smtClean="0">
                <a:latin typeface="+mj-lt"/>
              </a:rPr>
              <a:t>aeonisch</a:t>
            </a:r>
            <a:r>
              <a:rPr lang="nl-NL" sz="2600" dirty="0" smtClean="0">
                <a:latin typeface="+mj-lt"/>
              </a:rPr>
              <a:t> leven!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Christus, de Eersteling (1 Kor.15:20,23)</a:t>
            </a:r>
            <a:endParaRPr lang="nl-NL" sz="26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" y="5682495"/>
            <a:ext cx="9822180" cy="7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/>
              <a:t>Romeinen 6</a:t>
            </a:r>
            <a:endParaRPr lang="nl-NL" sz="2800" b="1" dirty="0"/>
          </a:p>
          <a:p>
            <a:pPr algn="ctr"/>
            <a:r>
              <a:rPr lang="nl-NL" sz="2800" dirty="0"/>
              <a:t>6 Dit wetende, dat onze oude mens </a:t>
            </a:r>
            <a:r>
              <a:rPr lang="nl-NL" sz="2800" dirty="0" err="1"/>
              <a:t>meegekruisigd</a:t>
            </a:r>
            <a:r>
              <a:rPr lang="nl-NL" sz="2800" dirty="0"/>
              <a:t> werd, </a:t>
            </a:r>
          </a:p>
          <a:p>
            <a:pPr algn="ctr"/>
            <a:r>
              <a:rPr lang="nl-NL" sz="2800" dirty="0"/>
              <a:t>opdat het lichaam van de zonde te niet gedaan zal worden, </a:t>
            </a:r>
          </a:p>
          <a:p>
            <a:pPr algn="ctr"/>
            <a:r>
              <a:rPr lang="nl-NL" sz="2800" dirty="0"/>
              <a:t>en wij geen slaaf meer voor de zonde zouden zijn</a:t>
            </a:r>
            <a:r>
              <a:rPr lang="nl-NL" sz="2800" dirty="0" smtClean="0"/>
              <a:t>.</a:t>
            </a:r>
          </a:p>
          <a:p>
            <a:pPr algn="ctr"/>
            <a:r>
              <a:rPr lang="nl-NL" sz="2800" dirty="0"/>
              <a:t>7 Want wie sterft is gerechtvaardigd van de zonde.</a:t>
            </a:r>
          </a:p>
          <a:p>
            <a:pPr algn="ctr"/>
            <a:r>
              <a:rPr lang="nl-NL" sz="2800" dirty="0"/>
              <a:t>8 Indien wij samen met Christus stierven, </a:t>
            </a:r>
          </a:p>
          <a:p>
            <a:pPr algn="ctr"/>
            <a:r>
              <a:rPr lang="nl-NL" sz="2800" dirty="0"/>
              <a:t>dan geloven wij, dat wij ook samen met Hem zullen leven,</a:t>
            </a:r>
          </a:p>
          <a:p>
            <a:pPr algn="ctr"/>
            <a:r>
              <a:rPr lang="nl-NL" sz="2800" dirty="0"/>
              <a:t>9 wetende, dat Christus, die opgewekt wordt uit de doden, niet meer sterft: </a:t>
            </a:r>
          </a:p>
          <a:p>
            <a:pPr algn="ctr"/>
            <a:r>
              <a:rPr lang="nl-NL" sz="2800" dirty="0"/>
              <a:t>de dood is geen heer meer van Hem.</a:t>
            </a:r>
          </a:p>
          <a:p>
            <a:pPr algn="ctr"/>
            <a:r>
              <a:rPr lang="nl-NL" sz="2800" dirty="0"/>
              <a:t>10 Want dat Hij stierf voor de zonde, stierf Hij eens voor altijd; </a:t>
            </a:r>
          </a:p>
          <a:p>
            <a:pPr algn="ctr"/>
            <a:r>
              <a:rPr lang="nl-NL" sz="2800" dirty="0"/>
              <a:t>maar wat zijn leven betreft, leeft Hij voor God.</a:t>
            </a:r>
          </a:p>
          <a:p>
            <a:pPr algn="ctr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6292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070" y="442525"/>
            <a:ext cx="12012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11 Zó </a:t>
            </a:r>
            <a:r>
              <a:rPr lang="nl-NL" sz="2800" dirty="0">
                <a:solidFill>
                  <a:srgbClr val="002060"/>
                </a:solidFill>
              </a:rPr>
              <a:t>ook jullie, reken jezelf </a:t>
            </a:r>
            <a:r>
              <a:rPr lang="nl-NL" sz="2800" dirty="0" smtClean="0">
                <a:solidFill>
                  <a:srgbClr val="002060"/>
                </a:solidFill>
              </a:rPr>
              <a:t>doden </a:t>
            </a:r>
            <a:r>
              <a:rPr lang="nl-NL" sz="2800" dirty="0">
                <a:solidFill>
                  <a:srgbClr val="002060"/>
                </a:solidFill>
              </a:rPr>
              <a:t>te zijn voor de zonde,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maar levenden </a:t>
            </a:r>
            <a:r>
              <a:rPr lang="nl-NL" sz="2800" dirty="0">
                <a:solidFill>
                  <a:srgbClr val="002060"/>
                </a:solidFill>
              </a:rPr>
              <a:t>voor God in Christus Jezus, onze Heer.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589296" y="2167311"/>
            <a:ext cx="6867526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gebaseerd op historische feiten =&gt; wij zouden </a:t>
            </a:r>
            <a:r>
              <a:rPr lang="nl-NL" sz="2600" i="1" dirty="0" smtClean="0">
                <a:latin typeface="+mj-lt"/>
              </a:rPr>
              <a:t>weten</a:t>
            </a:r>
            <a:r>
              <a:rPr lang="nl-NL" sz="2600" dirty="0" smtClean="0">
                <a:latin typeface="+mj-lt"/>
              </a:rPr>
              <a:t> en zo </a:t>
            </a:r>
            <a:r>
              <a:rPr lang="nl-NL" sz="2600" i="1" dirty="0" smtClean="0">
                <a:latin typeface="+mj-lt"/>
              </a:rPr>
              <a:t>rekenen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stierf, wij stierven met Hem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Hij werd opgewekt en leeft, wij leven met </a:t>
            </a:r>
            <a:r>
              <a:rPr lang="nl-NL" sz="2600" dirty="0" smtClean="0">
                <a:latin typeface="+mj-lt"/>
              </a:rPr>
              <a:t>Hem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ood voor de zonde =&gt; zonde negeren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1" y="4796302"/>
            <a:ext cx="10622280" cy="80369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" y="5599994"/>
            <a:ext cx="6043525" cy="82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1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070" y="442525"/>
            <a:ext cx="12012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12 Laat </a:t>
            </a:r>
            <a:r>
              <a:rPr lang="nl-NL" sz="2800" dirty="0">
                <a:solidFill>
                  <a:srgbClr val="002060"/>
                </a:solidFill>
              </a:rPr>
              <a:t>dan de zonde niet heersen in jullie sterfelijk lichaam,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om </a:t>
            </a:r>
            <a:r>
              <a:rPr lang="nl-NL" sz="2800" dirty="0">
                <a:solidFill>
                  <a:srgbClr val="002060"/>
                </a:solidFill>
              </a:rPr>
              <a:t>aan </a:t>
            </a:r>
            <a:r>
              <a:rPr lang="nl-NL" sz="2800" dirty="0" smtClean="0">
                <a:solidFill>
                  <a:srgbClr val="002060"/>
                </a:solidFill>
              </a:rPr>
              <a:t>haar begeerten </a:t>
            </a:r>
            <a:r>
              <a:rPr lang="nl-NL" sz="2800" dirty="0">
                <a:solidFill>
                  <a:srgbClr val="002060"/>
                </a:solidFill>
              </a:rPr>
              <a:t>te gehoorzamen.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662437" y="2433256"/>
            <a:ext cx="7046195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weliswaar (nog) in een sterfelijk lichaam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 God rekent ons als opgewekt met Christus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levend voor God!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wij wachten de opstanding niet af, maar leven er nu al uit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4872571"/>
            <a:ext cx="9787890" cy="83576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" y="5708332"/>
            <a:ext cx="8073390" cy="8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0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070" y="442525"/>
            <a:ext cx="120129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13 Presenteer </a:t>
            </a:r>
            <a:r>
              <a:rPr lang="nl-NL" sz="2800" dirty="0">
                <a:solidFill>
                  <a:srgbClr val="002060"/>
                </a:solidFill>
              </a:rPr>
              <a:t>ook niet jullie leden als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wapens </a:t>
            </a:r>
            <a:r>
              <a:rPr lang="nl-NL" sz="2800" dirty="0">
                <a:solidFill>
                  <a:srgbClr val="002060"/>
                </a:solidFill>
              </a:rPr>
              <a:t>van de onrechtvaardigheid </a:t>
            </a:r>
            <a:r>
              <a:rPr lang="nl-NL" sz="2800" dirty="0" smtClean="0">
                <a:solidFill>
                  <a:srgbClr val="002060"/>
                </a:solidFill>
              </a:rPr>
              <a:t>voor de </a:t>
            </a:r>
            <a:r>
              <a:rPr lang="nl-NL" sz="2800" dirty="0">
                <a:solidFill>
                  <a:srgbClr val="002060"/>
                </a:solidFill>
              </a:rPr>
              <a:t>zonde,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presenteer jezelf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aan de God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, als levenden uit de doden,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en jullie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leden als wapens van de rechtvaardigheid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voor de God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851660" y="3261308"/>
            <a:ext cx="6835139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w</a:t>
            </a:r>
            <a:r>
              <a:rPr lang="nl-NL" sz="2600" dirty="0" smtClean="0">
                <a:latin typeface="+mj-lt"/>
              </a:rPr>
              <a:t>apens =&gt; werktuig, instrument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veronderstelt strijd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dit sterfelijke lichaam is de zonde er nog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dat voelen we nog, maar we </a:t>
            </a:r>
            <a:r>
              <a:rPr lang="nl-NL" sz="2600" i="1" dirty="0" smtClean="0">
                <a:latin typeface="+mj-lt"/>
              </a:rPr>
              <a:t>rekenen</a:t>
            </a:r>
            <a:r>
              <a:rPr lang="nl-NL" sz="2600" dirty="0" smtClean="0">
                <a:latin typeface="+mj-lt"/>
              </a:rPr>
              <a:t> anders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" y="5526094"/>
            <a:ext cx="11369040" cy="82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8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070" y="442525"/>
            <a:ext cx="120129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13 Presenteer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ook niet jullie leden als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wapens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van de onrechtvaardigheid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voor de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zonde,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maar </a:t>
            </a:r>
            <a:r>
              <a:rPr lang="nl-NL" sz="2800" dirty="0">
                <a:solidFill>
                  <a:srgbClr val="002060"/>
                </a:solidFill>
              </a:rPr>
              <a:t>presenteer jezelf </a:t>
            </a:r>
            <a:r>
              <a:rPr lang="nl-NL" sz="2800" dirty="0" smtClean="0">
                <a:solidFill>
                  <a:srgbClr val="002060"/>
                </a:solidFill>
              </a:rPr>
              <a:t>aan de God</a:t>
            </a:r>
            <a:r>
              <a:rPr lang="nl-NL" sz="2800" dirty="0">
                <a:solidFill>
                  <a:srgbClr val="002060"/>
                </a:solidFill>
              </a:rPr>
              <a:t>, als levenden uit de doden,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en jullie </a:t>
            </a:r>
            <a:r>
              <a:rPr lang="nl-NL" sz="2800" dirty="0">
                <a:solidFill>
                  <a:srgbClr val="002060"/>
                </a:solidFill>
              </a:rPr>
              <a:t>leden als wapens van de rechtvaardigheid </a:t>
            </a:r>
            <a:r>
              <a:rPr lang="nl-NL" sz="2800" dirty="0" smtClean="0">
                <a:solidFill>
                  <a:srgbClr val="002060"/>
                </a:solidFill>
              </a:rPr>
              <a:t>voor de God</a:t>
            </a:r>
            <a:r>
              <a:rPr lang="nl-NL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420753" y="3094176"/>
            <a:ext cx="6248777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horen, zien, denken, wandelen, enz.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s</a:t>
            </a:r>
            <a:r>
              <a:rPr lang="nl-NL" sz="2600" dirty="0" smtClean="0">
                <a:latin typeface="+mj-lt"/>
              </a:rPr>
              <a:t>tellen in dienst van de rechtvaardigheid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1" y="4821579"/>
            <a:ext cx="10289858" cy="83168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1" y="5653261"/>
            <a:ext cx="8769669" cy="8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4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070" y="442525"/>
            <a:ext cx="120129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13 Presenteer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ook niet jullie leden als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wapens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van de onrechtvaardigheid </a:t>
            </a:r>
            <a:r>
              <a:rPr lang="nl-NL" sz="2800" dirty="0" smtClean="0">
                <a:solidFill>
                  <a:schemeClr val="bg1">
                    <a:lumMod val="65000"/>
                  </a:schemeClr>
                </a:solidFill>
              </a:rPr>
              <a:t>voor de </a:t>
            </a:r>
            <a:r>
              <a:rPr lang="nl-NL" sz="2800" dirty="0">
                <a:solidFill>
                  <a:schemeClr val="bg1">
                    <a:lumMod val="65000"/>
                  </a:schemeClr>
                </a:solidFill>
              </a:rPr>
              <a:t>zonde, </a:t>
            </a:r>
            <a:endParaRPr lang="nl-NL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maar </a:t>
            </a:r>
            <a:r>
              <a:rPr lang="nl-NL" sz="2800" dirty="0">
                <a:solidFill>
                  <a:srgbClr val="002060"/>
                </a:solidFill>
              </a:rPr>
              <a:t>presenteer jezelf aan </a:t>
            </a:r>
            <a:r>
              <a:rPr lang="nl-NL" sz="2800" dirty="0" smtClean="0">
                <a:solidFill>
                  <a:srgbClr val="002060"/>
                </a:solidFill>
              </a:rPr>
              <a:t>de God</a:t>
            </a:r>
            <a:r>
              <a:rPr lang="nl-NL" sz="2800" dirty="0">
                <a:solidFill>
                  <a:srgbClr val="002060"/>
                </a:solidFill>
              </a:rPr>
              <a:t>, als levenden uit de doden,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en jullie </a:t>
            </a:r>
            <a:r>
              <a:rPr lang="nl-NL" sz="2800" dirty="0">
                <a:solidFill>
                  <a:srgbClr val="002060"/>
                </a:solidFill>
              </a:rPr>
              <a:t>leden als wapens van de rechtvaardigheid </a:t>
            </a:r>
            <a:r>
              <a:rPr lang="nl-NL" sz="2800" dirty="0" smtClean="0">
                <a:solidFill>
                  <a:srgbClr val="002060"/>
                </a:solidFill>
              </a:rPr>
              <a:t>voor de God</a:t>
            </a:r>
            <a:r>
              <a:rPr lang="nl-NL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420753" y="3094176"/>
            <a:ext cx="9746357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+mj-lt"/>
              </a:rPr>
              <a:t>Ik moedig jullie </a:t>
            </a:r>
            <a:r>
              <a:rPr lang="nl-NL" sz="2600" dirty="0">
                <a:latin typeface="+mj-lt"/>
              </a:rPr>
              <a:t>dan </a:t>
            </a:r>
            <a:r>
              <a:rPr lang="nl-NL" sz="2600" dirty="0" smtClean="0">
                <a:latin typeface="+mj-lt"/>
              </a:rPr>
              <a:t>aan, </a:t>
            </a:r>
            <a:r>
              <a:rPr lang="nl-NL" sz="2600" dirty="0">
                <a:latin typeface="+mj-lt"/>
              </a:rPr>
              <a:t>broeders, </a:t>
            </a:r>
            <a:r>
              <a:rPr lang="nl-NL" sz="2600" dirty="0" smtClean="0">
                <a:latin typeface="+mj-lt"/>
              </a:rPr>
              <a:t>door de barmhartigheden van </a:t>
            </a:r>
            <a:r>
              <a:rPr lang="nl-NL" sz="2600" dirty="0">
                <a:latin typeface="+mj-lt"/>
              </a:rPr>
              <a:t>God, dat jullie je lichamen presenteren als een </a:t>
            </a:r>
            <a:r>
              <a:rPr lang="nl-NL" sz="2600" dirty="0" smtClean="0">
                <a:latin typeface="+mj-lt"/>
              </a:rPr>
              <a:t>levend</a:t>
            </a:r>
            <a:r>
              <a:rPr lang="nl-NL" sz="2600" dirty="0">
                <a:latin typeface="+mj-lt"/>
              </a:rPr>
              <a:t>, heilig en welgevallig offer </a:t>
            </a:r>
            <a:r>
              <a:rPr lang="nl-NL" sz="2600" dirty="0" smtClean="0">
                <a:latin typeface="+mj-lt"/>
              </a:rPr>
              <a:t>voor de God</a:t>
            </a:r>
            <a:r>
              <a:rPr lang="nl-NL" sz="2600" dirty="0">
                <a:latin typeface="+mj-lt"/>
              </a:rPr>
              <a:t>: jullie logische </a:t>
            </a:r>
            <a:r>
              <a:rPr lang="nl-NL" sz="2600" dirty="0" smtClean="0">
                <a:latin typeface="+mj-lt"/>
              </a:rPr>
              <a:t>dienst (12:1)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62" y="4876169"/>
            <a:ext cx="10289858" cy="83168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62" y="5707851"/>
            <a:ext cx="8769669" cy="8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070" y="442525"/>
            <a:ext cx="12012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Romeinen </a:t>
            </a:r>
            <a:r>
              <a:rPr lang="nl-NL" sz="2800" b="1" dirty="0">
                <a:solidFill>
                  <a:srgbClr val="002060"/>
                </a:solidFill>
              </a:rPr>
              <a:t>6</a:t>
            </a:r>
          </a:p>
          <a:p>
            <a:r>
              <a:rPr lang="nl-NL" sz="2800" dirty="0" smtClean="0">
                <a:solidFill>
                  <a:srgbClr val="002060"/>
                </a:solidFill>
              </a:rPr>
              <a:t>14 Want </a:t>
            </a:r>
            <a:r>
              <a:rPr lang="nl-NL" sz="2800" dirty="0">
                <a:solidFill>
                  <a:srgbClr val="002060"/>
                </a:solidFill>
              </a:rPr>
              <a:t>de zonde zal geen heer van jullie zijn, </a:t>
            </a:r>
            <a:endParaRPr lang="nl-NL" sz="2800" dirty="0" smtClean="0">
              <a:solidFill>
                <a:srgbClr val="002060"/>
              </a:solidFill>
            </a:endParaRPr>
          </a:p>
          <a:p>
            <a:r>
              <a:rPr lang="nl-NL" sz="2800" dirty="0" smtClean="0">
                <a:solidFill>
                  <a:srgbClr val="002060"/>
                </a:solidFill>
              </a:rPr>
              <a:t>want </a:t>
            </a:r>
            <a:r>
              <a:rPr lang="nl-NL" sz="2800" dirty="0">
                <a:solidFill>
                  <a:srgbClr val="002060"/>
                </a:solidFill>
              </a:rPr>
              <a:t>jullie zijn niet onder </a:t>
            </a:r>
            <a:r>
              <a:rPr lang="nl-NL" sz="2800" dirty="0" smtClean="0">
                <a:solidFill>
                  <a:srgbClr val="002060"/>
                </a:solidFill>
              </a:rPr>
              <a:t>wet</a:t>
            </a:r>
            <a:r>
              <a:rPr lang="nl-NL" sz="2800" dirty="0">
                <a:solidFill>
                  <a:srgbClr val="002060"/>
                </a:solidFill>
              </a:rPr>
              <a:t>, maar onder </a:t>
            </a:r>
            <a:r>
              <a:rPr lang="nl-NL" sz="2800" dirty="0" smtClean="0">
                <a:solidFill>
                  <a:srgbClr val="002060"/>
                </a:solidFill>
              </a:rPr>
              <a:t>genade</a:t>
            </a:r>
            <a:r>
              <a:rPr lang="nl-NL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420753" y="3094176"/>
            <a:ext cx="8043287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o</a:t>
            </a:r>
            <a:r>
              <a:rPr lang="nl-NL" sz="2600" dirty="0" smtClean="0">
                <a:latin typeface="+mj-lt"/>
              </a:rPr>
              <a:t>nder de wet is de vraag: mag het wel of mag het niet?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oftewel: is het zonde, of niet?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s</a:t>
            </a:r>
            <a:r>
              <a:rPr lang="nl-NL" sz="2600" dirty="0" smtClean="0">
                <a:latin typeface="+mj-lt"/>
              </a:rPr>
              <a:t>trijden tegen de zonde…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5653494"/>
            <a:ext cx="12012930" cy="8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9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62039</TotalTime>
  <Words>1375</Words>
  <Application>Microsoft Office PowerPoint</Application>
  <PresentationFormat>Breedbeeld</PresentationFormat>
  <Paragraphs>171</Paragraphs>
  <Slides>21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2818</cp:revision>
  <dcterms:created xsi:type="dcterms:W3CDTF">2017-10-24T20:34:00Z</dcterms:created>
  <dcterms:modified xsi:type="dcterms:W3CDTF">2022-01-23T14:56:11Z</dcterms:modified>
</cp:coreProperties>
</file>