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1351" r:id="rId3"/>
    <p:sldId id="1718" r:id="rId4"/>
    <p:sldId id="1755" r:id="rId5"/>
    <p:sldId id="1756" r:id="rId6"/>
    <p:sldId id="1754" r:id="rId7"/>
    <p:sldId id="1757" r:id="rId8"/>
    <p:sldId id="1758" r:id="rId9"/>
    <p:sldId id="1759" r:id="rId10"/>
    <p:sldId id="1760" r:id="rId11"/>
    <p:sldId id="1761" r:id="rId12"/>
    <p:sldId id="1763" r:id="rId13"/>
    <p:sldId id="1762" r:id="rId14"/>
    <p:sldId id="1765" r:id="rId15"/>
    <p:sldId id="1766" r:id="rId16"/>
    <p:sldId id="1764" r:id="rId17"/>
    <p:sldId id="1767" r:id="rId18"/>
    <p:sldId id="1768" r:id="rId19"/>
    <p:sldId id="1769" r:id="rId20"/>
    <p:sldId id="1770" r:id="rId21"/>
    <p:sldId id="1775" r:id="rId22"/>
    <p:sldId id="1771" r:id="rId23"/>
    <p:sldId id="1772" r:id="rId24"/>
    <p:sldId id="1774" r:id="rId25"/>
    <p:sldId id="1776" r:id="rId26"/>
    <p:sldId id="1773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9BD"/>
    <a:srgbClr val="003300"/>
    <a:srgbClr val="75CF07"/>
    <a:srgbClr val="79D707"/>
    <a:srgbClr val="CCFFCC"/>
    <a:srgbClr val="CCFF99"/>
    <a:srgbClr val="CCCCFF"/>
    <a:srgbClr val="817FB1"/>
    <a:srgbClr val="799FB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585" autoAdjust="0"/>
    <p:restoredTop sz="86401" autoAdjust="0"/>
  </p:normalViewPr>
  <p:slideViewPr>
    <p:cSldViewPr snapToGrid="0">
      <p:cViewPr varScale="1">
        <p:scale>
          <a:sx n="84" d="100"/>
          <a:sy n="84" d="100"/>
        </p:scale>
        <p:origin x="45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30-1-2022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82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56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94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31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83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21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18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96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61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97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35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39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81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739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93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8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57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11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71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49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65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69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5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30-1-2022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30-1-2022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30-1-2022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30-1-2022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30-1-2022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30-1-2022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30-1-2022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30-1-2022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30-1-2022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30-1-2022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30-1-2022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30-1-2022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90" y="1833716"/>
            <a:ext cx="6732270" cy="394870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-702882" y="788919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Romeinen brief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9041130" y="5228426"/>
            <a:ext cx="16116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 smtClean="0">
                <a:solidFill>
                  <a:schemeClr val="bg1"/>
                </a:solidFill>
              </a:rPr>
              <a:t>studie 14</a:t>
            </a:r>
            <a:endParaRPr lang="nl-NL" sz="3000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0" y="6119336"/>
            <a:ext cx="2509917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30 januari 2022 Rotterdam</a:t>
            </a:r>
            <a:endParaRPr lang="nl-NL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461000"/>
            <a:ext cx="112433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4 Zodat</a:t>
            </a:r>
            <a:r>
              <a:rPr lang="nl-NL" sz="2800" dirty="0">
                <a:solidFill>
                  <a:srgbClr val="002060"/>
                </a:solidFill>
              </a:rPr>
              <a:t>, mijn broeders: ook jullie werden </a:t>
            </a:r>
            <a:r>
              <a:rPr lang="nl-NL" sz="2800" dirty="0" smtClean="0">
                <a:solidFill>
                  <a:srgbClr val="002060"/>
                </a:solidFill>
              </a:rPr>
              <a:t>gedood voor </a:t>
            </a:r>
            <a:r>
              <a:rPr lang="nl-NL" sz="2800" dirty="0">
                <a:solidFill>
                  <a:srgbClr val="002060"/>
                </a:solidFill>
              </a:rPr>
              <a:t>de wet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(door </a:t>
            </a:r>
            <a:r>
              <a:rPr lang="nl-NL" sz="2800" dirty="0">
                <a:solidFill>
                  <a:srgbClr val="002060"/>
                </a:solidFill>
              </a:rPr>
              <a:t>het lichaam van </a:t>
            </a:r>
            <a:r>
              <a:rPr lang="nl-NL" sz="2800" dirty="0" smtClean="0">
                <a:solidFill>
                  <a:srgbClr val="002060"/>
                </a:solidFill>
              </a:rPr>
              <a:t>Christus) 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om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van een ander te worden, van Hem, die uit de doden wordt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opgewekt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, opdat wij vrucht zullen dragen voor God.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56284" y="3044189"/>
            <a:ext cx="10835640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</a:t>
            </a:r>
            <a:r>
              <a:rPr lang="nl-NL" sz="2600" dirty="0">
                <a:latin typeface="+mj-lt"/>
              </a:rPr>
              <a:t>Joodse gelovigen </a:t>
            </a:r>
            <a:r>
              <a:rPr lang="nl-NL" sz="2600" dirty="0" smtClean="0">
                <a:latin typeface="+mj-lt"/>
              </a:rPr>
              <a:t>(“ik </a:t>
            </a:r>
            <a:r>
              <a:rPr lang="nl-NL" sz="2600" dirty="0">
                <a:latin typeface="+mj-lt"/>
              </a:rPr>
              <a:t>spreek tot wie de wet </a:t>
            </a:r>
            <a:r>
              <a:rPr lang="nl-NL" sz="2600" dirty="0" smtClean="0">
                <a:latin typeface="+mj-lt"/>
              </a:rPr>
              <a:t>kennen”, vers 1) waren door het oude verbond aan de Man (JAHWEH) verbonden</a:t>
            </a:r>
            <a:endParaRPr lang="nl-NL" sz="2600" dirty="0">
              <a:latin typeface="+mj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 Christus representeert JAHWEH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nl-NL" sz="2600" dirty="0" smtClean="0">
                <a:latin typeface="+mj-lt"/>
              </a:rPr>
              <a:t> …zij zullen Mij aanschouwen, die zij doorstoken hebben (Zach.12:10)</a:t>
            </a:r>
            <a:endParaRPr lang="nl-NL" sz="2600" dirty="0">
              <a:latin typeface="+mj-lt"/>
            </a:endParaRP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nl-NL" sz="2600" dirty="0" smtClean="0">
                <a:latin typeface="+mj-lt"/>
              </a:rPr>
              <a:t>…en Zijn voeten zullen ten dien dage staan op de Olijfberg (Zach.14:4)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" y="5679230"/>
            <a:ext cx="12100561" cy="69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9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461000"/>
            <a:ext cx="112433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4 Zodat</a:t>
            </a:r>
            <a:r>
              <a:rPr lang="nl-NL" sz="2800" dirty="0">
                <a:solidFill>
                  <a:srgbClr val="002060"/>
                </a:solidFill>
              </a:rPr>
              <a:t>, mijn broeders: ook jullie werden </a:t>
            </a:r>
            <a:r>
              <a:rPr lang="nl-NL" sz="2800" dirty="0" smtClean="0">
                <a:solidFill>
                  <a:srgbClr val="002060"/>
                </a:solidFill>
              </a:rPr>
              <a:t>gedood voor </a:t>
            </a:r>
            <a:r>
              <a:rPr lang="nl-NL" sz="2800" dirty="0">
                <a:solidFill>
                  <a:srgbClr val="002060"/>
                </a:solidFill>
              </a:rPr>
              <a:t>de wet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(door </a:t>
            </a:r>
            <a:r>
              <a:rPr lang="nl-NL" sz="2800" dirty="0">
                <a:solidFill>
                  <a:srgbClr val="002060"/>
                </a:solidFill>
              </a:rPr>
              <a:t>het lichaam van </a:t>
            </a:r>
            <a:r>
              <a:rPr lang="nl-NL" sz="2800" dirty="0" smtClean="0">
                <a:solidFill>
                  <a:srgbClr val="002060"/>
                </a:solidFill>
              </a:rPr>
              <a:t>Christus) 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om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van een ander te worden, van Hem, die uit de doden wordt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opgewekt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, opdat wij vrucht zullen dragen voor God.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459354" y="3347114"/>
            <a:ext cx="6456046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wet van het huwelijk is beëindigd wanneer de echtgenoot sterft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d</a:t>
            </a:r>
            <a:r>
              <a:rPr lang="nl-NL" sz="2600" dirty="0" smtClean="0">
                <a:latin typeface="+mj-lt"/>
              </a:rPr>
              <a:t>e ander is dan ook geen echtgenoot meer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" y="5679230"/>
            <a:ext cx="12100561" cy="69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5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461000"/>
            <a:ext cx="112433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4 Zodat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, mijn broeders: ook jullie werden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gedood voor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de wet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(door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het lichaam van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Christus) 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om </a:t>
            </a:r>
            <a:r>
              <a:rPr lang="nl-NL" sz="2800" dirty="0">
                <a:solidFill>
                  <a:srgbClr val="002060"/>
                </a:solidFill>
              </a:rPr>
              <a:t>van een ander te worden, van Hem, die uit de doden wordt </a:t>
            </a:r>
            <a:r>
              <a:rPr lang="nl-NL" sz="2800" dirty="0" smtClean="0">
                <a:solidFill>
                  <a:srgbClr val="002060"/>
                </a:solidFill>
              </a:rPr>
              <a:t>opgewekt</a:t>
            </a:r>
            <a:r>
              <a:rPr lang="nl-NL" sz="2800" dirty="0">
                <a:solidFill>
                  <a:srgbClr val="002060"/>
                </a:solidFill>
              </a:rPr>
              <a:t>, opdat wij vrucht zullen dragen voor God.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240280" y="3507822"/>
            <a:ext cx="8912994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ander is dezelfde als die stierf, maar toch compleet anders</a:t>
            </a:r>
            <a:endParaRPr lang="nl-NL" sz="26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49" y="4927027"/>
            <a:ext cx="7780021" cy="82137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49" y="5727080"/>
            <a:ext cx="8957311" cy="80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4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461000"/>
            <a:ext cx="112433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5 Want </a:t>
            </a:r>
            <a:r>
              <a:rPr lang="nl-NL" sz="2800" dirty="0">
                <a:solidFill>
                  <a:srgbClr val="002060"/>
                </a:solidFill>
              </a:rPr>
              <a:t>toen wij in het vlees waren, werkten de </a:t>
            </a:r>
            <a:r>
              <a:rPr lang="nl-NL" sz="2800" dirty="0" smtClean="0">
                <a:solidFill>
                  <a:srgbClr val="002060"/>
                </a:solidFill>
              </a:rPr>
              <a:t>hartstochten van </a:t>
            </a:r>
            <a:r>
              <a:rPr lang="nl-NL" sz="2800" dirty="0">
                <a:solidFill>
                  <a:srgbClr val="002060"/>
                </a:solidFill>
              </a:rPr>
              <a:t>de zonden,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die </a:t>
            </a:r>
            <a:r>
              <a:rPr lang="nl-NL" sz="2800" dirty="0">
                <a:solidFill>
                  <a:srgbClr val="002060"/>
                </a:solidFill>
              </a:rPr>
              <a:t>er waren door de wet, in onze leden in,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om </a:t>
            </a:r>
            <a:r>
              <a:rPr lang="nl-NL" sz="2800" dirty="0">
                <a:solidFill>
                  <a:srgbClr val="002060"/>
                </a:solidFill>
              </a:rPr>
              <a:t>voor de dood vrucht te dragen.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400174" y="2787734"/>
            <a:ext cx="8818245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dit staat tegenover vers 6: nú echter…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v</a:t>
            </a:r>
            <a:r>
              <a:rPr lang="nl-NL" sz="2600" dirty="0" smtClean="0">
                <a:latin typeface="+mj-lt"/>
              </a:rPr>
              <a:t>óór en ná de opstanding van Christus =&gt; opstandingsleven!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Want de zonde zal geen heer van jullie zijn, </a:t>
            </a:r>
            <a:r>
              <a:rPr lang="nl-NL" sz="2600" dirty="0" smtClean="0">
                <a:latin typeface="+mj-lt"/>
              </a:rPr>
              <a:t>want </a:t>
            </a:r>
            <a:r>
              <a:rPr lang="nl-NL" sz="2600" dirty="0">
                <a:latin typeface="+mj-lt"/>
              </a:rPr>
              <a:t>jullie zijn niet onder wet, maar onder </a:t>
            </a:r>
            <a:r>
              <a:rPr lang="nl-NL" sz="2600" dirty="0" smtClean="0">
                <a:latin typeface="+mj-lt"/>
              </a:rPr>
              <a:t>genade (6:14)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" y="4901525"/>
            <a:ext cx="11269980" cy="85073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70" y="5752255"/>
            <a:ext cx="10492740" cy="78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461000"/>
            <a:ext cx="112433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5 Want </a:t>
            </a:r>
            <a:r>
              <a:rPr lang="nl-NL" sz="2800" dirty="0">
                <a:solidFill>
                  <a:srgbClr val="002060"/>
                </a:solidFill>
              </a:rPr>
              <a:t>toen wij in het vlees waren, werkten de </a:t>
            </a:r>
            <a:r>
              <a:rPr lang="nl-NL" sz="2800" dirty="0" smtClean="0">
                <a:solidFill>
                  <a:srgbClr val="002060"/>
                </a:solidFill>
              </a:rPr>
              <a:t>hartstochten van </a:t>
            </a:r>
            <a:r>
              <a:rPr lang="nl-NL" sz="2800" dirty="0">
                <a:solidFill>
                  <a:srgbClr val="002060"/>
                </a:solidFill>
              </a:rPr>
              <a:t>de zonden,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die </a:t>
            </a:r>
            <a:r>
              <a:rPr lang="nl-NL" sz="2800" dirty="0">
                <a:solidFill>
                  <a:srgbClr val="002060"/>
                </a:solidFill>
              </a:rPr>
              <a:t>er waren door de wet, in onze leden in,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om </a:t>
            </a:r>
            <a:r>
              <a:rPr lang="nl-NL" sz="2800" dirty="0">
                <a:solidFill>
                  <a:srgbClr val="002060"/>
                </a:solidFill>
              </a:rPr>
              <a:t>voor de dood vrucht te dragen.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414712" y="3024902"/>
            <a:ext cx="5103495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i="1" dirty="0" smtClean="0">
                <a:latin typeface="+mj-lt"/>
              </a:rPr>
              <a:t>1 Korinthe 15:56</a:t>
            </a:r>
            <a:endParaRPr lang="nl-NL" sz="2600" b="1" i="1" dirty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De prikkel van </a:t>
            </a:r>
            <a:r>
              <a:rPr lang="nl-NL" sz="2600" dirty="0">
                <a:latin typeface="+mj-lt"/>
              </a:rPr>
              <a:t>de dood is de zonde, </a:t>
            </a:r>
            <a:endParaRPr lang="nl-NL" sz="2600" dirty="0" smtClean="0">
              <a:latin typeface="+mj-lt"/>
            </a:endParaRPr>
          </a:p>
          <a:p>
            <a:r>
              <a:rPr lang="nl-NL" sz="2600" u="sng" dirty="0" smtClean="0">
                <a:latin typeface="+mj-lt"/>
              </a:rPr>
              <a:t>en </a:t>
            </a:r>
            <a:r>
              <a:rPr lang="nl-NL" sz="2600" u="sng" dirty="0">
                <a:latin typeface="+mj-lt"/>
              </a:rPr>
              <a:t>de </a:t>
            </a:r>
            <a:r>
              <a:rPr lang="nl-NL" sz="2600" u="sng" dirty="0" smtClean="0">
                <a:latin typeface="+mj-lt"/>
              </a:rPr>
              <a:t>kracht </a:t>
            </a:r>
            <a:r>
              <a:rPr lang="nl-NL" sz="2600" u="sng" dirty="0">
                <a:latin typeface="+mj-lt"/>
              </a:rPr>
              <a:t>van de zonde is de wet.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" y="4901525"/>
            <a:ext cx="11269980" cy="85073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70" y="5752255"/>
            <a:ext cx="10492740" cy="78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461000"/>
            <a:ext cx="112433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6 Maar </a:t>
            </a:r>
            <a:r>
              <a:rPr lang="nl-NL" sz="2800" dirty="0">
                <a:solidFill>
                  <a:srgbClr val="002060"/>
                </a:solidFill>
              </a:rPr>
              <a:t>nú worden wij</a:t>
            </a:r>
            <a:r>
              <a:rPr lang="nl-NL" sz="2800" dirty="0" smtClean="0">
                <a:solidFill>
                  <a:srgbClr val="002060"/>
                </a:solidFill>
              </a:rPr>
              <a:t>, </a:t>
            </a:r>
            <a:r>
              <a:rPr lang="nl-NL" sz="2800" dirty="0">
                <a:solidFill>
                  <a:srgbClr val="002060"/>
                </a:solidFill>
              </a:rPr>
              <a:t>ontheven van de wet,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waarin </a:t>
            </a:r>
            <a:r>
              <a:rPr lang="nl-NL" sz="2800" dirty="0">
                <a:solidFill>
                  <a:srgbClr val="002060"/>
                </a:solidFill>
              </a:rPr>
              <a:t>wij </a:t>
            </a:r>
            <a:r>
              <a:rPr lang="nl-NL" sz="2800" dirty="0" smtClean="0">
                <a:solidFill>
                  <a:srgbClr val="002060"/>
                </a:solidFill>
              </a:rPr>
              <a:t>stervende werden </a:t>
            </a:r>
            <a:r>
              <a:rPr lang="nl-NL" sz="2800" dirty="0">
                <a:solidFill>
                  <a:srgbClr val="002060"/>
                </a:solidFill>
              </a:rPr>
              <a:t>vastgehouden,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opdat we slaaf zouden zijn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in nieuwheid van geest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niet in de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oudheid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van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letter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" y="5619415"/>
            <a:ext cx="11910060" cy="71091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503044" y="3679274"/>
            <a:ext cx="8966835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wij = Paulus’ Joodse lezers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…de natiën, die de wet niet hebben… (2:14, &gt; vgl. 2:12, 3:19)</a:t>
            </a:r>
            <a:endParaRPr lang="nl-N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97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461000"/>
            <a:ext cx="112433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6 Maar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nú worden wij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ontheven van de wet,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waarin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wij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stervende werden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vastgehouden,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>
                <a:solidFill>
                  <a:srgbClr val="002060"/>
                </a:solidFill>
              </a:rPr>
              <a:t>opdat we slaaf zouden zijn in nieuwheid van geest </a:t>
            </a:r>
          </a:p>
          <a:p>
            <a:r>
              <a:rPr lang="nl-NL" sz="2800" dirty="0">
                <a:solidFill>
                  <a:srgbClr val="002060"/>
                </a:solidFill>
              </a:rPr>
              <a:t>en niet in de oudheid van letter.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575233" y="3464961"/>
            <a:ext cx="9325378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…want de letter doodt, maar de geest maakt levend (2 Kor.3:6)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wet = een bediening van de dood (2 Kor.3:7) en een bediening van veroordeling (2 Kor.3:9)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" y="5514816"/>
            <a:ext cx="108204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7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461000"/>
            <a:ext cx="112433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7 Wat </a:t>
            </a:r>
            <a:r>
              <a:rPr lang="nl-NL" sz="2800" dirty="0">
                <a:solidFill>
                  <a:srgbClr val="002060"/>
                </a:solidFill>
              </a:rPr>
              <a:t>zullen wij dan </a:t>
            </a:r>
            <a:r>
              <a:rPr lang="nl-NL" sz="2800" dirty="0" smtClean="0">
                <a:solidFill>
                  <a:srgbClr val="002060"/>
                </a:solidFill>
              </a:rPr>
              <a:t>zeggen? </a:t>
            </a:r>
            <a:r>
              <a:rPr lang="nl-NL" sz="2800" dirty="0">
                <a:solidFill>
                  <a:srgbClr val="002060"/>
                </a:solidFill>
              </a:rPr>
              <a:t>Is de wet zonde? Moge het niet gebeuren!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ik kende de zonde niet, tenzij door de wet. Want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ook van de begeerte 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zou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ik niet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geweten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hebben, als de wet niet zei: Jij zal niet begeren.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930717" y="3457777"/>
            <a:ext cx="8150544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want de wet prikkelt de zonde en doet zonde toenemen</a:t>
            </a:r>
            <a:endParaRPr lang="nl-NL" sz="26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" y="5623560"/>
            <a:ext cx="99822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9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461000"/>
            <a:ext cx="112433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7 Wat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zullen wij dan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zeggen?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Is de wet zonde? Moge het niet gebeuren!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Maar </a:t>
            </a:r>
            <a:r>
              <a:rPr lang="nl-NL" sz="2800" dirty="0">
                <a:solidFill>
                  <a:srgbClr val="002060"/>
                </a:solidFill>
              </a:rPr>
              <a:t>ik kende de zonde niet, tenzij door de wet. Want </a:t>
            </a:r>
            <a:r>
              <a:rPr lang="nl-NL" sz="2800" dirty="0" smtClean="0">
                <a:solidFill>
                  <a:srgbClr val="002060"/>
                </a:solidFill>
              </a:rPr>
              <a:t>ook van de begeerte 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zou </a:t>
            </a:r>
            <a:r>
              <a:rPr lang="nl-NL" sz="2800" dirty="0">
                <a:solidFill>
                  <a:srgbClr val="002060"/>
                </a:solidFill>
              </a:rPr>
              <a:t>ik niet </a:t>
            </a:r>
            <a:r>
              <a:rPr lang="nl-NL" sz="2800" dirty="0" smtClean="0">
                <a:solidFill>
                  <a:srgbClr val="002060"/>
                </a:solidFill>
              </a:rPr>
              <a:t>geweten </a:t>
            </a:r>
            <a:r>
              <a:rPr lang="nl-NL" sz="2800" dirty="0">
                <a:solidFill>
                  <a:srgbClr val="002060"/>
                </a:solidFill>
              </a:rPr>
              <a:t>hebben, als de wet niet zei: Jij zal niet begeren.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250374" y="2576219"/>
            <a:ext cx="9612630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wet maakt bewust van zonde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en brengt aan het licht wat de mens graag zou willen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i="1" dirty="0" smtClean="0">
                <a:latin typeface="+mj-lt"/>
              </a:rPr>
              <a:t>ik</a:t>
            </a:r>
            <a:r>
              <a:rPr lang="nl-NL" sz="2600" dirty="0" smtClean="0">
                <a:latin typeface="+mj-lt"/>
              </a:rPr>
              <a:t> </a:t>
            </a:r>
            <a:r>
              <a:rPr lang="nl-NL" sz="2600" smtClean="0">
                <a:latin typeface="+mj-lt"/>
              </a:rPr>
              <a:t>= de persoonlijke </a:t>
            </a:r>
            <a:r>
              <a:rPr lang="nl-NL" sz="2600" dirty="0" smtClean="0">
                <a:latin typeface="+mj-lt"/>
              </a:rPr>
              <a:t>ervaring van degene die onder de wet leeft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Jij zal niet begeren </a:t>
            </a:r>
            <a:r>
              <a:rPr lang="nl-NL" sz="2600" i="1" dirty="0" smtClean="0">
                <a:latin typeface="+mj-lt"/>
              </a:rPr>
              <a:t>het huis van jouw naaste, </a:t>
            </a:r>
            <a:r>
              <a:rPr lang="nl-NL" sz="2600" dirty="0" smtClean="0">
                <a:latin typeface="+mj-lt"/>
              </a:rPr>
              <a:t>jij zal niet begeren </a:t>
            </a:r>
            <a:r>
              <a:rPr lang="nl-NL" sz="2600" i="1" dirty="0" smtClean="0">
                <a:latin typeface="+mj-lt"/>
              </a:rPr>
              <a:t>de vrouw van jouw naaste….. enz. </a:t>
            </a:r>
            <a:r>
              <a:rPr lang="nl-NL" sz="2600" dirty="0" smtClean="0">
                <a:latin typeface="+mj-lt"/>
              </a:rPr>
              <a:t>(Ex.20:17; Deut.5:21)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09" y="4968438"/>
            <a:ext cx="10487978" cy="77722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49" y="5745664"/>
            <a:ext cx="10310555" cy="79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5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461000"/>
            <a:ext cx="11243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8 Maar </a:t>
            </a:r>
            <a:r>
              <a:rPr lang="nl-NL" sz="2800" dirty="0">
                <a:solidFill>
                  <a:srgbClr val="002060"/>
                </a:solidFill>
              </a:rPr>
              <a:t>de zonde, die het </a:t>
            </a:r>
            <a:r>
              <a:rPr lang="nl-NL" sz="2800" dirty="0" smtClean="0">
                <a:solidFill>
                  <a:srgbClr val="002060"/>
                </a:solidFill>
              </a:rPr>
              <a:t>voorschrift als aanleiding neemt</a:t>
            </a:r>
            <a:r>
              <a:rPr lang="nl-NL" sz="2800" dirty="0">
                <a:solidFill>
                  <a:srgbClr val="002060"/>
                </a:solidFill>
              </a:rPr>
              <a:t>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bewerkt </a:t>
            </a:r>
            <a:r>
              <a:rPr lang="nl-NL" sz="2800" dirty="0">
                <a:solidFill>
                  <a:srgbClr val="002060"/>
                </a:solidFill>
              </a:rPr>
              <a:t>in mij elke begeerte;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want los van de wet is de zonde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een dode.</a:t>
            </a:r>
            <a:endParaRPr lang="nl-NL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680210" y="2437829"/>
            <a:ext cx="8515350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zonde neemt het voorschrift (&gt; gebod) als aanleiding om begeerte te bewerken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i="1" dirty="0" smtClean="0">
                <a:latin typeface="+mj-lt"/>
              </a:rPr>
              <a:t>‘jij zult’ </a:t>
            </a:r>
            <a:r>
              <a:rPr lang="nl-NL" sz="2600" dirty="0" smtClean="0">
                <a:latin typeface="+mj-lt"/>
              </a:rPr>
              <a:t>wordt opgevat als </a:t>
            </a:r>
            <a:r>
              <a:rPr lang="nl-NL" sz="2600" i="1" dirty="0" smtClean="0">
                <a:latin typeface="+mj-lt"/>
              </a:rPr>
              <a:t>‘jij moet</a:t>
            </a:r>
            <a:r>
              <a:rPr lang="nl-NL" sz="2600" dirty="0" smtClean="0">
                <a:latin typeface="+mj-lt"/>
              </a:rPr>
              <a:t>’ in plaats van als </a:t>
            </a:r>
            <a:r>
              <a:rPr lang="nl-NL" sz="2600" i="1" dirty="0" smtClean="0">
                <a:latin typeface="+mj-lt"/>
              </a:rPr>
              <a:t>belofte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in vers 11 heet dit </a:t>
            </a:r>
            <a:r>
              <a:rPr lang="nl-NL" sz="2600" i="1" dirty="0" smtClean="0">
                <a:latin typeface="+mj-lt"/>
              </a:rPr>
              <a:t>misleiding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49" y="5122545"/>
            <a:ext cx="9115425" cy="781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49" y="5833110"/>
            <a:ext cx="78200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8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215325"/>
            <a:ext cx="1215009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/>
              <a:t>Romeinen 6</a:t>
            </a:r>
            <a:endParaRPr lang="nl-NL" sz="2800" b="1" dirty="0"/>
          </a:p>
          <a:p>
            <a:pPr algn="ctr"/>
            <a:r>
              <a:rPr lang="nl-NL" sz="2800" dirty="0"/>
              <a:t>11 Zó ook jullie, reken jezelf doden te zijn voor de zonde, </a:t>
            </a:r>
          </a:p>
          <a:p>
            <a:pPr algn="ctr"/>
            <a:r>
              <a:rPr lang="nl-NL" sz="2800" dirty="0" smtClean="0"/>
              <a:t>maar </a:t>
            </a:r>
            <a:r>
              <a:rPr lang="nl-NL" sz="2800" dirty="0"/>
              <a:t>levenden voor God in Christus Jezus, onze Heer. </a:t>
            </a:r>
            <a:endParaRPr lang="nl-NL" sz="2800" dirty="0" smtClean="0"/>
          </a:p>
          <a:p>
            <a:pPr algn="ctr"/>
            <a:r>
              <a:rPr lang="nl-NL" sz="2800" dirty="0"/>
              <a:t>12 Laat dan de zonde niet heersen in jullie sterfelijk lichaam, </a:t>
            </a:r>
          </a:p>
          <a:p>
            <a:pPr algn="ctr"/>
            <a:r>
              <a:rPr lang="nl-NL" sz="2800" dirty="0"/>
              <a:t>om aan haar begeerten te gehoorzamen.</a:t>
            </a:r>
          </a:p>
          <a:p>
            <a:pPr algn="ctr"/>
            <a:r>
              <a:rPr lang="nl-NL" sz="2800" dirty="0"/>
              <a:t>13 Presenteer ook niet jullie leden als </a:t>
            </a:r>
          </a:p>
          <a:p>
            <a:pPr algn="ctr"/>
            <a:r>
              <a:rPr lang="nl-NL" sz="2800" dirty="0"/>
              <a:t>wapens van de onrechtvaardigheid voor de zonde, </a:t>
            </a:r>
          </a:p>
          <a:p>
            <a:pPr algn="ctr"/>
            <a:r>
              <a:rPr lang="nl-NL" sz="2800" dirty="0"/>
              <a:t>maar presenteer jezelf aan de God, als levenden uit de doden, </a:t>
            </a:r>
          </a:p>
          <a:p>
            <a:pPr algn="ctr"/>
            <a:r>
              <a:rPr lang="nl-NL" sz="2800" dirty="0"/>
              <a:t>en jullie leden als wapens van de rechtvaardigheid voor de God.</a:t>
            </a:r>
          </a:p>
          <a:p>
            <a:pPr algn="ctr"/>
            <a:r>
              <a:rPr lang="nl-NL" sz="2800" dirty="0"/>
              <a:t>14 Want de zonde zal geen heer van jullie zijn, </a:t>
            </a:r>
          </a:p>
          <a:p>
            <a:pPr algn="ctr"/>
            <a:r>
              <a:rPr lang="nl-NL" sz="2800" dirty="0"/>
              <a:t>want jullie zijn niet onder wet, maar onder genade.</a:t>
            </a:r>
          </a:p>
          <a:p>
            <a:pPr algn="ctr"/>
            <a:r>
              <a:rPr lang="nl-NL" sz="2800" dirty="0"/>
              <a:t>15 Wat dan? Zullen wij zondigen, omdat wij niet onder wet, </a:t>
            </a:r>
          </a:p>
          <a:p>
            <a:pPr algn="ctr"/>
            <a:r>
              <a:rPr lang="nl-NL" sz="2800" dirty="0"/>
              <a:t>maar onder genade zijn? Moge het niet gebeuren</a:t>
            </a:r>
            <a:r>
              <a:rPr lang="nl-NL" sz="2800" dirty="0" smtClean="0"/>
              <a:t>!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934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461000"/>
            <a:ext cx="11243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8 Maar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de zonde, die het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voorschrift als aanleiding neemt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bewerkt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in mij elke begeerte; </a:t>
            </a:r>
            <a:r>
              <a:rPr lang="nl-NL" sz="2800" dirty="0">
                <a:solidFill>
                  <a:srgbClr val="002060"/>
                </a:solidFill>
              </a:rPr>
              <a:t>want los van de wet is de zonde </a:t>
            </a:r>
            <a:r>
              <a:rPr lang="nl-NL" sz="2800" dirty="0" smtClean="0">
                <a:solidFill>
                  <a:srgbClr val="002060"/>
                </a:solidFill>
              </a:rPr>
              <a:t>een dode.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480310" y="2940749"/>
            <a:ext cx="7029450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…de </a:t>
            </a:r>
            <a:r>
              <a:rPr lang="nl-NL" sz="2600" dirty="0">
                <a:latin typeface="+mj-lt"/>
              </a:rPr>
              <a:t>kracht van de zonde is de </a:t>
            </a:r>
            <a:r>
              <a:rPr lang="nl-NL" sz="2600" dirty="0" smtClean="0">
                <a:latin typeface="+mj-lt"/>
              </a:rPr>
              <a:t>wet (1 Kor.15:56)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49" y="5122545"/>
            <a:ext cx="9115425" cy="781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49" y="5833110"/>
            <a:ext cx="78200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3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461000"/>
            <a:ext cx="114376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9 En </a:t>
            </a:r>
            <a:r>
              <a:rPr lang="nl-NL" sz="2800" dirty="0">
                <a:solidFill>
                  <a:srgbClr val="002060"/>
                </a:solidFill>
              </a:rPr>
              <a:t>eens leefde ik los van de wet;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maar </a:t>
            </a:r>
            <a:r>
              <a:rPr lang="nl-NL" sz="2800" dirty="0">
                <a:solidFill>
                  <a:srgbClr val="002060"/>
                </a:solidFill>
              </a:rPr>
              <a:t>wanneer het </a:t>
            </a:r>
            <a:r>
              <a:rPr lang="nl-NL" sz="2800" dirty="0" smtClean="0">
                <a:solidFill>
                  <a:srgbClr val="002060"/>
                </a:solidFill>
              </a:rPr>
              <a:t>voorschrift komt</a:t>
            </a:r>
            <a:r>
              <a:rPr lang="nl-NL" sz="2800" dirty="0">
                <a:solidFill>
                  <a:srgbClr val="002060"/>
                </a:solidFill>
              </a:rPr>
              <a:t>, leeft de zonde </a:t>
            </a:r>
            <a:r>
              <a:rPr lang="nl-NL" sz="2800" dirty="0" smtClean="0">
                <a:solidFill>
                  <a:srgbClr val="002060"/>
                </a:solidFill>
              </a:rPr>
              <a:t>op, </a:t>
            </a:r>
            <a:r>
              <a:rPr lang="nl-NL" sz="2800" dirty="0">
                <a:solidFill>
                  <a:srgbClr val="002060"/>
                </a:solidFill>
              </a:rPr>
              <a:t>en ik stierf.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10 En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het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bleek dat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het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voorschrift,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dat tot leven is,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voor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mij ten dode is.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274570" y="2916433"/>
            <a:ext cx="6926580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eens = voor zijn 13</a:t>
            </a:r>
            <a:r>
              <a:rPr lang="nl-NL" sz="2600" baseline="30000" dirty="0" smtClean="0">
                <a:latin typeface="+mj-lt"/>
              </a:rPr>
              <a:t>e</a:t>
            </a:r>
            <a:r>
              <a:rPr lang="nl-NL" sz="2600" dirty="0" smtClean="0">
                <a:latin typeface="+mj-lt"/>
              </a:rPr>
              <a:t> levensjaar (</a:t>
            </a:r>
            <a:r>
              <a:rPr lang="nl-NL" sz="2600" i="1" dirty="0" smtClean="0">
                <a:latin typeface="+mj-lt"/>
              </a:rPr>
              <a:t>bar </a:t>
            </a:r>
            <a:r>
              <a:rPr lang="nl-NL" sz="2600" i="1" dirty="0" err="1" smtClean="0">
                <a:latin typeface="+mj-lt"/>
              </a:rPr>
              <a:t>mitswah</a:t>
            </a:r>
            <a:r>
              <a:rPr lang="nl-NL" sz="2600" i="1" dirty="0" smtClean="0">
                <a:latin typeface="+mj-lt"/>
              </a:rPr>
              <a:t>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wet als </a:t>
            </a:r>
            <a:r>
              <a:rPr lang="nl-NL" sz="2600" i="1" dirty="0" smtClean="0">
                <a:latin typeface="+mj-lt"/>
              </a:rPr>
              <a:t>voorschrift</a:t>
            </a:r>
            <a:r>
              <a:rPr lang="nl-NL" sz="2600" dirty="0" smtClean="0">
                <a:latin typeface="+mj-lt"/>
              </a:rPr>
              <a:t> opvatten = doelmissen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gij zult = </a:t>
            </a:r>
            <a:r>
              <a:rPr lang="nl-NL" sz="2600" i="1" dirty="0" smtClean="0">
                <a:latin typeface="+mj-lt"/>
              </a:rPr>
              <a:t>belofte</a:t>
            </a:r>
            <a:r>
              <a:rPr lang="nl-NL" sz="2600" dirty="0" smtClean="0">
                <a:latin typeface="+mj-lt"/>
              </a:rPr>
              <a:t>!</a:t>
            </a:r>
            <a:endParaRPr lang="nl-NL" sz="2600" i="1" dirty="0" smtClean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49" y="4957761"/>
            <a:ext cx="9144000" cy="7715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49" y="5706427"/>
            <a:ext cx="60293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2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461000"/>
            <a:ext cx="114376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9 En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eens leefde ik los van de wet;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wanneer het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voorschrift komt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, leeft de zonde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weer op,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en ik stierf.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10 En </a:t>
            </a:r>
            <a:r>
              <a:rPr lang="nl-NL" sz="2800" dirty="0">
                <a:solidFill>
                  <a:srgbClr val="002060"/>
                </a:solidFill>
              </a:rPr>
              <a:t>het </a:t>
            </a:r>
            <a:r>
              <a:rPr lang="nl-NL" sz="2800" dirty="0" smtClean="0">
                <a:solidFill>
                  <a:srgbClr val="002060"/>
                </a:solidFill>
              </a:rPr>
              <a:t>bleek dat </a:t>
            </a:r>
            <a:r>
              <a:rPr lang="nl-NL" sz="2800" dirty="0">
                <a:solidFill>
                  <a:srgbClr val="002060"/>
                </a:solidFill>
              </a:rPr>
              <a:t>het </a:t>
            </a:r>
            <a:r>
              <a:rPr lang="nl-NL" sz="2800" dirty="0" smtClean="0">
                <a:solidFill>
                  <a:srgbClr val="002060"/>
                </a:solidFill>
              </a:rPr>
              <a:t>voorschrift, </a:t>
            </a:r>
            <a:r>
              <a:rPr lang="nl-NL" sz="2800" dirty="0">
                <a:solidFill>
                  <a:srgbClr val="002060"/>
                </a:solidFill>
              </a:rPr>
              <a:t>dat tot leven is, </a:t>
            </a:r>
            <a:r>
              <a:rPr lang="nl-NL" sz="2800" dirty="0" smtClean="0">
                <a:solidFill>
                  <a:srgbClr val="002060"/>
                </a:solidFill>
              </a:rPr>
              <a:t>voor </a:t>
            </a:r>
            <a:r>
              <a:rPr lang="nl-NL" sz="2800" dirty="0">
                <a:solidFill>
                  <a:srgbClr val="002060"/>
                </a:solidFill>
              </a:rPr>
              <a:t>mij ten dode is.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49" y="5527357"/>
            <a:ext cx="97250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461000"/>
            <a:ext cx="114376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11 Want </a:t>
            </a:r>
            <a:r>
              <a:rPr lang="nl-NL" sz="2800" dirty="0">
                <a:solidFill>
                  <a:srgbClr val="002060"/>
                </a:solidFill>
              </a:rPr>
              <a:t>de zonde, die het </a:t>
            </a:r>
            <a:r>
              <a:rPr lang="nl-NL" sz="2800" dirty="0" smtClean="0">
                <a:solidFill>
                  <a:srgbClr val="002060"/>
                </a:solidFill>
              </a:rPr>
              <a:t>voorschrift als aanleiding neemt</a:t>
            </a:r>
            <a:r>
              <a:rPr lang="nl-NL" sz="2800" dirty="0">
                <a:solidFill>
                  <a:srgbClr val="002060"/>
                </a:solidFill>
              </a:rPr>
              <a:t>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misleidt </a:t>
            </a:r>
            <a:r>
              <a:rPr lang="nl-NL" sz="2800" dirty="0">
                <a:solidFill>
                  <a:srgbClr val="002060"/>
                </a:solidFill>
              </a:rPr>
              <a:t>mij, en doodt mij door het </a:t>
            </a:r>
            <a:r>
              <a:rPr lang="nl-NL" sz="2800" dirty="0" smtClean="0">
                <a:solidFill>
                  <a:srgbClr val="002060"/>
                </a:solidFill>
              </a:rPr>
              <a:t>voorschrift.</a:t>
            </a:r>
            <a:endParaRPr lang="nl-NL" sz="2800" dirty="0">
              <a:solidFill>
                <a:srgbClr val="00206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4" y="5735830"/>
            <a:ext cx="11761470" cy="71607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274570" y="2916433"/>
            <a:ext cx="6926580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zonde neemt op een misleidende manier het voorschrift (&gt; gebod) als aanleiding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gij zult =&gt; </a:t>
            </a:r>
            <a:r>
              <a:rPr lang="nl-NL" sz="2600" i="1" dirty="0" smtClean="0">
                <a:latin typeface="+mj-lt"/>
              </a:rPr>
              <a:t>opdracht</a:t>
            </a:r>
            <a:r>
              <a:rPr lang="nl-NL" sz="2600" dirty="0" smtClean="0">
                <a:latin typeface="+mj-lt"/>
              </a:rPr>
              <a:t> </a:t>
            </a:r>
            <a:r>
              <a:rPr lang="nl-NL" sz="2600" dirty="0" err="1" smtClean="0">
                <a:latin typeface="+mj-lt"/>
              </a:rPr>
              <a:t>ipv</a:t>
            </a:r>
            <a:r>
              <a:rPr lang="nl-NL" sz="2600" dirty="0" smtClean="0">
                <a:latin typeface="+mj-lt"/>
              </a:rPr>
              <a:t> </a:t>
            </a:r>
            <a:r>
              <a:rPr lang="nl-NL" sz="2600" i="1" dirty="0" smtClean="0">
                <a:latin typeface="+mj-lt"/>
              </a:rPr>
              <a:t>belofte</a:t>
            </a:r>
            <a:r>
              <a:rPr lang="nl-NL" sz="2600" dirty="0" smtClean="0">
                <a:latin typeface="+mj-lt"/>
              </a:rPr>
              <a:t>! =&gt;</a:t>
            </a:r>
            <a:endParaRPr lang="nl-NL" sz="26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108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45770" y="692765"/>
            <a:ext cx="112128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000" b="1" dirty="0" smtClean="0"/>
              <a:t>Romeinen 9</a:t>
            </a:r>
          </a:p>
          <a:p>
            <a:pPr algn="ctr"/>
            <a:r>
              <a:rPr lang="nl-NL" sz="3000" dirty="0" smtClean="0"/>
              <a:t>30 Maar Israël, </a:t>
            </a:r>
            <a:r>
              <a:rPr lang="nl-NL" sz="3000" dirty="0"/>
              <a:t>dat een wet van rechtvaardigheid najaagt, </a:t>
            </a:r>
            <a:endParaRPr lang="nl-NL" sz="3000" dirty="0" smtClean="0"/>
          </a:p>
          <a:p>
            <a:pPr algn="ctr"/>
            <a:r>
              <a:rPr lang="nl-NL" sz="3000" dirty="0" smtClean="0"/>
              <a:t>is </a:t>
            </a:r>
            <a:r>
              <a:rPr lang="nl-NL" sz="3000" dirty="0"/>
              <a:t>aan de wet niet toegekomen. </a:t>
            </a:r>
            <a:endParaRPr lang="nl-NL" sz="3000" dirty="0" smtClean="0"/>
          </a:p>
          <a:p>
            <a:pPr algn="ctr"/>
            <a:r>
              <a:rPr lang="nl-NL" sz="3000" dirty="0" smtClean="0"/>
              <a:t>Waarom</a:t>
            </a:r>
            <a:r>
              <a:rPr lang="nl-NL" sz="3000" dirty="0"/>
              <a:t>? Omdat het niet uitgaat van </a:t>
            </a:r>
            <a:r>
              <a:rPr lang="nl-NL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geloof</a:t>
            </a:r>
            <a:r>
              <a:rPr lang="nl-NL" sz="3000" dirty="0"/>
              <a:t>, maar </a:t>
            </a:r>
            <a:r>
              <a:rPr lang="nl-NL" sz="3000" dirty="0" smtClean="0"/>
              <a:t>uitgaat van </a:t>
            </a:r>
            <a:r>
              <a:rPr lang="nl-NL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werken</a:t>
            </a:r>
            <a:r>
              <a:rPr lang="nl-NL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869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461000"/>
            <a:ext cx="114376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12 Zodat </a:t>
            </a:r>
            <a:r>
              <a:rPr lang="nl-NL" sz="2800" dirty="0">
                <a:solidFill>
                  <a:srgbClr val="002060"/>
                </a:solidFill>
              </a:rPr>
              <a:t>de wet, inderdaad, heilig is, en het </a:t>
            </a:r>
            <a:r>
              <a:rPr lang="nl-NL" sz="2800" dirty="0" smtClean="0">
                <a:solidFill>
                  <a:srgbClr val="002060"/>
                </a:solidFill>
              </a:rPr>
              <a:t>voorschrift heilig</a:t>
            </a:r>
            <a:r>
              <a:rPr lang="nl-NL" sz="2800" dirty="0">
                <a:solidFill>
                  <a:srgbClr val="002060"/>
                </a:solidFill>
              </a:rPr>
              <a:t>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rechtvaardig </a:t>
            </a:r>
            <a:r>
              <a:rPr lang="nl-NL" sz="2800" dirty="0">
                <a:solidFill>
                  <a:srgbClr val="002060"/>
                </a:solidFill>
              </a:rPr>
              <a:t>en goed.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794510" y="2157884"/>
            <a:ext cx="8469630" cy="289310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Wat zullen wij dan zeggen? Is de wet </a:t>
            </a:r>
            <a:r>
              <a:rPr lang="nl-NL" sz="2600" dirty="0" smtClean="0">
                <a:latin typeface="+mj-lt"/>
              </a:rPr>
              <a:t>zonde (vers 7)?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n</a:t>
            </a:r>
            <a:r>
              <a:rPr lang="nl-NL" sz="2600" dirty="0" smtClean="0">
                <a:latin typeface="+mj-lt"/>
              </a:rPr>
              <a:t>iet de wet zelf, maar de manier waarop zij wordt toegepast, is zonde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wet als profetie is: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nl-NL" sz="2600" dirty="0" smtClean="0">
                <a:latin typeface="+mj-lt"/>
              </a:rPr>
              <a:t>heilig = apart (niet ‘naar de mens’), gewijd aan God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nl-NL" sz="2600" dirty="0" smtClean="0">
                <a:latin typeface="+mj-lt"/>
              </a:rPr>
              <a:t>rechtvaardig = God doet recht aan Zijn woord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nl-NL" sz="2600" dirty="0">
                <a:latin typeface="+mj-lt"/>
              </a:rPr>
              <a:t>e</a:t>
            </a:r>
            <a:r>
              <a:rPr lang="nl-NL" sz="2600" dirty="0" smtClean="0">
                <a:latin typeface="+mj-lt"/>
              </a:rPr>
              <a:t>n dat is goed!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49" y="5602605"/>
            <a:ext cx="103632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6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215325"/>
            <a:ext cx="121500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/>
              <a:t>Romeinen 6</a:t>
            </a:r>
            <a:endParaRPr lang="nl-NL" sz="2800" b="1" dirty="0"/>
          </a:p>
          <a:p>
            <a:pPr algn="ctr"/>
            <a:r>
              <a:rPr lang="nl-NL" sz="2800" dirty="0"/>
              <a:t>16 Weten jullie niet, dat, </a:t>
            </a:r>
          </a:p>
          <a:p>
            <a:pPr algn="ctr"/>
            <a:r>
              <a:rPr lang="nl-NL" sz="2800" dirty="0"/>
              <a:t>aan wie jullie jezelf presenteren als slaven tot gehoorzaamheid, </a:t>
            </a:r>
          </a:p>
          <a:p>
            <a:pPr algn="ctr"/>
            <a:r>
              <a:rPr lang="nl-NL" sz="2800" dirty="0"/>
              <a:t>jullie slaven zijn voor wie jullie gehoorzamen, </a:t>
            </a:r>
          </a:p>
          <a:p>
            <a:pPr algn="ctr"/>
            <a:r>
              <a:rPr lang="nl-NL" sz="2800" dirty="0"/>
              <a:t>ofwel van zonde tot in de dood, </a:t>
            </a:r>
          </a:p>
          <a:p>
            <a:pPr algn="ctr"/>
            <a:r>
              <a:rPr lang="nl-NL" sz="2800" dirty="0"/>
              <a:t>of van gehoorzaamheid tot in rechtvaardigheid?</a:t>
            </a:r>
          </a:p>
          <a:p>
            <a:pPr algn="ctr"/>
            <a:r>
              <a:rPr lang="nl-NL" sz="2800" dirty="0"/>
              <a:t>17 Maar dank aan God dat jullie slaven waren van de zonde, </a:t>
            </a:r>
          </a:p>
          <a:p>
            <a:pPr algn="ctr"/>
            <a:r>
              <a:rPr lang="nl-NL" sz="2800" dirty="0"/>
              <a:t>maar [nu] van harte gehoorzamen </a:t>
            </a:r>
          </a:p>
          <a:p>
            <a:pPr algn="ctr"/>
            <a:r>
              <a:rPr lang="nl-NL" sz="2800" dirty="0"/>
              <a:t>het type onderwijs, dat jullie </a:t>
            </a:r>
            <a:r>
              <a:rPr lang="nl-NL" sz="2800" dirty="0" smtClean="0"/>
              <a:t>werd </a:t>
            </a:r>
            <a:r>
              <a:rPr lang="nl-NL" sz="2800" dirty="0"/>
              <a:t>overgeleverd.</a:t>
            </a:r>
          </a:p>
          <a:p>
            <a:pPr algn="ctr"/>
            <a:r>
              <a:rPr lang="nl-NL" sz="2800" dirty="0"/>
              <a:t>18 Vrijgemaakt echter van de zonde, </a:t>
            </a:r>
          </a:p>
          <a:p>
            <a:pPr algn="ctr"/>
            <a:r>
              <a:rPr lang="nl-NL" sz="2800" dirty="0"/>
              <a:t>werden jullie slaaf gemaakt voor de rechtvaardigheid.</a:t>
            </a:r>
          </a:p>
          <a:p>
            <a:pPr algn="ctr"/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62926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215325"/>
            <a:ext cx="1215009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/>
              <a:t>Romeinen 6</a:t>
            </a:r>
            <a:endParaRPr lang="nl-NL" sz="2800" b="1" dirty="0"/>
          </a:p>
          <a:p>
            <a:pPr algn="ctr"/>
            <a:r>
              <a:rPr lang="nl-NL" sz="2800" dirty="0"/>
              <a:t>19 Menselijk zeg ik dit vanwege de zwakheid van jullie vlees: </a:t>
            </a:r>
          </a:p>
          <a:p>
            <a:pPr algn="ctr"/>
            <a:r>
              <a:rPr lang="nl-NL" sz="2800" dirty="0"/>
              <a:t>Want net zoals jullie je leden presenteerden, </a:t>
            </a:r>
          </a:p>
          <a:p>
            <a:pPr algn="ctr"/>
            <a:r>
              <a:rPr lang="nl-NL" sz="2800" dirty="0"/>
              <a:t>verslaafd aan de onreinheid en de wetteloosheid tot in de wetteloosheid, </a:t>
            </a:r>
          </a:p>
          <a:p>
            <a:pPr algn="ctr"/>
            <a:r>
              <a:rPr lang="nl-NL" sz="2800" dirty="0"/>
              <a:t>zó presenteer nu jullie leden, verslaafd aan de rechtvaardigheid tot in heiliging.</a:t>
            </a:r>
          </a:p>
          <a:p>
            <a:pPr algn="ctr"/>
            <a:r>
              <a:rPr lang="nl-NL" sz="2800" dirty="0" smtClean="0"/>
              <a:t>20 </a:t>
            </a:r>
            <a:r>
              <a:rPr lang="nl-NL" sz="2800" dirty="0"/>
              <a:t>Want toen jullie slaven waren van de zonde, </a:t>
            </a:r>
          </a:p>
          <a:p>
            <a:pPr algn="ctr"/>
            <a:r>
              <a:rPr lang="nl-NL" sz="2800" dirty="0"/>
              <a:t>waren jullie vrij van de rechtvaardigheid.</a:t>
            </a:r>
          </a:p>
          <a:p>
            <a:pPr algn="ctr"/>
            <a:r>
              <a:rPr lang="nl-NL" sz="2800" dirty="0"/>
              <a:t>21 Wat voor vrucht hadden jullie toen? </a:t>
            </a:r>
          </a:p>
          <a:p>
            <a:pPr algn="ctr"/>
            <a:r>
              <a:rPr lang="nl-NL" sz="2800" dirty="0"/>
              <a:t>Dingen, waarover jullie je nu schamen; want het einde daarvan is dood.</a:t>
            </a:r>
          </a:p>
          <a:p>
            <a:pPr algn="ctr"/>
            <a:r>
              <a:rPr lang="nl-NL" sz="2800" dirty="0"/>
              <a:t>22 Nu echter vrijgemaakt wordend van de zonde, </a:t>
            </a:r>
          </a:p>
          <a:p>
            <a:pPr algn="ctr"/>
            <a:r>
              <a:rPr lang="nl-NL" sz="2800" dirty="0"/>
              <a:t>maar tot slaaf gemaakt voor de God, </a:t>
            </a:r>
          </a:p>
          <a:p>
            <a:pPr algn="ctr"/>
            <a:r>
              <a:rPr lang="nl-NL" sz="2800" dirty="0"/>
              <a:t>hebben jullie je vrucht tot heiliging. </a:t>
            </a:r>
          </a:p>
          <a:p>
            <a:pPr algn="ctr"/>
            <a:r>
              <a:rPr lang="nl-NL" sz="2800" dirty="0"/>
              <a:t>Maar het einde is het </a:t>
            </a:r>
            <a:r>
              <a:rPr lang="nl-NL" sz="2800" dirty="0" err="1"/>
              <a:t>aeonische</a:t>
            </a:r>
            <a:r>
              <a:rPr lang="nl-NL" sz="2800" dirty="0"/>
              <a:t> leven</a:t>
            </a:r>
            <a:r>
              <a:rPr lang="nl-NL" sz="2800" dirty="0" smtClean="0"/>
              <a:t>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08548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50" y="461000"/>
            <a:ext cx="1043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1 Of </a:t>
            </a:r>
            <a:r>
              <a:rPr lang="nl-NL" sz="2800" dirty="0">
                <a:solidFill>
                  <a:srgbClr val="002060"/>
                </a:solidFill>
              </a:rPr>
              <a:t>zijn jullie onwetend, broeders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(ik </a:t>
            </a:r>
            <a:r>
              <a:rPr lang="nl-NL" sz="2800" dirty="0">
                <a:solidFill>
                  <a:srgbClr val="002060"/>
                </a:solidFill>
              </a:rPr>
              <a:t>spreek tot wie de wet </a:t>
            </a:r>
            <a:r>
              <a:rPr lang="nl-NL" sz="2800" dirty="0" smtClean="0">
                <a:solidFill>
                  <a:srgbClr val="002060"/>
                </a:solidFill>
              </a:rPr>
              <a:t>kennen),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dat </a:t>
            </a:r>
            <a:r>
              <a:rPr lang="nl-NL" sz="2800" dirty="0">
                <a:solidFill>
                  <a:srgbClr val="002060"/>
                </a:solidFill>
              </a:rPr>
              <a:t>de wet heer is van de mens, zolang hij leeft?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409424" y="2880029"/>
            <a:ext cx="7812004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want </a:t>
            </a:r>
            <a:r>
              <a:rPr lang="nl-NL" sz="2600" dirty="0">
                <a:latin typeface="+mj-lt"/>
              </a:rPr>
              <a:t>de zonde zal geen heer van jullie zijn, </a:t>
            </a:r>
            <a:r>
              <a:rPr lang="nl-NL" sz="2600" dirty="0" smtClean="0">
                <a:latin typeface="+mj-lt"/>
              </a:rPr>
              <a:t>want </a:t>
            </a:r>
            <a:r>
              <a:rPr lang="nl-NL" sz="2600" dirty="0">
                <a:latin typeface="+mj-lt"/>
              </a:rPr>
              <a:t>jullie zijn niet onder wet, maar onder </a:t>
            </a:r>
            <a:r>
              <a:rPr lang="nl-NL" sz="2600" dirty="0" smtClean="0">
                <a:latin typeface="+mj-lt"/>
              </a:rPr>
              <a:t>genade (6:14)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wie met Christus is gestorven, is niet onder de wet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" y="4775838"/>
            <a:ext cx="10595610" cy="83561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" y="5614789"/>
            <a:ext cx="10595610" cy="81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1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50" y="461000"/>
            <a:ext cx="110375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2 Want de gehuwde vrouw, is wettig aan de </a:t>
            </a:r>
            <a:r>
              <a:rPr lang="nl-NL" sz="2800" dirty="0">
                <a:solidFill>
                  <a:srgbClr val="002060"/>
                </a:solidFill>
              </a:rPr>
              <a:t>levende man gebonden;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als haar man sterft, is zij ontheven van de wet van de man.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732296" y="3229875"/>
            <a:ext cx="3788644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het ‘huwelijksverbond’</a:t>
            </a:r>
            <a:endParaRPr lang="nl-NL" sz="2600" dirty="0">
              <a:latin typeface="+mj-lt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" y="5506307"/>
            <a:ext cx="11624310" cy="83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0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50" y="461000"/>
            <a:ext cx="110375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2 Want de gehuwde vrouw, is wettig aan de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levende man gebonden;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maar </a:t>
            </a:r>
            <a:r>
              <a:rPr lang="nl-NL" sz="2800" dirty="0">
                <a:solidFill>
                  <a:srgbClr val="002060"/>
                </a:solidFill>
              </a:rPr>
              <a:t>als haar man sterft, is zij ontheven van de wet van de man.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572026" y="2335451"/>
            <a:ext cx="9720814" cy="289310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i="1" dirty="0" smtClean="0">
                <a:latin typeface="+mj-lt"/>
              </a:rPr>
              <a:t>Jeremia 31 (SV)</a:t>
            </a:r>
          </a:p>
          <a:p>
            <a:r>
              <a:rPr lang="nl-NL" sz="2600" dirty="0" smtClean="0">
                <a:latin typeface="+mj-lt"/>
              </a:rPr>
              <a:t>31 Ziet</a:t>
            </a:r>
            <a:r>
              <a:rPr lang="nl-NL" sz="2600" dirty="0">
                <a:latin typeface="+mj-lt"/>
              </a:rPr>
              <a:t>, de dagen komen, spreekt de HEERE, dat Ik met het huis van </a:t>
            </a:r>
            <a:r>
              <a:rPr lang="nl-NL" sz="2600" dirty="0" err="1">
                <a:latin typeface="+mj-lt"/>
              </a:rPr>
              <a:t>Israel</a:t>
            </a:r>
            <a:r>
              <a:rPr lang="nl-NL" sz="2600" dirty="0">
                <a:latin typeface="+mj-lt"/>
              </a:rPr>
              <a:t> en met het huis van </a:t>
            </a:r>
            <a:r>
              <a:rPr lang="nl-NL" sz="2600" dirty="0" err="1">
                <a:latin typeface="+mj-lt"/>
              </a:rPr>
              <a:t>Juda</a:t>
            </a:r>
            <a:r>
              <a:rPr lang="nl-NL" sz="2600" dirty="0">
                <a:latin typeface="+mj-lt"/>
              </a:rPr>
              <a:t> een nieuw verbond zal maken;</a:t>
            </a:r>
          </a:p>
          <a:p>
            <a:r>
              <a:rPr lang="nl-NL" sz="2600" dirty="0" smtClean="0">
                <a:latin typeface="+mj-lt"/>
              </a:rPr>
              <a:t>32 Niet </a:t>
            </a:r>
            <a:r>
              <a:rPr lang="nl-NL" sz="2600" dirty="0">
                <a:latin typeface="+mj-lt"/>
              </a:rPr>
              <a:t>naar het verbond, dat Ik met hun vaderen gemaakt heb, </a:t>
            </a:r>
            <a:endParaRPr lang="nl-NL" sz="2600" dirty="0" smtClean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ten </a:t>
            </a:r>
            <a:r>
              <a:rPr lang="nl-NL" sz="2600" dirty="0">
                <a:latin typeface="+mj-lt"/>
              </a:rPr>
              <a:t>dage als Ik hun hand aangreep, om hen uit Egypteland uit te voeren, welk Mijn verbond zij vernietigd hebben, </a:t>
            </a:r>
            <a:endParaRPr lang="nl-NL" sz="2600" dirty="0" smtClean="0">
              <a:latin typeface="+mj-lt"/>
            </a:endParaRPr>
          </a:p>
          <a:p>
            <a:r>
              <a:rPr lang="nl-NL" sz="2600" u="sng" dirty="0" smtClean="0">
                <a:latin typeface="+mj-lt"/>
              </a:rPr>
              <a:t>hoewel </a:t>
            </a:r>
            <a:r>
              <a:rPr lang="nl-NL" sz="2600" u="sng" dirty="0">
                <a:latin typeface="+mj-lt"/>
              </a:rPr>
              <a:t>Ik hen getrouwd had, spreekt de </a:t>
            </a:r>
            <a:r>
              <a:rPr lang="nl-NL" sz="2600" u="sng" dirty="0" smtClean="0">
                <a:latin typeface="+mj-lt"/>
              </a:rPr>
              <a:t>HEERE.</a:t>
            </a:r>
            <a:endParaRPr lang="nl-NL" sz="2600" u="sng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81" y="5628660"/>
            <a:ext cx="11422180" cy="7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9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461000"/>
            <a:ext cx="112433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3 Dus </a:t>
            </a:r>
            <a:r>
              <a:rPr lang="nl-NL" sz="2800" dirty="0">
                <a:solidFill>
                  <a:srgbClr val="002060"/>
                </a:solidFill>
              </a:rPr>
              <a:t>zal zij dan, wanneer haar man leeft, als echtbreekster betiteld worden, als zij van een andere man wordt;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als haar man sterft, is zij vrij van de wet,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zodat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zij geen echtbreekster is, wanneer zij van een andere man wordt.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446296" y="3387011"/>
            <a:ext cx="9720814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i="1" dirty="0" smtClean="0">
                <a:latin typeface="+mj-lt"/>
              </a:rPr>
              <a:t>Hosea 3:1</a:t>
            </a:r>
            <a:endParaRPr lang="nl-NL" sz="2600" b="1" i="1" dirty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En JAHWEH zegt </a:t>
            </a:r>
            <a:r>
              <a:rPr lang="nl-NL" sz="2600" dirty="0">
                <a:latin typeface="+mj-lt"/>
              </a:rPr>
              <a:t>tot mij: Ga </a:t>
            </a:r>
            <a:r>
              <a:rPr lang="nl-NL" sz="2600" dirty="0" smtClean="0">
                <a:latin typeface="+mj-lt"/>
              </a:rPr>
              <a:t>opnieuw heen, </a:t>
            </a:r>
            <a:r>
              <a:rPr lang="nl-NL" sz="2600" dirty="0">
                <a:latin typeface="+mj-lt"/>
              </a:rPr>
              <a:t>heb een vrouw lief, </a:t>
            </a:r>
            <a:endParaRPr lang="nl-NL" sz="2600" dirty="0" smtClean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die </a:t>
            </a:r>
            <a:r>
              <a:rPr lang="nl-NL" sz="2600" dirty="0">
                <a:latin typeface="+mj-lt"/>
              </a:rPr>
              <a:t>door een </a:t>
            </a:r>
            <a:r>
              <a:rPr lang="nl-NL" sz="2600" dirty="0" smtClean="0">
                <a:latin typeface="+mj-lt"/>
              </a:rPr>
              <a:t>ander liefgehad </a:t>
            </a:r>
            <a:r>
              <a:rPr lang="nl-NL" sz="2600" dirty="0">
                <a:latin typeface="+mj-lt"/>
              </a:rPr>
              <a:t>wordt, en die een echtbreekster is, </a:t>
            </a:r>
            <a:endParaRPr lang="nl-NL" sz="2600" dirty="0" smtClean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zoals JAHWEH de zonen van Israël </a:t>
            </a:r>
            <a:r>
              <a:rPr lang="nl-NL" sz="2600" dirty="0">
                <a:latin typeface="+mj-lt"/>
              </a:rPr>
              <a:t>liefheeft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4" y="5796633"/>
            <a:ext cx="11915776" cy="67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0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52449" y="461000"/>
            <a:ext cx="112433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7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3 Dus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zal zij dan, wanneer haar man leeft, als echtbreekster betiteld worden, als zij van een andere man wordt;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maar </a:t>
            </a:r>
            <a:r>
              <a:rPr lang="nl-NL" sz="2800" dirty="0">
                <a:solidFill>
                  <a:srgbClr val="002060"/>
                </a:solidFill>
              </a:rPr>
              <a:t>als haar man sterft, is zij vrij van de wet,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zodat </a:t>
            </a:r>
            <a:r>
              <a:rPr lang="nl-NL" sz="2800" dirty="0">
                <a:solidFill>
                  <a:srgbClr val="002060"/>
                </a:solidFill>
              </a:rPr>
              <a:t>zij geen echtbreekster is, wanneer zij van een andere man wordt.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509286" y="3369825"/>
            <a:ext cx="7674844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gelovigen uit de Joden worden hier aangesproken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zij zijn de vrouw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en wie is de </a:t>
            </a:r>
            <a:r>
              <a:rPr lang="nl-NL" sz="2600" i="1" dirty="0" smtClean="0">
                <a:latin typeface="+mj-lt"/>
              </a:rPr>
              <a:t>andere</a:t>
            </a:r>
            <a:r>
              <a:rPr lang="nl-NL" sz="2600" dirty="0" smtClean="0">
                <a:latin typeface="+mj-lt"/>
              </a:rPr>
              <a:t> man?</a:t>
            </a:r>
            <a:endParaRPr lang="nl-NL" sz="26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49" y="5033962"/>
            <a:ext cx="11058525" cy="7429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49" y="5776912"/>
            <a:ext cx="84772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4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62282</TotalTime>
  <Words>1815</Words>
  <Application>Microsoft Office PowerPoint</Application>
  <PresentationFormat>Breedbeeld</PresentationFormat>
  <Paragraphs>196</Paragraphs>
  <Slides>25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Verdana</vt:lpstr>
      <vt:lpstr>Wingdings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2846</cp:revision>
  <dcterms:created xsi:type="dcterms:W3CDTF">2017-10-24T20:34:00Z</dcterms:created>
  <dcterms:modified xsi:type="dcterms:W3CDTF">2022-01-30T14:50:24Z</dcterms:modified>
</cp:coreProperties>
</file>