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1351" r:id="rId3"/>
    <p:sldId id="1718" r:id="rId4"/>
    <p:sldId id="1777" r:id="rId5"/>
    <p:sldId id="1778" r:id="rId6"/>
    <p:sldId id="1773" r:id="rId7"/>
    <p:sldId id="1779" r:id="rId8"/>
    <p:sldId id="1780" r:id="rId9"/>
    <p:sldId id="1781" r:id="rId10"/>
    <p:sldId id="1782" r:id="rId11"/>
    <p:sldId id="1783" r:id="rId12"/>
    <p:sldId id="1784" r:id="rId13"/>
    <p:sldId id="1785" r:id="rId14"/>
    <p:sldId id="1787" r:id="rId15"/>
    <p:sldId id="1786" r:id="rId16"/>
    <p:sldId id="1788" r:id="rId17"/>
    <p:sldId id="1789" r:id="rId18"/>
    <p:sldId id="1790" r:id="rId19"/>
    <p:sldId id="1791" r:id="rId20"/>
    <p:sldId id="1792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9BD"/>
    <a:srgbClr val="003300"/>
    <a:srgbClr val="75CF07"/>
    <a:srgbClr val="79D707"/>
    <a:srgbClr val="CCFFCC"/>
    <a:srgbClr val="CCFF99"/>
    <a:srgbClr val="CCCCFF"/>
    <a:srgbClr val="817FB1"/>
    <a:srgbClr val="799FB7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585" autoAdjust="0"/>
    <p:restoredTop sz="86401" autoAdjust="0"/>
  </p:normalViewPr>
  <p:slideViewPr>
    <p:cSldViewPr snapToGrid="0">
      <p:cViewPr varScale="1">
        <p:scale>
          <a:sx n="84" d="100"/>
          <a:sy n="84" d="100"/>
        </p:scale>
        <p:origin x="45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97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A6EF-CB02-48DE-9D12-0F764397CD53}" type="datetimeFigureOut">
              <a:rPr lang="nl-NL" smtClean="0"/>
              <a:t>13-2-2022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C728-698F-42B6-9C18-F019068154F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312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64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48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43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722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82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90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40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46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09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46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253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935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7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249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80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48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68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51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15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13-2-2022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07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13-2-2022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7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13-2-2022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6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13-2-2022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7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13-2-2022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6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13-2-2022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13-2-2022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2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13-2-2022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13-2-2022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27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13-2-2022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8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13-2-2022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3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13-2-2022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0917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13-2-2022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1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13-2-2022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6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13-2-2022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5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13-2-2022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59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13-2-2022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66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13-2-2022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191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13-2-2022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1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13-2-2022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31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13-2-2022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13-2-2022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81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/>
              <a:t>13-2-2022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23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13-2-2022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490" y="1833716"/>
            <a:ext cx="6732270" cy="394870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-702882" y="788919"/>
            <a:ext cx="936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Romeinen brief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9041130" y="5228426"/>
            <a:ext cx="16116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 smtClean="0">
                <a:solidFill>
                  <a:schemeClr val="bg1"/>
                </a:solidFill>
              </a:rPr>
              <a:t>studie 15</a:t>
            </a:r>
            <a:endParaRPr lang="nl-NL" sz="3000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-96253" y="6420126"/>
            <a:ext cx="3043989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13 </a:t>
            </a:r>
            <a:r>
              <a:rPr lang="nl-NL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februari 2022 Rotterdam</a:t>
            </a:r>
            <a:endParaRPr lang="nl-NL" sz="1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8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52449" y="461000"/>
            <a:ext cx="114376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7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18 Want </a:t>
            </a:r>
            <a:r>
              <a:rPr lang="nl-NL" sz="2800" dirty="0">
                <a:solidFill>
                  <a:srgbClr val="002060"/>
                </a:solidFill>
              </a:rPr>
              <a:t>ik weet, dat in mij, dat </a:t>
            </a:r>
            <a:r>
              <a:rPr lang="nl-NL" sz="2800" dirty="0" smtClean="0">
                <a:solidFill>
                  <a:srgbClr val="002060"/>
                </a:solidFill>
              </a:rPr>
              <a:t>is: in </a:t>
            </a:r>
            <a:r>
              <a:rPr lang="nl-NL" sz="2800" dirty="0">
                <a:solidFill>
                  <a:srgbClr val="002060"/>
                </a:solidFill>
              </a:rPr>
              <a:t>mijn vlees, geen goed </a:t>
            </a:r>
            <a:r>
              <a:rPr lang="nl-NL" sz="2800" dirty="0" smtClean="0">
                <a:solidFill>
                  <a:srgbClr val="002060"/>
                </a:solidFill>
              </a:rPr>
              <a:t>woont. 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Want </a:t>
            </a:r>
            <a:r>
              <a:rPr lang="nl-NL" sz="2800" dirty="0">
                <a:solidFill>
                  <a:srgbClr val="002060"/>
                </a:solidFill>
              </a:rPr>
              <a:t>het willen ligt naast mij, maar het </a:t>
            </a:r>
            <a:r>
              <a:rPr lang="nl-NL" sz="2800" dirty="0" smtClean="0">
                <a:solidFill>
                  <a:srgbClr val="002060"/>
                </a:solidFill>
              </a:rPr>
              <a:t>goede bewerken </a:t>
            </a:r>
            <a:r>
              <a:rPr lang="nl-NL" sz="2800" dirty="0">
                <a:solidFill>
                  <a:srgbClr val="002060"/>
                </a:solidFill>
              </a:rPr>
              <a:t>niet.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800347" y="2879908"/>
            <a:ext cx="6941821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ondanks goede bedoelingen, kan het vlees niet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we zouden dus ook niet op onszelf zien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96" y="4898708"/>
            <a:ext cx="11744325" cy="80962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909" y="5708333"/>
            <a:ext cx="11036849" cy="82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9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52449" y="461000"/>
            <a:ext cx="114376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7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19 Want </a:t>
            </a:r>
            <a:r>
              <a:rPr lang="nl-NL" sz="2800" dirty="0">
                <a:solidFill>
                  <a:srgbClr val="002060"/>
                </a:solidFill>
              </a:rPr>
              <a:t>niet wat ik wil, het goede, doe ik,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maar </a:t>
            </a:r>
            <a:r>
              <a:rPr lang="nl-NL" sz="2800" dirty="0">
                <a:solidFill>
                  <a:srgbClr val="002060"/>
                </a:solidFill>
              </a:rPr>
              <a:t>wat ik niet wil, het kwade, dát verricht ik.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09" y="5612739"/>
            <a:ext cx="10374631" cy="767105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628897" y="3254637"/>
            <a:ext cx="7406643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het leven onder de wet is een innerlijke tweestrijd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tussen willen en doen</a:t>
            </a:r>
          </a:p>
        </p:txBody>
      </p:sp>
    </p:spTree>
    <p:extLst>
      <p:ext uri="{BB962C8B-B14F-4D97-AF65-F5344CB8AC3E}">
        <p14:creationId xmlns:p14="http://schemas.microsoft.com/office/powerpoint/2010/main" val="153030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52449" y="461000"/>
            <a:ext cx="114376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7</a:t>
            </a:r>
          </a:p>
          <a:p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19 Want niet wat ik wil, het goede, doe ik, </a:t>
            </a:r>
          </a:p>
          <a:p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maar wat ik niet wil, het kwade, dát verricht ik.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20 Indien </a:t>
            </a:r>
            <a:r>
              <a:rPr lang="nl-NL" sz="2800" dirty="0">
                <a:solidFill>
                  <a:srgbClr val="002060"/>
                </a:solidFill>
              </a:rPr>
              <a:t>ik nu datgene doe, wat ik niet wil,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dan </a:t>
            </a:r>
            <a:r>
              <a:rPr lang="nl-NL" sz="2800" dirty="0">
                <a:solidFill>
                  <a:srgbClr val="002060"/>
                </a:solidFill>
              </a:rPr>
              <a:t>bewerk ik het niet meer, maar de zonde, die in mij </a:t>
            </a:r>
            <a:r>
              <a:rPr lang="nl-NL" sz="2800" dirty="0" smtClean="0">
                <a:solidFill>
                  <a:srgbClr val="002060"/>
                </a:solidFill>
              </a:rPr>
              <a:t>woont.</a:t>
            </a:r>
            <a:endParaRPr lang="nl-NL" sz="2800" dirty="0">
              <a:solidFill>
                <a:srgbClr val="00206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49" y="4964940"/>
            <a:ext cx="7600950" cy="7429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49" y="5707890"/>
            <a:ext cx="741997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0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52449" y="461000"/>
            <a:ext cx="114376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7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21 Ik </a:t>
            </a:r>
            <a:r>
              <a:rPr lang="nl-NL" sz="2800" dirty="0">
                <a:solidFill>
                  <a:srgbClr val="002060"/>
                </a:solidFill>
              </a:rPr>
              <a:t>vind dus </a:t>
            </a:r>
            <a:r>
              <a:rPr lang="nl-NL" sz="2800" dirty="0" smtClean="0">
                <a:solidFill>
                  <a:srgbClr val="002060"/>
                </a:solidFill>
              </a:rPr>
              <a:t>deze </a:t>
            </a:r>
            <a:r>
              <a:rPr lang="nl-NL" sz="2800" dirty="0">
                <a:solidFill>
                  <a:srgbClr val="002060"/>
                </a:solidFill>
              </a:rPr>
              <a:t>wet: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wanneer </a:t>
            </a:r>
            <a:r>
              <a:rPr lang="nl-NL" sz="2800" dirty="0">
                <a:solidFill>
                  <a:srgbClr val="002060"/>
                </a:solidFill>
              </a:rPr>
              <a:t>ik het </a:t>
            </a:r>
            <a:r>
              <a:rPr lang="nl-NL" sz="2800" dirty="0" smtClean="0">
                <a:solidFill>
                  <a:srgbClr val="002060"/>
                </a:solidFill>
              </a:rPr>
              <a:t>goede wil </a:t>
            </a:r>
            <a:r>
              <a:rPr lang="nl-NL" sz="2800" dirty="0">
                <a:solidFill>
                  <a:srgbClr val="002060"/>
                </a:solidFill>
              </a:rPr>
              <a:t>doen, ligt </a:t>
            </a:r>
            <a:r>
              <a:rPr lang="nl-NL" sz="2800" dirty="0" smtClean="0">
                <a:solidFill>
                  <a:srgbClr val="002060"/>
                </a:solidFill>
              </a:rPr>
              <a:t>in mij het </a:t>
            </a:r>
            <a:r>
              <a:rPr lang="nl-NL" sz="2800" dirty="0">
                <a:solidFill>
                  <a:srgbClr val="002060"/>
                </a:solidFill>
              </a:rPr>
              <a:t>kwade </a:t>
            </a:r>
            <a:r>
              <a:rPr lang="nl-NL" sz="2800" dirty="0" smtClean="0">
                <a:solidFill>
                  <a:srgbClr val="002060"/>
                </a:solidFill>
              </a:rPr>
              <a:t>ernaast.</a:t>
            </a:r>
            <a:endParaRPr lang="nl-NL" sz="2800" dirty="0">
              <a:solidFill>
                <a:srgbClr val="00206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" y="5668010"/>
            <a:ext cx="11772900" cy="78486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983227" y="3110671"/>
            <a:ext cx="6293120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onder de wet ‘vind’ je de wetmatigheid, dat je goed </a:t>
            </a:r>
            <a:r>
              <a:rPr lang="nl-NL" sz="2600" i="1" dirty="0" smtClean="0">
                <a:latin typeface="+mj-lt"/>
              </a:rPr>
              <a:t>wilt</a:t>
            </a:r>
            <a:r>
              <a:rPr lang="nl-NL" sz="2600" dirty="0" smtClean="0">
                <a:latin typeface="+mj-lt"/>
              </a:rPr>
              <a:t> doen, maar kwaad </a:t>
            </a:r>
            <a:r>
              <a:rPr lang="nl-NL" sz="2600" i="1" dirty="0" smtClean="0">
                <a:latin typeface="+mj-lt"/>
              </a:rPr>
              <a:t>doet</a:t>
            </a:r>
          </a:p>
        </p:txBody>
      </p:sp>
    </p:spTree>
    <p:extLst>
      <p:ext uri="{BB962C8B-B14F-4D97-AF65-F5344CB8AC3E}">
        <p14:creationId xmlns:p14="http://schemas.microsoft.com/office/powerpoint/2010/main" val="312928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52449" y="461000"/>
            <a:ext cx="114376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7</a:t>
            </a: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21 Ik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vind dus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deze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wet: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wanneer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ik het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goede wil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doen, ligt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in mij het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kwade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ernaast.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22 Want </a:t>
            </a:r>
            <a:r>
              <a:rPr lang="nl-NL" sz="2800" dirty="0">
                <a:solidFill>
                  <a:srgbClr val="002060"/>
                </a:solidFill>
              </a:rPr>
              <a:t>naar de innerlijke mens verlustig ik mij in de wet van God,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49" y="5653356"/>
            <a:ext cx="10451783" cy="744586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994657" y="3472675"/>
            <a:ext cx="5932173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want die is heilig, rechtvaardig en goed</a:t>
            </a:r>
          </a:p>
        </p:txBody>
      </p:sp>
    </p:spTree>
    <p:extLst>
      <p:ext uri="{BB962C8B-B14F-4D97-AF65-F5344CB8AC3E}">
        <p14:creationId xmlns:p14="http://schemas.microsoft.com/office/powerpoint/2010/main" val="221819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52449" y="461000"/>
            <a:ext cx="114376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7</a:t>
            </a: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21 Ik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vind dus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deze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wet: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wanneer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ik het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goede wil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doen, ligt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in mij het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kwade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ernaast.</a:t>
            </a: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22 Want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naar de innerlijke mens verlustig ik mij in de wet van God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,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23 maar zie ik </a:t>
            </a:r>
            <a:r>
              <a:rPr lang="nl-NL" sz="2800" dirty="0">
                <a:solidFill>
                  <a:srgbClr val="002060"/>
                </a:solidFill>
              </a:rPr>
              <a:t>een andere </a:t>
            </a:r>
            <a:r>
              <a:rPr lang="nl-NL" sz="2800" dirty="0" smtClean="0">
                <a:solidFill>
                  <a:srgbClr val="002060"/>
                </a:solidFill>
              </a:rPr>
              <a:t>wet </a:t>
            </a:r>
            <a:r>
              <a:rPr lang="nl-NL" sz="2800" dirty="0">
                <a:solidFill>
                  <a:srgbClr val="002060"/>
                </a:solidFill>
              </a:rPr>
              <a:t>in mijn </a:t>
            </a:r>
            <a:r>
              <a:rPr lang="nl-NL" sz="2800" dirty="0" smtClean="0">
                <a:solidFill>
                  <a:srgbClr val="002060"/>
                </a:solidFill>
              </a:rPr>
              <a:t>leden, 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die </a:t>
            </a:r>
            <a:r>
              <a:rPr lang="nl-NL" sz="2800" dirty="0">
                <a:solidFill>
                  <a:srgbClr val="002060"/>
                </a:solidFill>
              </a:rPr>
              <a:t>oorlog voert tegen de wet van mijn denken,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en </a:t>
            </a:r>
            <a:r>
              <a:rPr lang="nl-NL" sz="2800" dirty="0">
                <a:solidFill>
                  <a:srgbClr val="002060"/>
                </a:solidFill>
              </a:rPr>
              <a:t>mij in krijgsgevangenschap brengt </a:t>
            </a:r>
            <a:r>
              <a:rPr lang="nl-NL" sz="2800" dirty="0" smtClean="0">
                <a:solidFill>
                  <a:srgbClr val="002060"/>
                </a:solidFill>
              </a:rPr>
              <a:t>in de </a:t>
            </a:r>
            <a:r>
              <a:rPr lang="nl-NL" sz="2800" dirty="0">
                <a:solidFill>
                  <a:srgbClr val="002060"/>
                </a:solidFill>
              </a:rPr>
              <a:t>wet van de zonde,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die </a:t>
            </a:r>
            <a:r>
              <a:rPr lang="nl-NL" sz="2800" dirty="0">
                <a:solidFill>
                  <a:srgbClr val="002060"/>
                </a:solidFill>
              </a:rPr>
              <a:t>in mijn leden is.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" y="5064600"/>
            <a:ext cx="11990070" cy="71853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30" y="5783139"/>
            <a:ext cx="11990070" cy="72100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590922" y="4212887"/>
            <a:ext cx="7827046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l</a:t>
            </a:r>
            <a:r>
              <a:rPr lang="nl-NL" sz="2600" dirty="0" smtClean="0">
                <a:latin typeface="+mj-lt"/>
              </a:rPr>
              <a:t>even onder de wet = strijd, oorlog en gevangenschap</a:t>
            </a:r>
          </a:p>
        </p:txBody>
      </p:sp>
    </p:spTree>
    <p:extLst>
      <p:ext uri="{BB962C8B-B14F-4D97-AF65-F5344CB8AC3E}">
        <p14:creationId xmlns:p14="http://schemas.microsoft.com/office/powerpoint/2010/main" val="20874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52449" y="461000"/>
            <a:ext cx="114376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7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21 Ik </a:t>
            </a:r>
            <a:r>
              <a:rPr lang="nl-NL" sz="2800" dirty="0">
                <a:solidFill>
                  <a:srgbClr val="002060"/>
                </a:solidFill>
              </a:rPr>
              <a:t>vind dus </a:t>
            </a:r>
            <a:r>
              <a:rPr lang="nl-NL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deze </a:t>
            </a:r>
            <a:r>
              <a:rPr lang="nl-NL" sz="28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wet</a:t>
            </a:r>
            <a:r>
              <a:rPr lang="nl-NL" sz="2800" dirty="0">
                <a:solidFill>
                  <a:srgbClr val="002060"/>
                </a:solidFill>
              </a:rPr>
              <a:t>: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wanneer </a:t>
            </a:r>
            <a:r>
              <a:rPr lang="nl-NL" sz="2800" dirty="0">
                <a:solidFill>
                  <a:srgbClr val="002060"/>
                </a:solidFill>
              </a:rPr>
              <a:t>ik het </a:t>
            </a:r>
            <a:r>
              <a:rPr lang="nl-NL" sz="2800" dirty="0" smtClean="0">
                <a:solidFill>
                  <a:srgbClr val="002060"/>
                </a:solidFill>
              </a:rPr>
              <a:t>goede wil </a:t>
            </a:r>
            <a:r>
              <a:rPr lang="nl-NL" sz="2800" dirty="0">
                <a:solidFill>
                  <a:srgbClr val="002060"/>
                </a:solidFill>
              </a:rPr>
              <a:t>doen, ligt </a:t>
            </a:r>
            <a:r>
              <a:rPr lang="nl-NL" sz="2800" dirty="0" smtClean="0">
                <a:solidFill>
                  <a:srgbClr val="002060"/>
                </a:solidFill>
              </a:rPr>
              <a:t>in mij het </a:t>
            </a:r>
            <a:r>
              <a:rPr lang="nl-NL" sz="2800" dirty="0">
                <a:solidFill>
                  <a:srgbClr val="002060"/>
                </a:solidFill>
              </a:rPr>
              <a:t>kwade </a:t>
            </a:r>
            <a:r>
              <a:rPr lang="nl-NL" sz="2800" dirty="0" smtClean="0">
                <a:solidFill>
                  <a:srgbClr val="002060"/>
                </a:solidFill>
              </a:rPr>
              <a:t>ernaast.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22 Want </a:t>
            </a:r>
            <a:r>
              <a:rPr lang="nl-NL" sz="2800" dirty="0">
                <a:solidFill>
                  <a:srgbClr val="002060"/>
                </a:solidFill>
              </a:rPr>
              <a:t>naar de innerlijke mens verlustig ik mij in </a:t>
            </a:r>
            <a:r>
              <a:rPr lang="nl-NL" sz="28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wet van God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,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23 maar zie ik </a:t>
            </a:r>
            <a:r>
              <a:rPr lang="nl-NL" sz="28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een andere </a:t>
            </a:r>
            <a:r>
              <a:rPr lang="nl-NL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wet</a:t>
            </a:r>
            <a:r>
              <a:rPr lang="nl-NL" sz="2800" dirty="0" smtClean="0">
                <a:solidFill>
                  <a:srgbClr val="002060"/>
                </a:solidFill>
              </a:rPr>
              <a:t> </a:t>
            </a:r>
            <a:r>
              <a:rPr lang="nl-NL" sz="2800" dirty="0">
                <a:solidFill>
                  <a:srgbClr val="002060"/>
                </a:solidFill>
              </a:rPr>
              <a:t>in mijn </a:t>
            </a:r>
            <a:r>
              <a:rPr lang="nl-NL" sz="2800" dirty="0" smtClean="0">
                <a:solidFill>
                  <a:srgbClr val="002060"/>
                </a:solidFill>
              </a:rPr>
              <a:t>leden, 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die </a:t>
            </a:r>
            <a:r>
              <a:rPr lang="nl-NL" sz="2800" dirty="0">
                <a:solidFill>
                  <a:srgbClr val="002060"/>
                </a:solidFill>
              </a:rPr>
              <a:t>oorlog voert tegen </a:t>
            </a:r>
            <a:r>
              <a:rPr lang="nl-NL" sz="28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wet van mijn denken</a:t>
            </a:r>
            <a:r>
              <a:rPr lang="nl-NL" sz="2800" dirty="0">
                <a:solidFill>
                  <a:srgbClr val="002060"/>
                </a:solidFill>
              </a:rPr>
              <a:t>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en </a:t>
            </a:r>
            <a:r>
              <a:rPr lang="nl-NL" sz="2800" dirty="0">
                <a:solidFill>
                  <a:srgbClr val="002060"/>
                </a:solidFill>
              </a:rPr>
              <a:t>mij in krijgsgevangenschap brengt </a:t>
            </a:r>
            <a:r>
              <a:rPr lang="nl-NL" sz="2800" dirty="0" smtClean="0">
                <a:solidFill>
                  <a:srgbClr val="002060"/>
                </a:solidFill>
              </a:rPr>
              <a:t>in </a:t>
            </a:r>
            <a:r>
              <a:rPr lang="nl-NL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nl-NL" sz="28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wet van de zonde</a:t>
            </a:r>
            <a:r>
              <a:rPr lang="nl-NL" sz="2800" dirty="0">
                <a:solidFill>
                  <a:srgbClr val="002060"/>
                </a:solidFill>
              </a:rPr>
              <a:t>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die </a:t>
            </a:r>
            <a:r>
              <a:rPr lang="nl-NL" sz="2800" dirty="0">
                <a:solidFill>
                  <a:srgbClr val="002060"/>
                </a:solidFill>
              </a:rPr>
              <a:t>in mijn leden is.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152649" y="4466217"/>
            <a:ext cx="7688581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wet van God = de wet die God aan Mozes gaf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wet van mijn denken = de innerlijke mens, die zich verlustigt in de wet van God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een andere wet = een wetmatigheid = de wetmatigheid van de zonde, die in mijn leden is</a:t>
            </a:r>
          </a:p>
        </p:txBody>
      </p:sp>
    </p:spTree>
    <p:extLst>
      <p:ext uri="{BB962C8B-B14F-4D97-AF65-F5344CB8AC3E}">
        <p14:creationId xmlns:p14="http://schemas.microsoft.com/office/powerpoint/2010/main" val="129809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52449" y="461000"/>
            <a:ext cx="114376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7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24 Ik</a:t>
            </a:r>
            <a:r>
              <a:rPr lang="nl-NL" sz="2800" dirty="0">
                <a:solidFill>
                  <a:srgbClr val="002060"/>
                </a:solidFill>
              </a:rPr>
              <a:t>, diep ongelukkig mens!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Wie </a:t>
            </a:r>
            <a:r>
              <a:rPr lang="nl-NL" sz="2800" dirty="0">
                <a:solidFill>
                  <a:srgbClr val="002060"/>
                </a:solidFill>
              </a:rPr>
              <a:t>zal mij uitredden uit dit lichaam van de dood?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598419" y="3177109"/>
            <a:ext cx="7437121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hoe groter de strijd, hoe groter de nederlaag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die strijd kan niet door de mens gewonnen worden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w</a:t>
            </a:r>
            <a:r>
              <a:rPr lang="nl-NL" sz="2600" dirty="0" smtClean="0">
                <a:latin typeface="+mj-lt"/>
              </a:rPr>
              <a:t>ie/wat zal uitredden/verlossen?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5493111"/>
            <a:ext cx="11818620" cy="74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1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52449" y="461000"/>
            <a:ext cx="114376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7</a:t>
            </a: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24 Ik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, diep ongelukkig mens!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Wie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zal mij uitredden uit dit lichaam van de dood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25 Echter: </a:t>
            </a:r>
            <a:r>
              <a:rPr lang="nl-NL" sz="2800" dirty="0">
                <a:solidFill>
                  <a:srgbClr val="002060"/>
                </a:solidFill>
              </a:rPr>
              <a:t>genade! </a:t>
            </a:r>
            <a:r>
              <a:rPr lang="nl-NL" sz="2800" dirty="0" smtClean="0">
                <a:solidFill>
                  <a:srgbClr val="002060"/>
                </a:solidFill>
              </a:rPr>
              <a:t>Ik </a:t>
            </a:r>
            <a:r>
              <a:rPr lang="nl-NL" sz="2800" dirty="0">
                <a:solidFill>
                  <a:srgbClr val="002060"/>
                </a:solidFill>
              </a:rPr>
              <a:t>dank God door Jezus Christus, onze Heer.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Dus dan ben ik zelf met het denken slaaf voor de wet van God, </a:t>
            </a:r>
          </a:p>
          <a:p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maar met het vlees voor de wet van de zonde.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49" y="5450205"/>
            <a:ext cx="89725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0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52449" y="461000"/>
            <a:ext cx="114376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7</a:t>
            </a: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24 Ik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, diep ongelukkig mens!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Wie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zal mij uitredden uit dit lichaam van de dood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25 Echter: </a:t>
            </a:r>
            <a:r>
              <a:rPr lang="nl-NL" sz="2800" dirty="0">
                <a:solidFill>
                  <a:srgbClr val="002060"/>
                </a:solidFill>
              </a:rPr>
              <a:t>genade! </a:t>
            </a:r>
            <a:r>
              <a:rPr lang="nl-NL" sz="2800" dirty="0" smtClean="0">
                <a:solidFill>
                  <a:srgbClr val="002060"/>
                </a:solidFill>
              </a:rPr>
              <a:t>Ik </a:t>
            </a:r>
            <a:r>
              <a:rPr lang="nl-NL" sz="2800" dirty="0">
                <a:solidFill>
                  <a:srgbClr val="002060"/>
                </a:solidFill>
              </a:rPr>
              <a:t>dank God door Jezus Christus, onze Heer.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Dus dan ben ik zelf met </a:t>
            </a:r>
            <a:r>
              <a:rPr lang="nl-NL" sz="2800" dirty="0">
                <a:solidFill>
                  <a:srgbClr val="002060"/>
                </a:solidFill>
              </a:rPr>
              <a:t>het denken </a:t>
            </a:r>
            <a:r>
              <a:rPr lang="nl-NL" sz="2800" dirty="0" smtClean="0">
                <a:solidFill>
                  <a:srgbClr val="002060"/>
                </a:solidFill>
              </a:rPr>
              <a:t>slaaf voor </a:t>
            </a:r>
            <a:r>
              <a:rPr lang="nl-NL" sz="2800" dirty="0">
                <a:solidFill>
                  <a:srgbClr val="002060"/>
                </a:solidFill>
              </a:rPr>
              <a:t>de wet van God,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maar </a:t>
            </a:r>
            <a:r>
              <a:rPr lang="nl-NL" sz="2800" dirty="0">
                <a:solidFill>
                  <a:srgbClr val="002060"/>
                </a:solidFill>
              </a:rPr>
              <a:t>met het vlees voor de wet van de zonde.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52" y="5067300"/>
            <a:ext cx="7115175" cy="7239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63" y="5791200"/>
            <a:ext cx="6622936" cy="74425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312668" y="3966686"/>
            <a:ext cx="7917181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en daarom: </a:t>
            </a:r>
            <a:r>
              <a:rPr lang="nl-NL" sz="2600" i="1" dirty="0" smtClean="0">
                <a:latin typeface="+mj-lt"/>
              </a:rPr>
              <a:t>weten</a:t>
            </a:r>
            <a:r>
              <a:rPr lang="nl-NL" sz="2600" dirty="0" smtClean="0">
                <a:latin typeface="+mj-lt"/>
              </a:rPr>
              <a:t> en </a:t>
            </a:r>
            <a:r>
              <a:rPr lang="nl-NL" sz="2600" i="1" dirty="0" smtClean="0">
                <a:latin typeface="+mj-lt"/>
              </a:rPr>
              <a:t>rekenen</a:t>
            </a:r>
            <a:r>
              <a:rPr lang="nl-NL" sz="2600" dirty="0" smtClean="0">
                <a:latin typeface="+mj-lt"/>
              </a:rPr>
              <a:t> wie we zijn in Christus! </a:t>
            </a:r>
          </a:p>
        </p:txBody>
      </p:sp>
    </p:spTree>
    <p:extLst>
      <p:ext uri="{BB962C8B-B14F-4D97-AF65-F5344CB8AC3E}">
        <p14:creationId xmlns:p14="http://schemas.microsoft.com/office/powerpoint/2010/main" val="59116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0" y="215325"/>
            <a:ext cx="1215009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/>
              <a:t>Romeinen 7</a:t>
            </a:r>
            <a:endParaRPr lang="nl-NL" sz="2800" b="1" dirty="0"/>
          </a:p>
          <a:p>
            <a:pPr algn="ctr"/>
            <a:r>
              <a:rPr lang="nl-NL" sz="2800" dirty="0"/>
              <a:t>1 Of zijn jullie onwetend, broeders </a:t>
            </a:r>
          </a:p>
          <a:p>
            <a:pPr algn="ctr"/>
            <a:r>
              <a:rPr lang="nl-NL" sz="2800" dirty="0"/>
              <a:t>(ik spreek tot wie de wet kennen),</a:t>
            </a:r>
          </a:p>
          <a:p>
            <a:pPr algn="ctr"/>
            <a:r>
              <a:rPr lang="nl-NL" sz="2800" dirty="0"/>
              <a:t>dat de wet heer is van de mens, zolang hij leeft</a:t>
            </a:r>
            <a:r>
              <a:rPr lang="nl-NL" sz="2800" dirty="0" smtClean="0"/>
              <a:t>?</a:t>
            </a:r>
          </a:p>
          <a:p>
            <a:pPr algn="ctr"/>
            <a:r>
              <a:rPr lang="nl-NL" sz="2800" dirty="0"/>
              <a:t>2 Want de gehuwde vrouw, is wettig aan de levende man gebonden; </a:t>
            </a:r>
          </a:p>
          <a:p>
            <a:pPr algn="ctr"/>
            <a:r>
              <a:rPr lang="nl-NL" sz="2800" dirty="0"/>
              <a:t>maar als haar man sterft, is zij ontheven van de wet van de man.</a:t>
            </a:r>
          </a:p>
          <a:p>
            <a:pPr algn="ctr"/>
            <a:r>
              <a:rPr lang="nl-NL" sz="2800" dirty="0"/>
              <a:t>3 Dus zal zij dan, wanneer haar man leeft, als echtbreekster betiteld worden, </a:t>
            </a:r>
            <a:endParaRPr lang="nl-NL" sz="2800" dirty="0" smtClean="0"/>
          </a:p>
          <a:p>
            <a:pPr algn="ctr"/>
            <a:r>
              <a:rPr lang="nl-NL" sz="2800" dirty="0" smtClean="0"/>
              <a:t>als </a:t>
            </a:r>
            <a:r>
              <a:rPr lang="nl-NL" sz="2800" dirty="0"/>
              <a:t>zij van een andere man wordt; </a:t>
            </a:r>
          </a:p>
          <a:p>
            <a:pPr algn="ctr"/>
            <a:r>
              <a:rPr lang="nl-NL" sz="2800" dirty="0"/>
              <a:t>maar als haar man sterft, is zij vrij van de wet, </a:t>
            </a:r>
          </a:p>
          <a:p>
            <a:pPr algn="ctr"/>
            <a:r>
              <a:rPr lang="nl-NL" sz="2800" dirty="0"/>
              <a:t>zodat zij geen echtbreekster is, wanneer zij van een andere man wordt.</a:t>
            </a:r>
          </a:p>
          <a:p>
            <a:pPr algn="ctr"/>
            <a:r>
              <a:rPr lang="nl-NL" sz="2800" dirty="0"/>
              <a:t>4 Zodat, mijn broeders: ook jullie werden gedood voor de wet </a:t>
            </a:r>
          </a:p>
          <a:p>
            <a:pPr algn="ctr"/>
            <a:r>
              <a:rPr lang="nl-NL" sz="2800" dirty="0"/>
              <a:t>(door het lichaam van Christus) </a:t>
            </a:r>
          </a:p>
          <a:p>
            <a:pPr algn="ctr"/>
            <a:r>
              <a:rPr lang="nl-NL" sz="2800" dirty="0"/>
              <a:t>om van een ander te worden, van Hem, die uit de doden wordt opgewekt, </a:t>
            </a:r>
            <a:endParaRPr lang="nl-NL" sz="2800" dirty="0" smtClean="0"/>
          </a:p>
          <a:p>
            <a:pPr algn="ctr"/>
            <a:r>
              <a:rPr lang="nl-NL" sz="2800" dirty="0" smtClean="0"/>
              <a:t>opdat </a:t>
            </a:r>
            <a:r>
              <a:rPr lang="nl-NL" sz="2800" dirty="0"/>
              <a:t>wij vrucht zullen dragen voor God.</a:t>
            </a:r>
          </a:p>
          <a:p>
            <a:pPr algn="ctr"/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934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0" y="215325"/>
            <a:ext cx="121500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/>
              <a:t>Romeinen 7</a:t>
            </a:r>
            <a:endParaRPr lang="nl-NL" sz="2800" b="1" dirty="0"/>
          </a:p>
          <a:p>
            <a:pPr algn="ctr"/>
            <a:r>
              <a:rPr lang="nl-NL" sz="2800" dirty="0"/>
              <a:t>5 Want toen wij in het vlees waren, werkten de hartstochten van de zonden, </a:t>
            </a:r>
          </a:p>
          <a:p>
            <a:pPr algn="ctr"/>
            <a:r>
              <a:rPr lang="nl-NL" sz="2800" dirty="0"/>
              <a:t>die er waren door de wet, in onze leden in, </a:t>
            </a:r>
          </a:p>
          <a:p>
            <a:pPr algn="ctr"/>
            <a:r>
              <a:rPr lang="nl-NL" sz="2800" dirty="0"/>
              <a:t>om voor de dood vrucht te dragen.</a:t>
            </a:r>
          </a:p>
          <a:p>
            <a:pPr algn="ctr"/>
            <a:r>
              <a:rPr lang="nl-NL" sz="2800" dirty="0"/>
              <a:t>6 Maar nú worden wij, ontheven van de wet, </a:t>
            </a:r>
          </a:p>
          <a:p>
            <a:pPr algn="ctr"/>
            <a:r>
              <a:rPr lang="nl-NL" sz="2800" dirty="0"/>
              <a:t>waarin wij stervende werden vastgehouden, </a:t>
            </a:r>
          </a:p>
          <a:p>
            <a:pPr algn="ctr"/>
            <a:r>
              <a:rPr lang="nl-NL" sz="2800" dirty="0"/>
              <a:t>opdat we slaaf zouden zijn in nieuwheid van geest </a:t>
            </a:r>
          </a:p>
          <a:p>
            <a:pPr algn="ctr"/>
            <a:r>
              <a:rPr lang="nl-NL" sz="2800" dirty="0"/>
              <a:t>en niet in de oudheid van letter.</a:t>
            </a:r>
          </a:p>
          <a:p>
            <a:pPr algn="ctr"/>
            <a:r>
              <a:rPr lang="nl-NL" sz="2800" dirty="0"/>
              <a:t>7 Wat zullen wij dan zeggen? Is de wet zonde? Moge het niet gebeuren! </a:t>
            </a:r>
          </a:p>
          <a:p>
            <a:pPr algn="ctr"/>
            <a:r>
              <a:rPr lang="nl-NL" sz="2800" dirty="0"/>
              <a:t>Maar ik kende de zonde niet, tenzij door de wet. </a:t>
            </a:r>
            <a:endParaRPr lang="nl-NL" sz="2800" dirty="0" smtClean="0"/>
          </a:p>
          <a:p>
            <a:pPr algn="ctr"/>
            <a:r>
              <a:rPr lang="nl-NL" sz="2800" dirty="0" smtClean="0"/>
              <a:t>Want </a:t>
            </a:r>
            <a:r>
              <a:rPr lang="nl-NL" sz="2800" dirty="0"/>
              <a:t>ook van de begeerte </a:t>
            </a:r>
            <a:r>
              <a:rPr lang="nl-NL" sz="2800" dirty="0" smtClean="0"/>
              <a:t> zou </a:t>
            </a:r>
            <a:r>
              <a:rPr lang="nl-NL" sz="2800" dirty="0"/>
              <a:t>ik niet geweten hebben, </a:t>
            </a:r>
            <a:endParaRPr lang="nl-NL" sz="2800" dirty="0" smtClean="0"/>
          </a:p>
          <a:p>
            <a:pPr algn="ctr"/>
            <a:r>
              <a:rPr lang="nl-NL" sz="2800" dirty="0" smtClean="0"/>
              <a:t>als </a:t>
            </a:r>
            <a:r>
              <a:rPr lang="nl-NL" sz="2800" dirty="0"/>
              <a:t>de wet niet zei: Jij zal niet begeren.</a:t>
            </a:r>
          </a:p>
          <a:p>
            <a:pPr algn="ctr"/>
            <a:r>
              <a:rPr lang="nl-NL" sz="2800" dirty="0"/>
              <a:t>8 Maar de zonde, die het </a:t>
            </a:r>
            <a:r>
              <a:rPr lang="nl-NL" sz="2800" dirty="0" smtClean="0"/>
              <a:t>gebod </a:t>
            </a:r>
            <a:r>
              <a:rPr lang="nl-NL" sz="2800" dirty="0"/>
              <a:t>als aanleiding neemt, </a:t>
            </a:r>
          </a:p>
          <a:p>
            <a:pPr algn="ctr"/>
            <a:r>
              <a:rPr lang="nl-NL" sz="2800" dirty="0"/>
              <a:t>bewerkt in mij elke begeerte; want los van de wet is de zonde een dode</a:t>
            </a:r>
            <a:r>
              <a:rPr lang="nl-NL" sz="2800" dirty="0" smtClean="0"/>
              <a:t>.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38020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0" y="215325"/>
            <a:ext cx="121500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/>
              <a:t>Romeinen 7</a:t>
            </a:r>
            <a:endParaRPr lang="nl-NL" sz="2800" b="1" dirty="0"/>
          </a:p>
          <a:p>
            <a:pPr algn="ctr"/>
            <a:r>
              <a:rPr lang="nl-NL" sz="2800" dirty="0"/>
              <a:t>9 En eens leefde ik los van de wet; </a:t>
            </a:r>
          </a:p>
          <a:p>
            <a:pPr algn="ctr"/>
            <a:r>
              <a:rPr lang="nl-NL" sz="2800" dirty="0"/>
              <a:t>maar wanneer het </a:t>
            </a:r>
            <a:r>
              <a:rPr lang="nl-NL" sz="2800" dirty="0" smtClean="0"/>
              <a:t>gebod </a:t>
            </a:r>
            <a:r>
              <a:rPr lang="nl-NL" sz="2800" dirty="0"/>
              <a:t>komt, leeft de zonde op, en ik stierf.</a:t>
            </a:r>
          </a:p>
          <a:p>
            <a:pPr algn="ctr"/>
            <a:r>
              <a:rPr lang="nl-NL" sz="2800" dirty="0"/>
              <a:t>10 En het bleek dat het </a:t>
            </a:r>
            <a:r>
              <a:rPr lang="nl-NL" sz="2800" dirty="0" smtClean="0"/>
              <a:t>gebod, </a:t>
            </a:r>
            <a:r>
              <a:rPr lang="nl-NL" sz="2800" dirty="0"/>
              <a:t>dat tot leven is, voor mij ten dode is</a:t>
            </a:r>
            <a:r>
              <a:rPr lang="nl-NL" sz="2800" dirty="0" smtClean="0"/>
              <a:t>.</a:t>
            </a:r>
          </a:p>
          <a:p>
            <a:pPr algn="ctr"/>
            <a:r>
              <a:rPr lang="nl-NL" sz="2800" dirty="0"/>
              <a:t>11 Want de zonde, die het </a:t>
            </a:r>
            <a:r>
              <a:rPr lang="nl-NL" sz="2800" dirty="0" smtClean="0"/>
              <a:t>gebod </a:t>
            </a:r>
            <a:r>
              <a:rPr lang="nl-NL" sz="2800" dirty="0"/>
              <a:t>als aanleiding neemt, </a:t>
            </a:r>
          </a:p>
          <a:p>
            <a:pPr algn="ctr"/>
            <a:r>
              <a:rPr lang="nl-NL" sz="2800" dirty="0"/>
              <a:t>misleidt mij, en doodt mij door het </a:t>
            </a:r>
            <a:r>
              <a:rPr lang="nl-NL" sz="2800" dirty="0" smtClean="0"/>
              <a:t>gebod.</a:t>
            </a:r>
            <a:endParaRPr lang="nl-NL" sz="2800" dirty="0"/>
          </a:p>
          <a:p>
            <a:pPr algn="ctr"/>
            <a:r>
              <a:rPr lang="nl-NL" sz="2800" dirty="0"/>
              <a:t>12 Zodat de wet, inderdaad, heilig is, en het </a:t>
            </a:r>
            <a:r>
              <a:rPr lang="nl-NL" sz="2800" dirty="0" smtClean="0"/>
              <a:t>gebod </a:t>
            </a:r>
            <a:r>
              <a:rPr lang="nl-NL" sz="2800" dirty="0"/>
              <a:t>heilig, </a:t>
            </a:r>
          </a:p>
          <a:p>
            <a:pPr algn="ctr"/>
            <a:r>
              <a:rPr lang="nl-NL" sz="2800" dirty="0"/>
              <a:t>rechtvaardig en goed.</a:t>
            </a:r>
          </a:p>
          <a:p>
            <a:pPr algn="ctr"/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97938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52449" y="461000"/>
            <a:ext cx="114376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7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13 Werd </a:t>
            </a:r>
            <a:r>
              <a:rPr lang="nl-NL" sz="2800" dirty="0">
                <a:solidFill>
                  <a:srgbClr val="002060"/>
                </a:solidFill>
              </a:rPr>
              <a:t>het goede dan voor mij de dood? Moge het niet gebeuren!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Maar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de zonde, opdat zij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zonde zal blijken, </a:t>
            </a: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bewerkt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door het goede voor mij de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dood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O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pdat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de zonde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naar overtreffendheid zonde zou worden door het gebod.</a:t>
            </a:r>
            <a:endParaRPr lang="nl-NL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1508760" y="3652899"/>
            <a:ext cx="8606790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als het </a:t>
            </a:r>
            <a:r>
              <a:rPr lang="nl-NL" sz="2600" dirty="0">
                <a:latin typeface="+mj-lt"/>
              </a:rPr>
              <a:t>goede </a:t>
            </a:r>
            <a:r>
              <a:rPr lang="nl-NL" sz="2600" i="1" dirty="0">
                <a:latin typeface="+mj-lt"/>
              </a:rPr>
              <a:t>(</a:t>
            </a:r>
            <a:r>
              <a:rPr lang="nl-NL" sz="2600" i="1" dirty="0" smtClean="0">
                <a:latin typeface="+mj-lt"/>
              </a:rPr>
              <a:t>gebod) </a:t>
            </a:r>
            <a:r>
              <a:rPr lang="nl-NL" sz="2600" dirty="0" smtClean="0">
                <a:latin typeface="+mj-lt"/>
              </a:rPr>
              <a:t>in mij de zonde prikkelt…</a:t>
            </a:r>
            <a:endParaRPr lang="nl-NL" sz="2600" i="1" dirty="0" smtClean="0">
              <a:latin typeface="+mj-lt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werd het goede </a:t>
            </a:r>
            <a:r>
              <a:rPr lang="nl-NL" sz="2600" i="1" dirty="0" smtClean="0">
                <a:latin typeface="+mj-lt"/>
              </a:rPr>
              <a:t>(gebod) </a:t>
            </a:r>
            <a:r>
              <a:rPr lang="nl-NL" sz="2600" dirty="0" smtClean="0">
                <a:latin typeface="+mj-lt"/>
              </a:rPr>
              <a:t>dan</a:t>
            </a:r>
            <a:r>
              <a:rPr lang="nl-NL" sz="2600" i="1" dirty="0" smtClean="0">
                <a:latin typeface="+mj-lt"/>
              </a:rPr>
              <a:t> </a:t>
            </a:r>
            <a:r>
              <a:rPr lang="nl-NL" sz="2600" dirty="0" smtClean="0">
                <a:latin typeface="+mj-lt"/>
              </a:rPr>
              <a:t>voor mij de dood?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49" y="5697217"/>
            <a:ext cx="9988968" cy="78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6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52449" y="461000"/>
            <a:ext cx="114376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7</a:t>
            </a: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13 Werd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het goede dan voor mij de dood? Moge het niet gebeuren!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Maar </a:t>
            </a:r>
            <a:r>
              <a:rPr lang="nl-NL" sz="2800" dirty="0">
                <a:solidFill>
                  <a:srgbClr val="002060"/>
                </a:solidFill>
              </a:rPr>
              <a:t>de zonde, opdat zij </a:t>
            </a:r>
            <a:r>
              <a:rPr lang="nl-NL" sz="2800" dirty="0" smtClean="0">
                <a:solidFill>
                  <a:srgbClr val="002060"/>
                </a:solidFill>
              </a:rPr>
              <a:t>zonde zal blijken, 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bewerkt </a:t>
            </a:r>
            <a:r>
              <a:rPr lang="nl-NL" sz="2800" dirty="0">
                <a:solidFill>
                  <a:srgbClr val="002060"/>
                </a:solidFill>
              </a:rPr>
              <a:t>door het goede voor mij de </a:t>
            </a:r>
            <a:r>
              <a:rPr lang="nl-NL" sz="2800" dirty="0" smtClean="0">
                <a:solidFill>
                  <a:srgbClr val="002060"/>
                </a:solidFill>
              </a:rPr>
              <a:t>dood</a:t>
            </a:r>
            <a:r>
              <a:rPr lang="nl-NL" sz="2800" dirty="0">
                <a:solidFill>
                  <a:srgbClr val="002060"/>
                </a:solidFill>
              </a:rPr>
              <a:t>.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>
                <a:solidFill>
                  <a:srgbClr val="002060"/>
                </a:solidFill>
              </a:rPr>
              <a:t>O</a:t>
            </a:r>
            <a:r>
              <a:rPr lang="nl-NL" sz="2800" dirty="0" smtClean="0">
                <a:solidFill>
                  <a:srgbClr val="002060"/>
                </a:solidFill>
              </a:rPr>
              <a:t>pdat </a:t>
            </a:r>
            <a:r>
              <a:rPr lang="nl-NL" sz="2800" dirty="0">
                <a:solidFill>
                  <a:srgbClr val="002060"/>
                </a:solidFill>
              </a:rPr>
              <a:t>de zonde </a:t>
            </a:r>
            <a:r>
              <a:rPr lang="nl-NL" sz="2800" dirty="0" smtClean="0">
                <a:solidFill>
                  <a:srgbClr val="002060"/>
                </a:solidFill>
              </a:rPr>
              <a:t>naar overtreffendheid zonde zou worden door het gebod.</a:t>
            </a: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1131570" y="3478078"/>
            <a:ext cx="10505122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zonde blijkt een doelmisser te zijn door het doel van de wet te missen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i="1" dirty="0" smtClean="0">
                <a:latin typeface="+mj-lt"/>
              </a:rPr>
              <a:t>jij zult</a:t>
            </a:r>
            <a:r>
              <a:rPr lang="nl-NL" sz="2600" dirty="0" smtClean="0">
                <a:latin typeface="+mj-lt"/>
              </a:rPr>
              <a:t> = belofte en geen opdracht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69" y="4968818"/>
            <a:ext cx="11267123" cy="80749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69" y="5696306"/>
            <a:ext cx="10523221" cy="79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8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52449" y="461000"/>
            <a:ext cx="114376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7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14 Want </a:t>
            </a:r>
            <a:r>
              <a:rPr lang="nl-NL" sz="2800" dirty="0">
                <a:solidFill>
                  <a:srgbClr val="002060"/>
                </a:solidFill>
              </a:rPr>
              <a:t>wij weten, dat de wet geestelijk is,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maar </a:t>
            </a:r>
            <a:r>
              <a:rPr lang="nl-NL" sz="2800" dirty="0">
                <a:solidFill>
                  <a:srgbClr val="002060"/>
                </a:solidFill>
              </a:rPr>
              <a:t>ik ben vleselijk, </a:t>
            </a:r>
            <a:r>
              <a:rPr lang="nl-NL" sz="2800" dirty="0" smtClean="0">
                <a:solidFill>
                  <a:srgbClr val="002060"/>
                </a:solidFill>
              </a:rPr>
              <a:t>verkocht onder </a:t>
            </a:r>
            <a:r>
              <a:rPr lang="nl-NL" sz="2800" dirty="0">
                <a:solidFill>
                  <a:srgbClr val="002060"/>
                </a:solidFill>
              </a:rPr>
              <a:t>de zonde.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927859" y="2811328"/>
            <a:ext cx="7810501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zolang wij in dit lichaam zijn, zijn wij in het vlees (:24)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maar wij rekenen anders (6:11)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wij wandelen in geest en niet in vlees (8:4)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49" y="4817745"/>
            <a:ext cx="7820025" cy="7715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49" y="5589270"/>
            <a:ext cx="80200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1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52449" y="461000"/>
            <a:ext cx="114376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7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15 Want </a:t>
            </a:r>
            <a:r>
              <a:rPr lang="nl-NL" sz="2800" dirty="0">
                <a:solidFill>
                  <a:srgbClr val="002060"/>
                </a:solidFill>
              </a:rPr>
              <a:t>wat ik bewerk weet ik niet;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want </a:t>
            </a:r>
            <a:r>
              <a:rPr lang="nl-NL" sz="2800" dirty="0">
                <a:solidFill>
                  <a:srgbClr val="002060"/>
                </a:solidFill>
              </a:rPr>
              <a:t>ik </a:t>
            </a:r>
            <a:r>
              <a:rPr lang="nl-NL" sz="2800" dirty="0" smtClean="0">
                <a:solidFill>
                  <a:srgbClr val="002060"/>
                </a:solidFill>
              </a:rPr>
              <a:t>verricht niet </a:t>
            </a:r>
            <a:r>
              <a:rPr lang="nl-NL" sz="2800" dirty="0">
                <a:solidFill>
                  <a:srgbClr val="002060"/>
                </a:solidFill>
              </a:rPr>
              <a:t>wat ik wil, maar wat ik haat, dat doe ik.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927859" y="2811328"/>
            <a:ext cx="7341871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refererend aan: jij zult niet begeren (:7)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dit gaat om het innerlijk/binnenkant van de mens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47" y="4869180"/>
            <a:ext cx="6691448" cy="83072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147" y="5699905"/>
            <a:ext cx="705802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7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52449" y="461000"/>
            <a:ext cx="114376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7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16 Indien </a:t>
            </a:r>
            <a:r>
              <a:rPr lang="nl-NL" sz="2800" dirty="0">
                <a:solidFill>
                  <a:srgbClr val="002060"/>
                </a:solidFill>
              </a:rPr>
              <a:t>ik nu wat ik niet wil, toch doe, dan stem ik toe, dat de wet </a:t>
            </a:r>
            <a:r>
              <a:rPr lang="nl-NL" sz="2800" dirty="0" smtClean="0">
                <a:solidFill>
                  <a:srgbClr val="002060"/>
                </a:solidFill>
              </a:rPr>
              <a:t>goed is</a:t>
            </a:r>
            <a:r>
              <a:rPr lang="nl-NL" sz="2800" dirty="0">
                <a:solidFill>
                  <a:srgbClr val="002060"/>
                </a:solidFill>
              </a:rPr>
              <a:t>.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17 Maar </a:t>
            </a:r>
            <a:r>
              <a:rPr lang="nl-NL" sz="2800" dirty="0">
                <a:solidFill>
                  <a:srgbClr val="002060"/>
                </a:solidFill>
              </a:rPr>
              <a:t>dan bewerk ik het niet meer, maar de zonde, die in mij </a:t>
            </a:r>
            <a:r>
              <a:rPr lang="nl-NL" sz="2800" dirty="0" smtClean="0">
                <a:solidFill>
                  <a:srgbClr val="002060"/>
                </a:solidFill>
              </a:rPr>
              <a:t>woont</a:t>
            </a:r>
            <a:r>
              <a:rPr lang="nl-NL" sz="28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785109" y="3371398"/>
            <a:ext cx="6553201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‘ik’ wil wel, maar ‘ik’ (het vlees) kan het niet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49" y="5091112"/>
            <a:ext cx="10277475" cy="7905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49" y="5881688"/>
            <a:ext cx="10706101" cy="78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6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62520</TotalTime>
  <Words>1353</Words>
  <Application>Microsoft Office PowerPoint</Application>
  <PresentationFormat>Breedbeeld</PresentationFormat>
  <Paragraphs>150</Paragraphs>
  <Slides>19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Verdana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 Oudijn</dc:creator>
  <cp:lastModifiedBy>Gerard Oudijn</cp:lastModifiedBy>
  <cp:revision>2871</cp:revision>
  <dcterms:created xsi:type="dcterms:W3CDTF">2017-10-24T20:34:00Z</dcterms:created>
  <dcterms:modified xsi:type="dcterms:W3CDTF">2022-02-13T13:24:24Z</dcterms:modified>
</cp:coreProperties>
</file>