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1351" r:id="rId3"/>
    <p:sldId id="1718" r:id="rId4"/>
    <p:sldId id="1774" r:id="rId5"/>
    <p:sldId id="1775" r:id="rId6"/>
    <p:sldId id="1773" r:id="rId7"/>
    <p:sldId id="1776" r:id="rId8"/>
    <p:sldId id="1777" r:id="rId9"/>
    <p:sldId id="1778" r:id="rId10"/>
    <p:sldId id="1779" r:id="rId11"/>
    <p:sldId id="1781" r:id="rId12"/>
    <p:sldId id="1782" r:id="rId13"/>
    <p:sldId id="1783" r:id="rId14"/>
    <p:sldId id="1784" r:id="rId15"/>
    <p:sldId id="1785" r:id="rId16"/>
    <p:sldId id="1786" r:id="rId17"/>
    <p:sldId id="1787" r:id="rId18"/>
    <p:sldId id="1788" r:id="rId19"/>
    <p:sldId id="1789" r:id="rId20"/>
    <p:sldId id="1790" r:id="rId21"/>
    <p:sldId id="1791" r:id="rId22"/>
    <p:sldId id="1792" r:id="rId23"/>
    <p:sldId id="1793" r:id="rId24"/>
    <p:sldId id="1795" r:id="rId25"/>
    <p:sldId id="1794" r:id="rId26"/>
    <p:sldId id="1796"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9BD"/>
    <a:srgbClr val="003300"/>
    <a:srgbClr val="75CF07"/>
    <a:srgbClr val="79D707"/>
    <a:srgbClr val="CCFFCC"/>
    <a:srgbClr val="CCFF99"/>
    <a:srgbClr val="CCCCFF"/>
    <a:srgbClr val="817FB1"/>
    <a:srgbClr val="799FB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85" autoAdjust="0"/>
    <p:restoredTop sz="86401" autoAdjust="0"/>
  </p:normalViewPr>
  <p:slideViewPr>
    <p:cSldViewPr snapToGrid="0">
      <p:cViewPr varScale="1">
        <p:scale>
          <a:sx n="84" d="100"/>
          <a:sy n="84" d="100"/>
        </p:scale>
        <p:origin x="450"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20-2-2022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dirty="0"/>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dirty="0">
              <a:solidFill>
                <a:prstClr val="black"/>
              </a:solidFill>
            </a:endParaRPr>
          </a:p>
        </p:txBody>
      </p:sp>
    </p:spTree>
    <p:extLst>
      <p:ext uri="{BB962C8B-B14F-4D97-AF65-F5344CB8AC3E}">
        <p14:creationId xmlns:p14="http://schemas.microsoft.com/office/powerpoint/2010/main" val="299876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10</a:t>
            </a:fld>
            <a:endParaRPr lang="nl-NL" dirty="0">
              <a:solidFill>
                <a:prstClr val="black"/>
              </a:solidFill>
            </a:endParaRPr>
          </a:p>
        </p:txBody>
      </p:sp>
    </p:spTree>
    <p:extLst>
      <p:ext uri="{BB962C8B-B14F-4D97-AF65-F5344CB8AC3E}">
        <p14:creationId xmlns:p14="http://schemas.microsoft.com/office/powerpoint/2010/main" val="66079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11</a:t>
            </a:fld>
            <a:endParaRPr lang="nl-NL" dirty="0">
              <a:solidFill>
                <a:prstClr val="black"/>
              </a:solidFill>
            </a:endParaRPr>
          </a:p>
        </p:txBody>
      </p:sp>
    </p:spTree>
    <p:extLst>
      <p:ext uri="{BB962C8B-B14F-4D97-AF65-F5344CB8AC3E}">
        <p14:creationId xmlns:p14="http://schemas.microsoft.com/office/powerpoint/2010/main" val="50585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12</a:t>
            </a:fld>
            <a:endParaRPr lang="nl-NL" dirty="0">
              <a:solidFill>
                <a:prstClr val="black"/>
              </a:solidFill>
            </a:endParaRPr>
          </a:p>
        </p:txBody>
      </p:sp>
    </p:spTree>
    <p:extLst>
      <p:ext uri="{BB962C8B-B14F-4D97-AF65-F5344CB8AC3E}">
        <p14:creationId xmlns:p14="http://schemas.microsoft.com/office/powerpoint/2010/main" val="402495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13</a:t>
            </a:fld>
            <a:endParaRPr lang="nl-NL" dirty="0">
              <a:solidFill>
                <a:prstClr val="black"/>
              </a:solidFill>
            </a:endParaRPr>
          </a:p>
        </p:txBody>
      </p:sp>
    </p:spTree>
    <p:extLst>
      <p:ext uri="{BB962C8B-B14F-4D97-AF65-F5344CB8AC3E}">
        <p14:creationId xmlns:p14="http://schemas.microsoft.com/office/powerpoint/2010/main" val="394121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14</a:t>
            </a:fld>
            <a:endParaRPr lang="nl-NL" dirty="0">
              <a:solidFill>
                <a:prstClr val="black"/>
              </a:solidFill>
            </a:endParaRPr>
          </a:p>
        </p:txBody>
      </p:sp>
    </p:spTree>
    <p:extLst>
      <p:ext uri="{BB962C8B-B14F-4D97-AF65-F5344CB8AC3E}">
        <p14:creationId xmlns:p14="http://schemas.microsoft.com/office/powerpoint/2010/main" val="3488208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15</a:t>
            </a:fld>
            <a:endParaRPr lang="nl-NL" dirty="0">
              <a:solidFill>
                <a:prstClr val="black"/>
              </a:solidFill>
            </a:endParaRPr>
          </a:p>
        </p:txBody>
      </p:sp>
    </p:spTree>
    <p:extLst>
      <p:ext uri="{BB962C8B-B14F-4D97-AF65-F5344CB8AC3E}">
        <p14:creationId xmlns:p14="http://schemas.microsoft.com/office/powerpoint/2010/main" val="959356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16</a:t>
            </a:fld>
            <a:endParaRPr lang="nl-NL" dirty="0">
              <a:solidFill>
                <a:prstClr val="black"/>
              </a:solidFill>
            </a:endParaRPr>
          </a:p>
        </p:txBody>
      </p:sp>
    </p:spTree>
    <p:extLst>
      <p:ext uri="{BB962C8B-B14F-4D97-AF65-F5344CB8AC3E}">
        <p14:creationId xmlns:p14="http://schemas.microsoft.com/office/powerpoint/2010/main" val="3248915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17</a:t>
            </a:fld>
            <a:endParaRPr lang="nl-NL" dirty="0">
              <a:solidFill>
                <a:prstClr val="black"/>
              </a:solidFill>
            </a:endParaRPr>
          </a:p>
        </p:txBody>
      </p:sp>
    </p:spTree>
    <p:extLst>
      <p:ext uri="{BB962C8B-B14F-4D97-AF65-F5344CB8AC3E}">
        <p14:creationId xmlns:p14="http://schemas.microsoft.com/office/powerpoint/2010/main" val="3571818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18</a:t>
            </a:fld>
            <a:endParaRPr lang="nl-NL" dirty="0">
              <a:solidFill>
                <a:prstClr val="black"/>
              </a:solidFill>
            </a:endParaRPr>
          </a:p>
        </p:txBody>
      </p:sp>
    </p:spTree>
    <p:extLst>
      <p:ext uri="{BB962C8B-B14F-4D97-AF65-F5344CB8AC3E}">
        <p14:creationId xmlns:p14="http://schemas.microsoft.com/office/powerpoint/2010/main" val="428306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19</a:t>
            </a:fld>
            <a:endParaRPr lang="nl-NL" dirty="0">
              <a:solidFill>
                <a:prstClr val="black"/>
              </a:solidFill>
            </a:endParaRPr>
          </a:p>
        </p:txBody>
      </p:sp>
    </p:spTree>
    <p:extLst>
      <p:ext uri="{BB962C8B-B14F-4D97-AF65-F5344CB8AC3E}">
        <p14:creationId xmlns:p14="http://schemas.microsoft.com/office/powerpoint/2010/main" val="330719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a:t>
            </a:fld>
            <a:endParaRPr lang="nl-NL" dirty="0">
              <a:solidFill>
                <a:prstClr val="black"/>
              </a:solidFill>
            </a:endParaRPr>
          </a:p>
        </p:txBody>
      </p:sp>
    </p:spTree>
    <p:extLst>
      <p:ext uri="{BB962C8B-B14F-4D97-AF65-F5344CB8AC3E}">
        <p14:creationId xmlns:p14="http://schemas.microsoft.com/office/powerpoint/2010/main" val="1780935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1041910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21</a:t>
            </a:fld>
            <a:endParaRPr lang="nl-NL" dirty="0">
              <a:solidFill>
                <a:prstClr val="black"/>
              </a:solidFill>
            </a:endParaRPr>
          </a:p>
        </p:txBody>
      </p:sp>
    </p:spTree>
    <p:extLst>
      <p:ext uri="{BB962C8B-B14F-4D97-AF65-F5344CB8AC3E}">
        <p14:creationId xmlns:p14="http://schemas.microsoft.com/office/powerpoint/2010/main" val="3201456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22</a:t>
            </a:fld>
            <a:endParaRPr lang="nl-NL" dirty="0">
              <a:solidFill>
                <a:prstClr val="black"/>
              </a:solidFill>
            </a:endParaRPr>
          </a:p>
        </p:txBody>
      </p:sp>
    </p:spTree>
    <p:extLst>
      <p:ext uri="{BB962C8B-B14F-4D97-AF65-F5344CB8AC3E}">
        <p14:creationId xmlns:p14="http://schemas.microsoft.com/office/powerpoint/2010/main" val="2619881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23</a:t>
            </a:fld>
            <a:endParaRPr lang="nl-NL" dirty="0">
              <a:solidFill>
                <a:prstClr val="black"/>
              </a:solidFill>
            </a:endParaRPr>
          </a:p>
        </p:txBody>
      </p:sp>
    </p:spTree>
    <p:extLst>
      <p:ext uri="{BB962C8B-B14F-4D97-AF65-F5344CB8AC3E}">
        <p14:creationId xmlns:p14="http://schemas.microsoft.com/office/powerpoint/2010/main" val="2687369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24</a:t>
            </a:fld>
            <a:endParaRPr lang="nl-NL" dirty="0">
              <a:solidFill>
                <a:prstClr val="black"/>
              </a:solidFill>
            </a:endParaRPr>
          </a:p>
        </p:txBody>
      </p:sp>
    </p:spTree>
    <p:extLst>
      <p:ext uri="{BB962C8B-B14F-4D97-AF65-F5344CB8AC3E}">
        <p14:creationId xmlns:p14="http://schemas.microsoft.com/office/powerpoint/2010/main" val="1617369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25</a:t>
            </a:fld>
            <a:endParaRPr lang="nl-NL" dirty="0">
              <a:solidFill>
                <a:prstClr val="black"/>
              </a:solidFill>
            </a:endParaRPr>
          </a:p>
        </p:txBody>
      </p:sp>
    </p:spTree>
    <p:extLst>
      <p:ext uri="{BB962C8B-B14F-4D97-AF65-F5344CB8AC3E}">
        <p14:creationId xmlns:p14="http://schemas.microsoft.com/office/powerpoint/2010/main" val="26023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3</a:t>
            </a:fld>
            <a:endParaRPr lang="nl-NL" dirty="0">
              <a:solidFill>
                <a:prstClr val="black"/>
              </a:solidFill>
            </a:endParaRPr>
          </a:p>
        </p:txBody>
      </p:sp>
    </p:spTree>
    <p:extLst>
      <p:ext uri="{BB962C8B-B14F-4D97-AF65-F5344CB8AC3E}">
        <p14:creationId xmlns:p14="http://schemas.microsoft.com/office/powerpoint/2010/main" val="342947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375084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5</a:t>
            </a:fld>
            <a:endParaRPr lang="nl-NL" dirty="0">
              <a:solidFill>
                <a:prstClr val="black"/>
              </a:solidFill>
            </a:endParaRPr>
          </a:p>
        </p:txBody>
      </p:sp>
    </p:spTree>
    <p:extLst>
      <p:ext uri="{BB962C8B-B14F-4D97-AF65-F5344CB8AC3E}">
        <p14:creationId xmlns:p14="http://schemas.microsoft.com/office/powerpoint/2010/main" val="385258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6</a:t>
            </a:fld>
            <a:endParaRPr lang="nl-NL" dirty="0">
              <a:solidFill>
                <a:prstClr val="black"/>
              </a:solidFill>
            </a:endParaRPr>
          </a:p>
        </p:txBody>
      </p:sp>
    </p:spTree>
    <p:extLst>
      <p:ext uri="{BB962C8B-B14F-4D97-AF65-F5344CB8AC3E}">
        <p14:creationId xmlns:p14="http://schemas.microsoft.com/office/powerpoint/2010/main" val="294923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7</a:t>
            </a:fld>
            <a:endParaRPr lang="nl-NL" dirty="0">
              <a:solidFill>
                <a:prstClr val="black"/>
              </a:solidFill>
            </a:endParaRPr>
          </a:p>
        </p:txBody>
      </p:sp>
    </p:spTree>
    <p:extLst>
      <p:ext uri="{BB962C8B-B14F-4D97-AF65-F5344CB8AC3E}">
        <p14:creationId xmlns:p14="http://schemas.microsoft.com/office/powerpoint/2010/main" val="103376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8</a:t>
            </a:fld>
            <a:endParaRPr lang="nl-NL" dirty="0">
              <a:solidFill>
                <a:prstClr val="black"/>
              </a:solidFill>
            </a:endParaRPr>
          </a:p>
        </p:txBody>
      </p:sp>
    </p:spTree>
    <p:extLst>
      <p:ext uri="{BB962C8B-B14F-4D97-AF65-F5344CB8AC3E}">
        <p14:creationId xmlns:p14="http://schemas.microsoft.com/office/powerpoint/2010/main" val="61620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9</a:t>
            </a:fld>
            <a:endParaRPr lang="nl-NL" dirty="0">
              <a:solidFill>
                <a:prstClr val="black"/>
              </a:solidFill>
            </a:endParaRPr>
          </a:p>
        </p:txBody>
      </p:sp>
    </p:spTree>
    <p:extLst>
      <p:ext uri="{BB962C8B-B14F-4D97-AF65-F5344CB8AC3E}">
        <p14:creationId xmlns:p14="http://schemas.microsoft.com/office/powerpoint/2010/main" val="44321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20-2-2022</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dirty="0"/>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20-2-2022</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3920490" y="1833716"/>
            <a:ext cx="6732270" cy="3948708"/>
          </a:xfrm>
          <a:prstGeom prst="rect">
            <a:avLst/>
          </a:prstGeom>
        </p:spPr>
      </p:pic>
      <p:sp>
        <p:nvSpPr>
          <p:cNvPr id="8" name="Tekstvak 7"/>
          <p:cNvSpPr txBox="1"/>
          <p:nvPr/>
        </p:nvSpPr>
        <p:spPr>
          <a:xfrm>
            <a:off x="-702882" y="788919"/>
            <a:ext cx="9361040" cy="707886"/>
          </a:xfrm>
          <a:prstGeom prst="rect">
            <a:avLst/>
          </a:prstGeom>
          <a:noFill/>
        </p:spPr>
        <p:txBody>
          <a:bodyPr wrap="square" rtlCol="0">
            <a:spAutoFit/>
          </a:bodyPr>
          <a:lstStyle/>
          <a:p>
            <a:pPr algn="ctr"/>
            <a:r>
              <a:rPr lang="nl-NL" sz="4000" b="1" dirty="0" smtClean="0">
                <a:solidFill>
                  <a:srgbClr val="002060"/>
                </a:solidFill>
                <a:latin typeface="Verdana" pitchFamily="34" charset="0"/>
                <a:ea typeface="Verdana" pitchFamily="34" charset="0"/>
                <a:cs typeface="Verdana" pitchFamily="34" charset="0"/>
              </a:rPr>
              <a:t>de Romeinen brief</a:t>
            </a:r>
          </a:p>
        </p:txBody>
      </p:sp>
      <p:sp>
        <p:nvSpPr>
          <p:cNvPr id="9" name="Tekstvak 8"/>
          <p:cNvSpPr txBox="1"/>
          <p:nvPr/>
        </p:nvSpPr>
        <p:spPr>
          <a:xfrm>
            <a:off x="9041130" y="5228426"/>
            <a:ext cx="1611630" cy="553998"/>
          </a:xfrm>
          <a:prstGeom prst="rect">
            <a:avLst/>
          </a:prstGeom>
          <a:noFill/>
        </p:spPr>
        <p:txBody>
          <a:bodyPr wrap="square" rtlCol="0">
            <a:spAutoFit/>
          </a:bodyPr>
          <a:lstStyle/>
          <a:p>
            <a:r>
              <a:rPr lang="nl-NL" sz="3000" dirty="0" smtClean="0">
                <a:solidFill>
                  <a:schemeClr val="bg1"/>
                </a:solidFill>
              </a:rPr>
              <a:t>studie 16</a:t>
            </a:r>
            <a:endParaRPr lang="nl-NL" sz="3000" dirty="0">
              <a:solidFill>
                <a:schemeClr val="bg1"/>
              </a:solidFill>
            </a:endParaRPr>
          </a:p>
        </p:txBody>
      </p:sp>
      <p:sp>
        <p:nvSpPr>
          <p:cNvPr id="5" name="Tekstvak 4"/>
          <p:cNvSpPr txBox="1"/>
          <p:nvPr/>
        </p:nvSpPr>
        <p:spPr>
          <a:xfrm>
            <a:off x="-96253" y="6420126"/>
            <a:ext cx="3043989" cy="307777"/>
          </a:xfrm>
          <a:prstGeom prst="rect">
            <a:avLst/>
          </a:prstGeom>
          <a:noFill/>
          <a:ln w="3175">
            <a:noFill/>
          </a:ln>
        </p:spPr>
        <p:txBody>
          <a:bodyPr wrap="square" rtlCol="0">
            <a:spAutoFit/>
          </a:bodyPr>
          <a:lstStyle/>
          <a:p>
            <a:pPr algn="ctr"/>
            <a:r>
              <a:rPr lang="nl-NL" sz="1400" dirty="0" smtClean="0">
                <a:solidFill>
                  <a:srgbClr val="002060"/>
                </a:solidFill>
                <a:latin typeface="Verdana" pitchFamily="34" charset="0"/>
                <a:ea typeface="Verdana" pitchFamily="34" charset="0"/>
                <a:cs typeface="Verdana" pitchFamily="34" charset="0"/>
              </a:rPr>
              <a:t> 20 februari 2022 Rotterdam</a:t>
            </a:r>
            <a:endParaRPr lang="nl-NL" sz="1400" dirty="0">
              <a:solidFill>
                <a:srgbClr val="00206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7382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4 opdat </a:t>
            </a:r>
            <a:r>
              <a:rPr lang="nl-NL" sz="3000" dirty="0">
                <a:solidFill>
                  <a:srgbClr val="002060"/>
                </a:solidFill>
              </a:rPr>
              <a:t>de </a:t>
            </a:r>
            <a:r>
              <a:rPr lang="nl-NL" sz="3000" dirty="0" smtClean="0">
                <a:solidFill>
                  <a:srgbClr val="002060"/>
                </a:solidFill>
              </a:rPr>
              <a:t>rechtsuiting van </a:t>
            </a:r>
            <a:r>
              <a:rPr lang="nl-NL" sz="3000" dirty="0">
                <a:solidFill>
                  <a:srgbClr val="002060"/>
                </a:solidFill>
              </a:rPr>
              <a:t>de wet vervuld zal worden in ons, </a:t>
            </a:r>
            <a:endParaRPr lang="nl-NL" sz="3000" dirty="0" smtClean="0">
              <a:solidFill>
                <a:srgbClr val="002060"/>
              </a:solidFill>
            </a:endParaRPr>
          </a:p>
          <a:p>
            <a:r>
              <a:rPr lang="nl-NL" sz="3000" dirty="0" smtClean="0">
                <a:solidFill>
                  <a:srgbClr val="002060"/>
                </a:solidFill>
              </a:rPr>
              <a:t>die </a:t>
            </a:r>
            <a:r>
              <a:rPr lang="nl-NL" sz="3000" dirty="0">
                <a:solidFill>
                  <a:srgbClr val="002060"/>
                </a:solidFill>
              </a:rPr>
              <a:t>niet naar het vlees wandelen, maar naar </a:t>
            </a:r>
            <a:r>
              <a:rPr lang="nl-NL" sz="3000" dirty="0" smtClean="0">
                <a:solidFill>
                  <a:srgbClr val="002060"/>
                </a:solidFill>
              </a:rPr>
              <a:t>geest</a:t>
            </a:r>
            <a:r>
              <a:rPr lang="nl-NL" sz="3000" dirty="0">
                <a:solidFill>
                  <a:srgbClr val="002060"/>
                </a:solidFill>
              </a:rPr>
              <a:t>.</a:t>
            </a:r>
          </a:p>
        </p:txBody>
      </p:sp>
      <p:sp>
        <p:nvSpPr>
          <p:cNvPr id="13" name="Tekstvak 12"/>
          <p:cNvSpPr txBox="1"/>
          <p:nvPr/>
        </p:nvSpPr>
        <p:spPr>
          <a:xfrm>
            <a:off x="1150620" y="3783331"/>
            <a:ext cx="6313170"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wandelen naar geest =&gt; niet een hulp of assistentie bij onze wandel in het vlees (proberen)</a:t>
            </a:r>
          </a:p>
          <a:p>
            <a:pPr marL="457200" indent="-457200">
              <a:buFont typeface="Courier New" panose="02070309020205020404" pitchFamily="49" charset="0"/>
              <a:buChar char="o"/>
            </a:pPr>
            <a:r>
              <a:rPr lang="nl-NL" sz="2600" dirty="0" smtClean="0">
                <a:latin typeface="+mj-lt"/>
              </a:rPr>
              <a:t>maar: een einde van onze pogingen en alles van Hem verwachten!</a:t>
            </a:r>
            <a:endParaRPr lang="nl-NL" sz="2600" dirty="0">
              <a:latin typeface="+mj-lt"/>
            </a:endParaRPr>
          </a:p>
        </p:txBody>
      </p:sp>
      <p:pic>
        <p:nvPicPr>
          <p:cNvPr id="2" name="Afbeelding 1"/>
          <p:cNvPicPr>
            <a:picLocks noChangeAspect="1"/>
          </p:cNvPicPr>
          <p:nvPr/>
        </p:nvPicPr>
        <p:blipFill>
          <a:blip r:embed="rId3"/>
          <a:stretch>
            <a:fillRect/>
          </a:stretch>
        </p:blipFill>
        <p:spPr>
          <a:xfrm>
            <a:off x="7850259" y="2163652"/>
            <a:ext cx="4139811" cy="2968418"/>
          </a:xfrm>
          <a:prstGeom prst="rect">
            <a:avLst/>
          </a:prstGeom>
        </p:spPr>
      </p:pic>
    </p:spTree>
    <p:extLst>
      <p:ext uri="{BB962C8B-B14F-4D97-AF65-F5344CB8AC3E}">
        <p14:creationId xmlns:p14="http://schemas.microsoft.com/office/powerpoint/2010/main" val="33985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5 Want </a:t>
            </a:r>
            <a:r>
              <a:rPr lang="nl-NL" sz="3000" dirty="0">
                <a:solidFill>
                  <a:srgbClr val="002060"/>
                </a:solidFill>
              </a:rPr>
              <a:t>zij, die naar het vlees zijn, zijn de dingen van het vlees gezind; maar zij, die naar de geest zijn, de dingen van de geest.</a:t>
            </a:r>
          </a:p>
          <a:p>
            <a:r>
              <a:rPr lang="nl-NL" sz="3000" dirty="0" smtClean="0">
                <a:solidFill>
                  <a:schemeClr val="bg1">
                    <a:lumMod val="65000"/>
                  </a:schemeClr>
                </a:solidFill>
              </a:rPr>
              <a:t>6 Want </a:t>
            </a:r>
            <a:r>
              <a:rPr lang="nl-NL" sz="3000" dirty="0">
                <a:solidFill>
                  <a:schemeClr val="bg1">
                    <a:lumMod val="65000"/>
                  </a:schemeClr>
                </a:solidFill>
              </a:rPr>
              <a:t>de gezindheid van het vlees is </a:t>
            </a:r>
            <a:r>
              <a:rPr lang="nl-NL" sz="3000" dirty="0" smtClean="0">
                <a:solidFill>
                  <a:schemeClr val="bg1">
                    <a:lumMod val="65000"/>
                  </a:schemeClr>
                </a:solidFill>
              </a:rPr>
              <a:t>dood</a:t>
            </a:r>
            <a:r>
              <a:rPr lang="nl-NL" sz="3000" dirty="0">
                <a:solidFill>
                  <a:schemeClr val="bg1">
                    <a:lumMod val="65000"/>
                  </a:schemeClr>
                </a:solidFill>
              </a:rPr>
              <a:t>, </a:t>
            </a:r>
            <a:endParaRPr lang="nl-NL" sz="3000" dirty="0" smtClean="0">
              <a:solidFill>
                <a:schemeClr val="bg1">
                  <a:lumMod val="65000"/>
                </a:schemeClr>
              </a:solidFill>
            </a:endParaRPr>
          </a:p>
          <a:p>
            <a:r>
              <a:rPr lang="nl-NL" sz="3000" dirty="0" smtClean="0">
                <a:solidFill>
                  <a:schemeClr val="bg1">
                    <a:lumMod val="65000"/>
                  </a:schemeClr>
                </a:solidFill>
              </a:rPr>
              <a:t>maar </a:t>
            </a:r>
            <a:r>
              <a:rPr lang="nl-NL" sz="3000" dirty="0">
                <a:solidFill>
                  <a:schemeClr val="bg1">
                    <a:lumMod val="65000"/>
                  </a:schemeClr>
                </a:solidFill>
              </a:rPr>
              <a:t>de gezindheid van de geest is leven en vrede.</a:t>
            </a:r>
          </a:p>
        </p:txBody>
      </p:sp>
      <p:sp>
        <p:nvSpPr>
          <p:cNvPr id="13" name="Tekstvak 12"/>
          <p:cNvSpPr txBox="1"/>
          <p:nvPr/>
        </p:nvSpPr>
        <p:spPr>
          <a:xfrm>
            <a:off x="3114674" y="3607477"/>
            <a:ext cx="4143376"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gezindheid =&gt; gerichtheid</a:t>
            </a:r>
            <a:endParaRPr lang="nl-NL" sz="2600" dirty="0">
              <a:latin typeface="+mj-lt"/>
            </a:endParaRPr>
          </a:p>
        </p:txBody>
      </p:sp>
      <p:pic>
        <p:nvPicPr>
          <p:cNvPr id="3" name="Afbeelding 2"/>
          <p:cNvPicPr>
            <a:picLocks noChangeAspect="1"/>
          </p:cNvPicPr>
          <p:nvPr/>
        </p:nvPicPr>
        <p:blipFill>
          <a:blip r:embed="rId3"/>
          <a:stretch>
            <a:fillRect/>
          </a:stretch>
        </p:blipFill>
        <p:spPr>
          <a:xfrm>
            <a:off x="552449" y="4814082"/>
            <a:ext cx="11064240" cy="837154"/>
          </a:xfrm>
          <a:prstGeom prst="rect">
            <a:avLst/>
          </a:prstGeom>
        </p:spPr>
      </p:pic>
      <p:pic>
        <p:nvPicPr>
          <p:cNvPr id="4" name="Afbeelding 3"/>
          <p:cNvPicPr>
            <a:picLocks noChangeAspect="1"/>
          </p:cNvPicPr>
          <p:nvPr/>
        </p:nvPicPr>
        <p:blipFill>
          <a:blip r:embed="rId4"/>
          <a:stretch>
            <a:fillRect/>
          </a:stretch>
        </p:blipFill>
        <p:spPr>
          <a:xfrm>
            <a:off x="552449" y="5651236"/>
            <a:ext cx="9596438" cy="856352"/>
          </a:xfrm>
          <a:prstGeom prst="rect">
            <a:avLst/>
          </a:prstGeom>
        </p:spPr>
      </p:pic>
    </p:spTree>
    <p:extLst>
      <p:ext uri="{BB962C8B-B14F-4D97-AF65-F5344CB8AC3E}">
        <p14:creationId xmlns:p14="http://schemas.microsoft.com/office/powerpoint/2010/main" val="5526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chemeClr val="bg1">
                    <a:lumMod val="65000"/>
                  </a:schemeClr>
                </a:solidFill>
              </a:rPr>
              <a:t>5 Want </a:t>
            </a:r>
            <a:r>
              <a:rPr lang="nl-NL" sz="3000" dirty="0">
                <a:solidFill>
                  <a:schemeClr val="bg1">
                    <a:lumMod val="65000"/>
                  </a:schemeClr>
                </a:solidFill>
              </a:rPr>
              <a:t>zij, die naar het vlees zijn, zijn de dingen van het vlees gezind; maar zij, die naar de geest zijn, de dingen van de geest.</a:t>
            </a:r>
          </a:p>
          <a:p>
            <a:r>
              <a:rPr lang="nl-NL" sz="3000" dirty="0" smtClean="0">
                <a:solidFill>
                  <a:srgbClr val="002060"/>
                </a:solidFill>
              </a:rPr>
              <a:t>6 Want </a:t>
            </a:r>
            <a:r>
              <a:rPr lang="nl-NL" sz="3000" dirty="0">
                <a:solidFill>
                  <a:srgbClr val="002060"/>
                </a:solidFill>
              </a:rPr>
              <a:t>de gezindheid van het vlees is </a:t>
            </a:r>
            <a:r>
              <a:rPr lang="nl-NL" sz="3000" dirty="0" smtClean="0">
                <a:solidFill>
                  <a:srgbClr val="002060"/>
                </a:solidFill>
              </a:rPr>
              <a:t>dood</a:t>
            </a:r>
            <a:r>
              <a:rPr lang="nl-NL" sz="3000" dirty="0">
                <a:solidFill>
                  <a:srgbClr val="002060"/>
                </a:solidFill>
              </a:rPr>
              <a:t>, </a:t>
            </a:r>
            <a:endParaRPr lang="nl-NL" sz="3000" dirty="0" smtClean="0">
              <a:solidFill>
                <a:srgbClr val="002060"/>
              </a:solidFill>
            </a:endParaRPr>
          </a:p>
          <a:p>
            <a:r>
              <a:rPr lang="nl-NL" sz="3000" dirty="0" smtClean="0">
                <a:solidFill>
                  <a:srgbClr val="002060"/>
                </a:solidFill>
              </a:rPr>
              <a:t>maar </a:t>
            </a:r>
            <a:r>
              <a:rPr lang="nl-NL" sz="3000" dirty="0">
                <a:solidFill>
                  <a:srgbClr val="002060"/>
                </a:solidFill>
              </a:rPr>
              <a:t>de gezindheid van de geest is leven en vrede.</a:t>
            </a:r>
          </a:p>
        </p:txBody>
      </p:sp>
      <p:sp>
        <p:nvSpPr>
          <p:cNvPr id="13" name="Tekstvak 12"/>
          <p:cNvSpPr txBox="1"/>
          <p:nvPr/>
        </p:nvSpPr>
        <p:spPr>
          <a:xfrm>
            <a:off x="2588894" y="2934386"/>
            <a:ext cx="7812406"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vlees tegenover geest</a:t>
            </a:r>
          </a:p>
          <a:p>
            <a:pPr marL="457200" indent="-457200">
              <a:buFont typeface="Courier New" panose="02070309020205020404" pitchFamily="49" charset="0"/>
              <a:buChar char="o"/>
            </a:pPr>
            <a:r>
              <a:rPr lang="nl-NL" sz="2600" dirty="0">
                <a:latin typeface="+mj-lt"/>
              </a:rPr>
              <a:t>d</a:t>
            </a:r>
            <a:r>
              <a:rPr lang="nl-NL" sz="2600" dirty="0" smtClean="0">
                <a:latin typeface="+mj-lt"/>
              </a:rPr>
              <a:t>ood en onvrede tegenover leven en vrede</a:t>
            </a:r>
          </a:p>
          <a:p>
            <a:pPr marL="457200" indent="-457200">
              <a:buFont typeface="Courier New" panose="02070309020205020404" pitchFamily="49" charset="0"/>
              <a:buChar char="o"/>
            </a:pPr>
            <a:r>
              <a:rPr lang="nl-NL" sz="2600" dirty="0">
                <a:latin typeface="+mj-lt"/>
              </a:rPr>
              <a:t>strijd, oorlog en </a:t>
            </a:r>
            <a:r>
              <a:rPr lang="nl-NL" sz="2600" dirty="0" smtClean="0">
                <a:latin typeface="+mj-lt"/>
              </a:rPr>
              <a:t>gevangenschap (7:23) houdt op waar we het niet van onszelf verwachten, maar van Hem</a:t>
            </a:r>
            <a:endParaRPr lang="nl-NL" sz="2600" dirty="0">
              <a:latin typeface="+mj-lt"/>
            </a:endParaRPr>
          </a:p>
        </p:txBody>
      </p:sp>
      <p:pic>
        <p:nvPicPr>
          <p:cNvPr id="3" name="Afbeelding 2"/>
          <p:cNvPicPr>
            <a:picLocks noChangeAspect="1"/>
          </p:cNvPicPr>
          <p:nvPr/>
        </p:nvPicPr>
        <p:blipFill>
          <a:blip r:embed="rId3"/>
          <a:stretch>
            <a:fillRect/>
          </a:stretch>
        </p:blipFill>
        <p:spPr>
          <a:xfrm>
            <a:off x="552449" y="4814082"/>
            <a:ext cx="11064240" cy="837154"/>
          </a:xfrm>
          <a:prstGeom prst="rect">
            <a:avLst/>
          </a:prstGeom>
        </p:spPr>
      </p:pic>
      <p:pic>
        <p:nvPicPr>
          <p:cNvPr id="4" name="Afbeelding 3"/>
          <p:cNvPicPr>
            <a:picLocks noChangeAspect="1"/>
          </p:cNvPicPr>
          <p:nvPr/>
        </p:nvPicPr>
        <p:blipFill>
          <a:blip r:embed="rId4"/>
          <a:stretch>
            <a:fillRect/>
          </a:stretch>
        </p:blipFill>
        <p:spPr>
          <a:xfrm>
            <a:off x="552449" y="5651236"/>
            <a:ext cx="9596438" cy="856352"/>
          </a:xfrm>
          <a:prstGeom prst="rect">
            <a:avLst/>
          </a:prstGeom>
        </p:spPr>
      </p:pic>
    </p:spTree>
    <p:extLst>
      <p:ext uri="{BB962C8B-B14F-4D97-AF65-F5344CB8AC3E}">
        <p14:creationId xmlns:p14="http://schemas.microsoft.com/office/powerpoint/2010/main" val="67857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7 Omdat namelijk de </a:t>
            </a:r>
            <a:r>
              <a:rPr lang="nl-NL" sz="3000" dirty="0">
                <a:solidFill>
                  <a:srgbClr val="002060"/>
                </a:solidFill>
              </a:rPr>
              <a:t>gezindheid van het vlees </a:t>
            </a:r>
            <a:r>
              <a:rPr lang="nl-NL" sz="3000" dirty="0" smtClean="0">
                <a:solidFill>
                  <a:srgbClr val="002060"/>
                </a:solidFill>
              </a:rPr>
              <a:t>vijandschap is tegen </a:t>
            </a:r>
            <a:r>
              <a:rPr lang="nl-NL" sz="3000" dirty="0">
                <a:solidFill>
                  <a:srgbClr val="002060"/>
                </a:solidFill>
              </a:rPr>
              <a:t>God, </a:t>
            </a:r>
            <a:endParaRPr lang="nl-NL" sz="3000" dirty="0" smtClean="0">
              <a:solidFill>
                <a:srgbClr val="002060"/>
              </a:solidFill>
            </a:endParaRPr>
          </a:p>
          <a:p>
            <a:r>
              <a:rPr lang="nl-NL" sz="3000" dirty="0" smtClean="0">
                <a:solidFill>
                  <a:srgbClr val="002060"/>
                </a:solidFill>
              </a:rPr>
              <a:t>want </a:t>
            </a:r>
            <a:r>
              <a:rPr lang="nl-NL" sz="3000" dirty="0">
                <a:solidFill>
                  <a:srgbClr val="002060"/>
                </a:solidFill>
              </a:rPr>
              <a:t>het onderschikt zich niet aan de wet van God, </a:t>
            </a:r>
            <a:endParaRPr lang="nl-NL" sz="3000" dirty="0" smtClean="0">
              <a:solidFill>
                <a:srgbClr val="002060"/>
              </a:solidFill>
            </a:endParaRPr>
          </a:p>
          <a:p>
            <a:r>
              <a:rPr lang="nl-NL" sz="3000" dirty="0" smtClean="0">
                <a:solidFill>
                  <a:srgbClr val="002060"/>
                </a:solidFill>
              </a:rPr>
              <a:t>want het </a:t>
            </a:r>
            <a:r>
              <a:rPr lang="nl-NL" sz="3000" dirty="0">
                <a:solidFill>
                  <a:srgbClr val="002060"/>
                </a:solidFill>
              </a:rPr>
              <a:t>kan dat ook niet.</a:t>
            </a:r>
          </a:p>
          <a:p>
            <a:r>
              <a:rPr lang="nl-NL" sz="3000" dirty="0" smtClean="0">
                <a:solidFill>
                  <a:schemeClr val="bg1">
                    <a:lumMod val="65000"/>
                  </a:schemeClr>
                </a:solidFill>
              </a:rPr>
              <a:t>8 En </a:t>
            </a:r>
            <a:r>
              <a:rPr lang="nl-NL" sz="3000" dirty="0">
                <a:solidFill>
                  <a:schemeClr val="bg1">
                    <a:lumMod val="65000"/>
                  </a:schemeClr>
                </a:solidFill>
              </a:rPr>
              <a:t>zij, die in het vlees zijn, kunnen God niet behagen.</a:t>
            </a:r>
          </a:p>
        </p:txBody>
      </p:sp>
      <p:sp>
        <p:nvSpPr>
          <p:cNvPr id="13" name="Tekstvak 12"/>
          <p:cNvSpPr txBox="1"/>
          <p:nvPr/>
        </p:nvSpPr>
        <p:spPr>
          <a:xfrm>
            <a:off x="3777614" y="3760218"/>
            <a:ext cx="4177666"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het einde van alle religie…</a:t>
            </a:r>
            <a:endParaRPr lang="nl-NL" sz="2600" dirty="0">
              <a:latin typeface="+mj-lt"/>
            </a:endParaRPr>
          </a:p>
        </p:txBody>
      </p:sp>
      <p:pic>
        <p:nvPicPr>
          <p:cNvPr id="2" name="Afbeelding 1"/>
          <p:cNvPicPr>
            <a:picLocks noChangeAspect="1"/>
          </p:cNvPicPr>
          <p:nvPr/>
        </p:nvPicPr>
        <p:blipFill>
          <a:blip r:embed="rId3"/>
          <a:stretch>
            <a:fillRect/>
          </a:stretch>
        </p:blipFill>
        <p:spPr>
          <a:xfrm>
            <a:off x="552449" y="4945431"/>
            <a:ext cx="9425941" cy="812431"/>
          </a:xfrm>
          <a:prstGeom prst="rect">
            <a:avLst/>
          </a:prstGeom>
        </p:spPr>
      </p:pic>
      <p:pic>
        <p:nvPicPr>
          <p:cNvPr id="5" name="Afbeelding 4"/>
          <p:cNvPicPr>
            <a:picLocks noChangeAspect="1"/>
          </p:cNvPicPr>
          <p:nvPr/>
        </p:nvPicPr>
        <p:blipFill>
          <a:blip r:embed="rId4"/>
          <a:stretch>
            <a:fillRect/>
          </a:stretch>
        </p:blipFill>
        <p:spPr>
          <a:xfrm>
            <a:off x="552449" y="5757862"/>
            <a:ext cx="9688831" cy="863628"/>
          </a:xfrm>
          <a:prstGeom prst="rect">
            <a:avLst/>
          </a:prstGeom>
        </p:spPr>
      </p:pic>
    </p:spTree>
    <p:extLst>
      <p:ext uri="{BB962C8B-B14F-4D97-AF65-F5344CB8AC3E}">
        <p14:creationId xmlns:p14="http://schemas.microsoft.com/office/powerpoint/2010/main" val="186551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chemeClr val="bg1">
                    <a:lumMod val="65000"/>
                  </a:schemeClr>
                </a:solidFill>
              </a:rPr>
              <a:t>7 Omdat namelijk de </a:t>
            </a:r>
            <a:r>
              <a:rPr lang="nl-NL" sz="3000" dirty="0">
                <a:solidFill>
                  <a:schemeClr val="bg1">
                    <a:lumMod val="65000"/>
                  </a:schemeClr>
                </a:solidFill>
              </a:rPr>
              <a:t>gezindheid van het vlees </a:t>
            </a:r>
            <a:r>
              <a:rPr lang="nl-NL" sz="3000" dirty="0" smtClean="0">
                <a:solidFill>
                  <a:schemeClr val="bg1">
                    <a:lumMod val="65000"/>
                  </a:schemeClr>
                </a:solidFill>
              </a:rPr>
              <a:t>vijandschap is tegen </a:t>
            </a:r>
            <a:r>
              <a:rPr lang="nl-NL" sz="3000" dirty="0">
                <a:solidFill>
                  <a:schemeClr val="bg1">
                    <a:lumMod val="65000"/>
                  </a:schemeClr>
                </a:solidFill>
              </a:rPr>
              <a:t>God, </a:t>
            </a:r>
            <a:endParaRPr lang="nl-NL" sz="3000" dirty="0" smtClean="0">
              <a:solidFill>
                <a:schemeClr val="bg1">
                  <a:lumMod val="65000"/>
                </a:schemeClr>
              </a:solidFill>
            </a:endParaRPr>
          </a:p>
          <a:p>
            <a:r>
              <a:rPr lang="nl-NL" sz="3000" dirty="0" smtClean="0">
                <a:solidFill>
                  <a:schemeClr val="bg1">
                    <a:lumMod val="65000"/>
                  </a:schemeClr>
                </a:solidFill>
              </a:rPr>
              <a:t>want </a:t>
            </a:r>
            <a:r>
              <a:rPr lang="nl-NL" sz="3000" dirty="0">
                <a:solidFill>
                  <a:schemeClr val="bg1">
                    <a:lumMod val="65000"/>
                  </a:schemeClr>
                </a:solidFill>
              </a:rPr>
              <a:t>het onderschikt zich niet aan de wet van God, </a:t>
            </a:r>
            <a:endParaRPr lang="nl-NL" sz="3000" dirty="0" smtClean="0">
              <a:solidFill>
                <a:schemeClr val="bg1">
                  <a:lumMod val="65000"/>
                </a:schemeClr>
              </a:solidFill>
            </a:endParaRPr>
          </a:p>
          <a:p>
            <a:r>
              <a:rPr lang="nl-NL" sz="3000" dirty="0" smtClean="0">
                <a:solidFill>
                  <a:schemeClr val="bg1">
                    <a:lumMod val="65000"/>
                  </a:schemeClr>
                </a:solidFill>
              </a:rPr>
              <a:t>want </a:t>
            </a:r>
            <a:r>
              <a:rPr lang="nl-NL" sz="3000" dirty="0">
                <a:solidFill>
                  <a:schemeClr val="bg1">
                    <a:lumMod val="65000"/>
                  </a:schemeClr>
                </a:solidFill>
              </a:rPr>
              <a:t>het kan dat ook niet.</a:t>
            </a:r>
          </a:p>
          <a:p>
            <a:r>
              <a:rPr lang="nl-NL" sz="3000" dirty="0" smtClean="0">
                <a:solidFill>
                  <a:srgbClr val="002060"/>
                </a:solidFill>
              </a:rPr>
              <a:t>8 En </a:t>
            </a:r>
            <a:r>
              <a:rPr lang="nl-NL" sz="3000" dirty="0">
                <a:solidFill>
                  <a:srgbClr val="002060"/>
                </a:solidFill>
              </a:rPr>
              <a:t>zij, die in het vlees zijn, kunnen God niet behagen.</a:t>
            </a:r>
          </a:p>
        </p:txBody>
      </p:sp>
      <p:sp>
        <p:nvSpPr>
          <p:cNvPr id="13" name="Tekstvak 12"/>
          <p:cNvSpPr txBox="1"/>
          <p:nvPr/>
        </p:nvSpPr>
        <p:spPr>
          <a:xfrm>
            <a:off x="2771774" y="3903062"/>
            <a:ext cx="5617846"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niet de mens doet het</a:t>
            </a:r>
            <a:r>
              <a:rPr lang="nl-NL" sz="2600" smtClean="0">
                <a:latin typeface="+mj-lt"/>
              </a:rPr>
              <a:t>, Hij doet alles!</a:t>
            </a:r>
            <a:endParaRPr lang="nl-NL" sz="2600" dirty="0">
              <a:latin typeface="+mj-lt"/>
            </a:endParaRPr>
          </a:p>
        </p:txBody>
      </p:sp>
      <p:pic>
        <p:nvPicPr>
          <p:cNvPr id="3" name="Afbeelding 2"/>
          <p:cNvPicPr>
            <a:picLocks noChangeAspect="1"/>
          </p:cNvPicPr>
          <p:nvPr/>
        </p:nvPicPr>
        <p:blipFill>
          <a:blip r:embed="rId3"/>
          <a:stretch>
            <a:fillRect/>
          </a:stretch>
        </p:blipFill>
        <p:spPr>
          <a:xfrm>
            <a:off x="552449" y="5526259"/>
            <a:ext cx="8180071" cy="845013"/>
          </a:xfrm>
          <a:prstGeom prst="rect">
            <a:avLst/>
          </a:prstGeom>
        </p:spPr>
      </p:pic>
    </p:spTree>
    <p:extLst>
      <p:ext uri="{BB962C8B-B14F-4D97-AF65-F5344CB8AC3E}">
        <p14:creationId xmlns:p14="http://schemas.microsoft.com/office/powerpoint/2010/main" val="16811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9 En </a:t>
            </a:r>
            <a:r>
              <a:rPr lang="nl-NL" sz="3000" dirty="0">
                <a:solidFill>
                  <a:srgbClr val="002060"/>
                </a:solidFill>
              </a:rPr>
              <a:t>jullie zijn niet in het vlees, maar in de geest, </a:t>
            </a:r>
            <a:endParaRPr lang="nl-NL" sz="3000" dirty="0" smtClean="0">
              <a:solidFill>
                <a:srgbClr val="002060"/>
              </a:solidFill>
            </a:endParaRPr>
          </a:p>
          <a:p>
            <a:r>
              <a:rPr lang="nl-NL" sz="3000" dirty="0" smtClean="0">
                <a:solidFill>
                  <a:srgbClr val="002060"/>
                </a:solidFill>
              </a:rPr>
              <a:t>aangezien </a:t>
            </a:r>
            <a:r>
              <a:rPr lang="nl-NL" sz="3000" dirty="0">
                <a:solidFill>
                  <a:srgbClr val="002060"/>
                </a:solidFill>
              </a:rPr>
              <a:t>de geest van God in jullie </a:t>
            </a:r>
            <a:r>
              <a:rPr lang="nl-NL" sz="3000" dirty="0" smtClean="0">
                <a:solidFill>
                  <a:srgbClr val="002060"/>
                </a:solidFill>
              </a:rPr>
              <a:t>woont. </a:t>
            </a:r>
          </a:p>
          <a:p>
            <a:r>
              <a:rPr lang="nl-NL" sz="3000" dirty="0" smtClean="0">
                <a:solidFill>
                  <a:srgbClr val="002060"/>
                </a:solidFill>
              </a:rPr>
              <a:t>Maar </a:t>
            </a:r>
            <a:r>
              <a:rPr lang="nl-NL" sz="3000" dirty="0">
                <a:solidFill>
                  <a:srgbClr val="002060"/>
                </a:solidFill>
              </a:rPr>
              <a:t>indien iemand de geest van Christus niet heeft, </a:t>
            </a:r>
            <a:endParaRPr lang="nl-NL" sz="3000" dirty="0" smtClean="0">
              <a:solidFill>
                <a:srgbClr val="002060"/>
              </a:solidFill>
            </a:endParaRPr>
          </a:p>
          <a:p>
            <a:r>
              <a:rPr lang="nl-NL" sz="3000" dirty="0" smtClean="0">
                <a:solidFill>
                  <a:srgbClr val="002060"/>
                </a:solidFill>
              </a:rPr>
              <a:t>dan </a:t>
            </a:r>
            <a:r>
              <a:rPr lang="nl-NL" sz="3000" dirty="0">
                <a:solidFill>
                  <a:srgbClr val="002060"/>
                </a:solidFill>
              </a:rPr>
              <a:t>is </a:t>
            </a:r>
            <a:r>
              <a:rPr lang="nl-NL" sz="3000" dirty="0" smtClean="0">
                <a:solidFill>
                  <a:srgbClr val="002060"/>
                </a:solidFill>
              </a:rPr>
              <a:t>hij niet </a:t>
            </a:r>
            <a:r>
              <a:rPr lang="nl-NL" sz="3000" dirty="0">
                <a:solidFill>
                  <a:srgbClr val="002060"/>
                </a:solidFill>
              </a:rPr>
              <a:t>van Hem.</a:t>
            </a:r>
          </a:p>
        </p:txBody>
      </p:sp>
      <p:sp>
        <p:nvSpPr>
          <p:cNvPr id="13" name="Tekstvak 12"/>
          <p:cNvSpPr txBox="1"/>
          <p:nvPr/>
        </p:nvSpPr>
        <p:spPr>
          <a:xfrm>
            <a:off x="1537334" y="2854087"/>
            <a:ext cx="10304146" cy="1692771"/>
          </a:xfrm>
          <a:prstGeom prst="rect">
            <a:avLst/>
          </a:prstGeom>
          <a:solidFill>
            <a:srgbClr val="CCFFCC"/>
          </a:solidFill>
        </p:spPr>
        <p:txBody>
          <a:bodyPr wrap="square" rtlCol="0">
            <a:spAutoFit/>
          </a:bodyPr>
          <a:lstStyle/>
          <a:p>
            <a:r>
              <a:rPr lang="nl-NL" sz="2600" b="1" i="1" dirty="0" smtClean="0">
                <a:latin typeface="+mj-lt"/>
              </a:rPr>
              <a:t>Galaten 2:20</a:t>
            </a:r>
            <a:endParaRPr lang="nl-NL" sz="2600" b="1" i="1" dirty="0">
              <a:latin typeface="+mj-lt"/>
            </a:endParaRPr>
          </a:p>
          <a:p>
            <a:r>
              <a:rPr lang="nl-NL" sz="2600" dirty="0">
                <a:latin typeface="+mj-lt"/>
              </a:rPr>
              <a:t>Ik ben samen met Christus gekruisigd, </a:t>
            </a:r>
            <a:r>
              <a:rPr lang="nl-NL" sz="2600" dirty="0" smtClean="0">
                <a:latin typeface="+mj-lt"/>
              </a:rPr>
              <a:t>en ik </a:t>
            </a:r>
            <a:r>
              <a:rPr lang="nl-NL" sz="2600" dirty="0">
                <a:latin typeface="+mj-lt"/>
              </a:rPr>
              <a:t>leef, </a:t>
            </a:r>
            <a:r>
              <a:rPr lang="nl-NL" sz="2600" dirty="0" smtClean="0">
                <a:latin typeface="+mj-lt"/>
              </a:rPr>
              <a:t>maar niet </a:t>
            </a:r>
            <a:r>
              <a:rPr lang="nl-NL" sz="2600" dirty="0">
                <a:latin typeface="+mj-lt"/>
              </a:rPr>
              <a:t>meer ik, </a:t>
            </a:r>
            <a:endParaRPr lang="nl-NL" sz="2600" dirty="0" smtClean="0">
              <a:latin typeface="+mj-lt"/>
            </a:endParaRPr>
          </a:p>
          <a:p>
            <a:r>
              <a:rPr lang="nl-NL" sz="2600" dirty="0" smtClean="0">
                <a:latin typeface="+mj-lt"/>
              </a:rPr>
              <a:t>maar Christus leeft in mij. En voor zover ik nu leef in het vlees, leef ik in het geloof van de Zoon van God, die mij liefheeft en zichzelf voor mij overlevert.</a:t>
            </a:r>
            <a:endParaRPr lang="nl-NL" sz="2600" dirty="0">
              <a:latin typeface="+mj-lt"/>
            </a:endParaRPr>
          </a:p>
        </p:txBody>
      </p:sp>
      <p:pic>
        <p:nvPicPr>
          <p:cNvPr id="2" name="Afbeelding 1"/>
          <p:cNvPicPr>
            <a:picLocks noChangeAspect="1"/>
          </p:cNvPicPr>
          <p:nvPr/>
        </p:nvPicPr>
        <p:blipFill>
          <a:blip r:embed="rId3"/>
          <a:stretch>
            <a:fillRect/>
          </a:stretch>
        </p:blipFill>
        <p:spPr>
          <a:xfrm>
            <a:off x="217170" y="4844169"/>
            <a:ext cx="11772900" cy="810389"/>
          </a:xfrm>
          <a:prstGeom prst="rect">
            <a:avLst/>
          </a:prstGeom>
        </p:spPr>
      </p:pic>
      <p:pic>
        <p:nvPicPr>
          <p:cNvPr id="4" name="Afbeelding 3"/>
          <p:cNvPicPr>
            <a:picLocks noChangeAspect="1"/>
          </p:cNvPicPr>
          <p:nvPr/>
        </p:nvPicPr>
        <p:blipFill>
          <a:blip r:embed="rId4"/>
          <a:stretch>
            <a:fillRect/>
          </a:stretch>
        </p:blipFill>
        <p:spPr>
          <a:xfrm>
            <a:off x="365760" y="5654558"/>
            <a:ext cx="11475720" cy="825339"/>
          </a:xfrm>
          <a:prstGeom prst="rect">
            <a:avLst/>
          </a:prstGeom>
        </p:spPr>
      </p:pic>
    </p:spTree>
    <p:extLst>
      <p:ext uri="{BB962C8B-B14F-4D97-AF65-F5344CB8AC3E}">
        <p14:creationId xmlns:p14="http://schemas.microsoft.com/office/powerpoint/2010/main" val="344504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10 Indien </a:t>
            </a:r>
            <a:r>
              <a:rPr lang="nl-NL" sz="3000" dirty="0">
                <a:solidFill>
                  <a:srgbClr val="002060"/>
                </a:solidFill>
              </a:rPr>
              <a:t>Christus in jullie is, dan is het lichaam, inderdaad, </a:t>
            </a:r>
            <a:r>
              <a:rPr lang="nl-NL" sz="3000" dirty="0" smtClean="0">
                <a:solidFill>
                  <a:srgbClr val="002060"/>
                </a:solidFill>
              </a:rPr>
              <a:t>een dode </a:t>
            </a:r>
            <a:r>
              <a:rPr lang="nl-NL" sz="3000" dirty="0">
                <a:solidFill>
                  <a:srgbClr val="002060"/>
                </a:solidFill>
              </a:rPr>
              <a:t>vanwege de zonde, maar de geest is leven vanwege de rechtvaardigheid.</a:t>
            </a:r>
          </a:p>
        </p:txBody>
      </p:sp>
      <p:sp>
        <p:nvSpPr>
          <p:cNvPr id="13" name="Tekstvak 12"/>
          <p:cNvSpPr txBox="1"/>
          <p:nvPr/>
        </p:nvSpPr>
        <p:spPr>
          <a:xfrm>
            <a:off x="1537334" y="2511187"/>
            <a:ext cx="9092566"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a:latin typeface="+mj-lt"/>
              </a:rPr>
              <a:t>de geest van God woont in ons, dat is de geest van Christus </a:t>
            </a:r>
            <a:r>
              <a:rPr lang="nl-NL" sz="2600" dirty="0" smtClean="0">
                <a:latin typeface="+mj-lt"/>
              </a:rPr>
              <a:t>(:</a:t>
            </a:r>
            <a:r>
              <a:rPr lang="nl-NL" sz="2600" dirty="0">
                <a:latin typeface="+mj-lt"/>
              </a:rPr>
              <a:t>9</a:t>
            </a:r>
            <a:r>
              <a:rPr lang="nl-NL" sz="2600" dirty="0" smtClean="0">
                <a:latin typeface="+mj-lt"/>
              </a:rPr>
              <a:t>)</a:t>
            </a:r>
          </a:p>
          <a:p>
            <a:pPr marL="457200" indent="-457200">
              <a:buFont typeface="Courier New" panose="02070309020205020404" pitchFamily="49" charset="0"/>
              <a:buChar char="o"/>
            </a:pPr>
            <a:r>
              <a:rPr lang="nl-NL" sz="2600" dirty="0">
                <a:latin typeface="+mj-lt"/>
              </a:rPr>
              <a:t>o</a:t>
            </a:r>
            <a:r>
              <a:rPr lang="nl-NL" sz="2600" dirty="0" smtClean="0">
                <a:latin typeface="+mj-lt"/>
              </a:rPr>
              <a:t>f: Christus in ons</a:t>
            </a:r>
          </a:p>
          <a:p>
            <a:pPr marL="457200" indent="-457200">
              <a:buFont typeface="Courier New" panose="02070309020205020404" pitchFamily="49" charset="0"/>
              <a:buChar char="o"/>
            </a:pPr>
            <a:r>
              <a:rPr lang="nl-NL" sz="2600" dirty="0" smtClean="0">
                <a:latin typeface="+mj-lt"/>
              </a:rPr>
              <a:t>de geest van de opgewekte Christus woont in ons</a:t>
            </a:r>
          </a:p>
          <a:p>
            <a:pPr marL="457200" indent="-457200">
              <a:buFont typeface="Courier New" panose="02070309020205020404" pitchFamily="49" charset="0"/>
              <a:buChar char="o"/>
            </a:pPr>
            <a:r>
              <a:rPr lang="nl-NL" sz="2600" dirty="0" smtClean="0">
                <a:latin typeface="+mj-lt"/>
              </a:rPr>
              <a:t>ons lichaam wacht nog op de verlossing (:23)</a:t>
            </a:r>
            <a:endParaRPr lang="nl-NL" sz="2600" dirty="0">
              <a:latin typeface="+mj-lt"/>
            </a:endParaRPr>
          </a:p>
        </p:txBody>
      </p:sp>
      <p:pic>
        <p:nvPicPr>
          <p:cNvPr id="3" name="Afbeelding 2"/>
          <p:cNvPicPr>
            <a:picLocks noChangeAspect="1"/>
          </p:cNvPicPr>
          <p:nvPr/>
        </p:nvPicPr>
        <p:blipFill>
          <a:blip r:embed="rId3"/>
          <a:stretch>
            <a:fillRect/>
          </a:stretch>
        </p:blipFill>
        <p:spPr>
          <a:xfrm>
            <a:off x="552449" y="4723704"/>
            <a:ext cx="8408671" cy="822387"/>
          </a:xfrm>
          <a:prstGeom prst="rect">
            <a:avLst/>
          </a:prstGeom>
        </p:spPr>
      </p:pic>
      <p:pic>
        <p:nvPicPr>
          <p:cNvPr id="5" name="Afbeelding 4"/>
          <p:cNvPicPr>
            <a:picLocks noChangeAspect="1"/>
          </p:cNvPicPr>
          <p:nvPr/>
        </p:nvPicPr>
        <p:blipFill>
          <a:blip r:embed="rId4"/>
          <a:stretch>
            <a:fillRect/>
          </a:stretch>
        </p:blipFill>
        <p:spPr>
          <a:xfrm>
            <a:off x="552449" y="5548551"/>
            <a:ext cx="8945881" cy="873204"/>
          </a:xfrm>
          <a:prstGeom prst="rect">
            <a:avLst/>
          </a:prstGeom>
        </p:spPr>
      </p:pic>
    </p:spTree>
    <p:extLst>
      <p:ext uri="{BB962C8B-B14F-4D97-AF65-F5344CB8AC3E}">
        <p14:creationId xmlns:p14="http://schemas.microsoft.com/office/powerpoint/2010/main" val="42341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11 Indien echter </a:t>
            </a:r>
            <a:r>
              <a:rPr lang="nl-NL" sz="3000" dirty="0">
                <a:solidFill>
                  <a:srgbClr val="002060"/>
                </a:solidFill>
              </a:rPr>
              <a:t>de geest van Hem, die Jezus uit de doden </a:t>
            </a:r>
            <a:r>
              <a:rPr lang="nl-NL" sz="3000" dirty="0" smtClean="0">
                <a:solidFill>
                  <a:srgbClr val="002060"/>
                </a:solidFill>
              </a:rPr>
              <a:t>opwekt</a:t>
            </a:r>
            <a:r>
              <a:rPr lang="nl-NL" sz="3000" dirty="0">
                <a:solidFill>
                  <a:srgbClr val="002060"/>
                </a:solidFill>
              </a:rPr>
              <a:t>, </a:t>
            </a:r>
            <a:endParaRPr lang="nl-NL" sz="3000" dirty="0" smtClean="0">
              <a:solidFill>
                <a:srgbClr val="002060"/>
              </a:solidFill>
            </a:endParaRPr>
          </a:p>
          <a:p>
            <a:r>
              <a:rPr lang="nl-NL" sz="3000" dirty="0" smtClean="0">
                <a:solidFill>
                  <a:srgbClr val="002060"/>
                </a:solidFill>
              </a:rPr>
              <a:t>in </a:t>
            </a:r>
            <a:r>
              <a:rPr lang="nl-NL" sz="3000" dirty="0">
                <a:solidFill>
                  <a:srgbClr val="002060"/>
                </a:solidFill>
              </a:rPr>
              <a:t>jullie </a:t>
            </a:r>
            <a:r>
              <a:rPr lang="nl-NL" sz="3000" dirty="0" smtClean="0">
                <a:solidFill>
                  <a:srgbClr val="002060"/>
                </a:solidFill>
              </a:rPr>
              <a:t>woont, </a:t>
            </a:r>
            <a:r>
              <a:rPr lang="nl-NL" sz="3000" dirty="0">
                <a:solidFill>
                  <a:srgbClr val="002060"/>
                </a:solidFill>
              </a:rPr>
              <a:t>dan zal Hij, die Christus Jezus uit de doden </a:t>
            </a:r>
            <a:r>
              <a:rPr lang="nl-NL" sz="3000" dirty="0" smtClean="0">
                <a:solidFill>
                  <a:srgbClr val="002060"/>
                </a:solidFill>
              </a:rPr>
              <a:t>opwekt</a:t>
            </a:r>
            <a:r>
              <a:rPr lang="nl-NL" sz="3000" dirty="0">
                <a:solidFill>
                  <a:srgbClr val="002060"/>
                </a:solidFill>
              </a:rPr>
              <a:t>, </a:t>
            </a:r>
            <a:endParaRPr lang="nl-NL" sz="3000" dirty="0" smtClean="0">
              <a:solidFill>
                <a:srgbClr val="002060"/>
              </a:solidFill>
            </a:endParaRPr>
          </a:p>
          <a:p>
            <a:r>
              <a:rPr lang="nl-NL" sz="3000" dirty="0" smtClean="0">
                <a:solidFill>
                  <a:srgbClr val="002060"/>
                </a:solidFill>
              </a:rPr>
              <a:t>ook </a:t>
            </a:r>
            <a:r>
              <a:rPr lang="nl-NL" sz="3000" dirty="0">
                <a:solidFill>
                  <a:srgbClr val="002060"/>
                </a:solidFill>
              </a:rPr>
              <a:t>jullie sterfelijke lichamen levend maken vanwege zijn geest, </a:t>
            </a:r>
            <a:endParaRPr lang="nl-NL" sz="3000" dirty="0" smtClean="0">
              <a:solidFill>
                <a:srgbClr val="002060"/>
              </a:solidFill>
            </a:endParaRPr>
          </a:p>
          <a:p>
            <a:r>
              <a:rPr lang="nl-NL" sz="3000" dirty="0" smtClean="0">
                <a:solidFill>
                  <a:srgbClr val="002060"/>
                </a:solidFill>
              </a:rPr>
              <a:t>die </a:t>
            </a:r>
            <a:r>
              <a:rPr lang="nl-NL" sz="3000" dirty="0">
                <a:solidFill>
                  <a:srgbClr val="002060"/>
                </a:solidFill>
              </a:rPr>
              <a:t>in jullie inwoont.</a:t>
            </a:r>
          </a:p>
        </p:txBody>
      </p:sp>
      <p:sp>
        <p:nvSpPr>
          <p:cNvPr id="13" name="Tekstvak 12"/>
          <p:cNvSpPr txBox="1"/>
          <p:nvPr/>
        </p:nvSpPr>
        <p:spPr>
          <a:xfrm>
            <a:off x="2646044" y="3083988"/>
            <a:ext cx="7960996"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God wekte Christus op door Zijn geest</a:t>
            </a:r>
          </a:p>
          <a:p>
            <a:pPr marL="457200" indent="-457200">
              <a:buFont typeface="Courier New" panose="02070309020205020404" pitchFamily="49" charset="0"/>
              <a:buChar char="o"/>
            </a:pPr>
            <a:r>
              <a:rPr lang="nl-NL" sz="2600" dirty="0" smtClean="0">
                <a:latin typeface="+mj-lt"/>
              </a:rPr>
              <a:t>diezelfde geest woont in ons</a:t>
            </a:r>
          </a:p>
          <a:p>
            <a:pPr marL="457200" indent="-457200">
              <a:buFont typeface="Courier New" panose="02070309020205020404" pitchFamily="49" charset="0"/>
              <a:buChar char="o"/>
            </a:pPr>
            <a:r>
              <a:rPr lang="nl-NL" sz="2600" dirty="0" smtClean="0">
                <a:latin typeface="+mj-lt"/>
              </a:rPr>
              <a:t>dat is een belofte dat wij ook zullen worden opgewekt!</a:t>
            </a:r>
            <a:endParaRPr lang="nl-NL" sz="2600" dirty="0">
              <a:latin typeface="+mj-lt"/>
            </a:endParaRPr>
          </a:p>
        </p:txBody>
      </p:sp>
      <p:pic>
        <p:nvPicPr>
          <p:cNvPr id="2" name="Afbeelding 1"/>
          <p:cNvPicPr>
            <a:picLocks noChangeAspect="1"/>
          </p:cNvPicPr>
          <p:nvPr/>
        </p:nvPicPr>
        <p:blipFill>
          <a:blip r:embed="rId3"/>
          <a:stretch>
            <a:fillRect/>
          </a:stretch>
        </p:blipFill>
        <p:spPr>
          <a:xfrm>
            <a:off x="201930" y="5073739"/>
            <a:ext cx="11990070" cy="657464"/>
          </a:xfrm>
          <a:prstGeom prst="rect">
            <a:avLst/>
          </a:prstGeom>
        </p:spPr>
      </p:pic>
      <p:pic>
        <p:nvPicPr>
          <p:cNvPr id="4" name="Afbeelding 3"/>
          <p:cNvPicPr>
            <a:picLocks noChangeAspect="1"/>
          </p:cNvPicPr>
          <p:nvPr/>
        </p:nvPicPr>
        <p:blipFill>
          <a:blip r:embed="rId4"/>
          <a:stretch>
            <a:fillRect/>
          </a:stretch>
        </p:blipFill>
        <p:spPr>
          <a:xfrm>
            <a:off x="201930" y="5731203"/>
            <a:ext cx="11887200" cy="697089"/>
          </a:xfrm>
          <a:prstGeom prst="rect">
            <a:avLst/>
          </a:prstGeom>
        </p:spPr>
      </p:pic>
    </p:spTree>
    <p:extLst>
      <p:ext uri="{BB962C8B-B14F-4D97-AF65-F5344CB8AC3E}">
        <p14:creationId xmlns:p14="http://schemas.microsoft.com/office/powerpoint/2010/main" val="42056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12 Dus </a:t>
            </a:r>
            <a:r>
              <a:rPr lang="nl-NL" sz="3000" dirty="0">
                <a:solidFill>
                  <a:srgbClr val="002060"/>
                </a:solidFill>
              </a:rPr>
              <a:t>dan, broeders: wij zijn schuldenaars, </a:t>
            </a:r>
            <a:r>
              <a:rPr lang="nl-NL" sz="3000" dirty="0" smtClean="0">
                <a:solidFill>
                  <a:srgbClr val="002060"/>
                </a:solidFill>
              </a:rPr>
              <a:t>niet aan het </a:t>
            </a:r>
            <a:r>
              <a:rPr lang="nl-NL" sz="3000" dirty="0">
                <a:solidFill>
                  <a:srgbClr val="002060"/>
                </a:solidFill>
              </a:rPr>
              <a:t>vlees, </a:t>
            </a:r>
            <a:endParaRPr lang="nl-NL" sz="3000" dirty="0" smtClean="0">
              <a:solidFill>
                <a:srgbClr val="002060"/>
              </a:solidFill>
            </a:endParaRPr>
          </a:p>
          <a:p>
            <a:r>
              <a:rPr lang="nl-NL" sz="3000" dirty="0" smtClean="0">
                <a:solidFill>
                  <a:srgbClr val="002060"/>
                </a:solidFill>
              </a:rPr>
              <a:t>om </a:t>
            </a:r>
            <a:r>
              <a:rPr lang="nl-NL" sz="3000" dirty="0">
                <a:solidFill>
                  <a:srgbClr val="002060"/>
                </a:solidFill>
              </a:rPr>
              <a:t>naar het vlees te leven.</a:t>
            </a:r>
          </a:p>
        </p:txBody>
      </p:sp>
      <p:sp>
        <p:nvSpPr>
          <p:cNvPr id="13" name="Tekstvak 12"/>
          <p:cNvSpPr txBox="1"/>
          <p:nvPr/>
        </p:nvSpPr>
        <p:spPr>
          <a:xfrm>
            <a:off x="2955558" y="2592108"/>
            <a:ext cx="7132320"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wij zijn niets verplicht aan het vlees</a:t>
            </a:r>
          </a:p>
          <a:p>
            <a:pPr marL="457200" indent="-457200">
              <a:buFont typeface="Courier New" panose="02070309020205020404" pitchFamily="49" charset="0"/>
              <a:buChar char="o"/>
            </a:pPr>
            <a:r>
              <a:rPr lang="nl-NL" sz="2600" dirty="0" smtClean="0">
                <a:latin typeface="+mj-lt"/>
              </a:rPr>
              <a:t>Wees aan niemand iets verschuldigd dan elkaar lief te </a:t>
            </a:r>
            <a:r>
              <a:rPr lang="nl-NL" sz="2600" dirty="0">
                <a:latin typeface="+mj-lt"/>
              </a:rPr>
              <a:t>hebben </a:t>
            </a:r>
            <a:r>
              <a:rPr lang="nl-NL" sz="2600" dirty="0" smtClean="0">
                <a:latin typeface="+mj-lt"/>
              </a:rPr>
              <a:t>(Rom.13:8)</a:t>
            </a:r>
          </a:p>
          <a:p>
            <a:pPr marL="457200" indent="-457200">
              <a:buFont typeface="Courier New" panose="02070309020205020404" pitchFamily="49" charset="0"/>
              <a:buChar char="o"/>
            </a:pPr>
            <a:r>
              <a:rPr lang="nl-NL" sz="2600" dirty="0" smtClean="0">
                <a:latin typeface="+mj-lt"/>
              </a:rPr>
              <a:t>En wij, de sterken, zijn verschuldigd de zwakten van de niet-sterken te dragen (Rom.15:1)</a:t>
            </a:r>
            <a:endParaRPr lang="nl-NL" sz="2600" dirty="0">
              <a:latin typeface="+mj-lt"/>
            </a:endParaRPr>
          </a:p>
        </p:txBody>
      </p:sp>
      <p:pic>
        <p:nvPicPr>
          <p:cNvPr id="3" name="Afbeelding 2"/>
          <p:cNvPicPr>
            <a:picLocks noChangeAspect="1"/>
          </p:cNvPicPr>
          <p:nvPr/>
        </p:nvPicPr>
        <p:blipFill>
          <a:blip r:embed="rId3"/>
          <a:stretch>
            <a:fillRect/>
          </a:stretch>
        </p:blipFill>
        <p:spPr>
          <a:xfrm>
            <a:off x="552449" y="5636505"/>
            <a:ext cx="11430000" cy="762000"/>
          </a:xfrm>
          <a:prstGeom prst="rect">
            <a:avLst/>
          </a:prstGeom>
        </p:spPr>
      </p:pic>
    </p:spTree>
    <p:extLst>
      <p:ext uri="{BB962C8B-B14F-4D97-AF65-F5344CB8AC3E}">
        <p14:creationId xmlns:p14="http://schemas.microsoft.com/office/powerpoint/2010/main" val="19776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13 Want </a:t>
            </a:r>
            <a:r>
              <a:rPr lang="nl-NL" sz="3000" dirty="0">
                <a:solidFill>
                  <a:srgbClr val="002060"/>
                </a:solidFill>
              </a:rPr>
              <a:t>indien jullie </a:t>
            </a:r>
            <a:r>
              <a:rPr lang="nl-NL" sz="3000" dirty="0">
                <a:solidFill>
                  <a:srgbClr val="002060"/>
                </a:solidFill>
                <a:effectLst>
                  <a:outerShdw blurRad="38100" dist="38100" dir="2700000" algn="tl">
                    <a:srgbClr val="000000">
                      <a:alpha val="43137"/>
                    </a:srgbClr>
                  </a:outerShdw>
                </a:effectLst>
              </a:rPr>
              <a:t>naar het vlees leven</a:t>
            </a:r>
            <a:r>
              <a:rPr lang="nl-NL" sz="3000" dirty="0">
                <a:solidFill>
                  <a:srgbClr val="002060"/>
                </a:solidFill>
              </a:rPr>
              <a:t>, dan sterven </a:t>
            </a:r>
            <a:r>
              <a:rPr lang="nl-NL" sz="3000" dirty="0" smtClean="0">
                <a:solidFill>
                  <a:srgbClr val="002060"/>
                </a:solidFill>
              </a:rPr>
              <a:t>jullie; </a:t>
            </a:r>
          </a:p>
          <a:p>
            <a:r>
              <a:rPr lang="nl-NL" sz="3000" dirty="0" smtClean="0">
                <a:solidFill>
                  <a:srgbClr val="002060"/>
                </a:solidFill>
              </a:rPr>
              <a:t>maar </a:t>
            </a:r>
            <a:r>
              <a:rPr lang="nl-NL" sz="3000" dirty="0">
                <a:solidFill>
                  <a:srgbClr val="002060"/>
                </a:solidFill>
              </a:rPr>
              <a:t>indien jullie in de geest </a:t>
            </a:r>
            <a:r>
              <a:rPr lang="nl-NL" sz="3000" dirty="0">
                <a:solidFill>
                  <a:srgbClr val="002060"/>
                </a:solidFill>
                <a:effectLst>
                  <a:outerShdw blurRad="38100" dist="38100" dir="2700000" algn="tl">
                    <a:srgbClr val="000000">
                      <a:alpha val="43137"/>
                    </a:srgbClr>
                  </a:outerShdw>
                </a:effectLst>
              </a:rPr>
              <a:t>de praktijken van het lichaam </a:t>
            </a:r>
            <a:r>
              <a:rPr lang="nl-NL" sz="3000" dirty="0" smtClean="0">
                <a:solidFill>
                  <a:srgbClr val="002060"/>
                </a:solidFill>
              </a:rPr>
              <a:t>doden, </a:t>
            </a:r>
          </a:p>
          <a:p>
            <a:r>
              <a:rPr lang="nl-NL" sz="3000" dirty="0" smtClean="0">
                <a:solidFill>
                  <a:srgbClr val="002060"/>
                </a:solidFill>
              </a:rPr>
              <a:t>dan </a:t>
            </a:r>
            <a:r>
              <a:rPr lang="nl-NL" sz="3000" dirty="0">
                <a:solidFill>
                  <a:srgbClr val="002060"/>
                </a:solidFill>
              </a:rPr>
              <a:t>zullen jullie leven.</a:t>
            </a:r>
          </a:p>
        </p:txBody>
      </p:sp>
      <p:sp>
        <p:nvSpPr>
          <p:cNvPr id="13" name="Tekstvak 12"/>
          <p:cNvSpPr txBox="1"/>
          <p:nvPr/>
        </p:nvSpPr>
        <p:spPr>
          <a:xfrm>
            <a:off x="3072763" y="2803804"/>
            <a:ext cx="7831457"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wie naar het vlees leeft, </a:t>
            </a:r>
            <a:r>
              <a:rPr lang="nl-NL" sz="2600" i="1" dirty="0" smtClean="0">
                <a:latin typeface="+mj-lt"/>
              </a:rPr>
              <a:t>leeft</a:t>
            </a:r>
            <a:r>
              <a:rPr lang="nl-NL" sz="2600" dirty="0" smtClean="0">
                <a:latin typeface="+mj-lt"/>
              </a:rPr>
              <a:t> niet echt</a:t>
            </a:r>
            <a:endParaRPr lang="nl-NL" sz="2600" dirty="0">
              <a:latin typeface="+mj-lt"/>
            </a:endParaRPr>
          </a:p>
          <a:p>
            <a:pPr marL="457200" indent="-457200">
              <a:buFont typeface="Courier New" panose="02070309020205020404" pitchFamily="49" charset="0"/>
              <a:buChar char="o"/>
            </a:pPr>
            <a:r>
              <a:rPr lang="nl-NL" sz="2600" dirty="0" smtClean="0">
                <a:latin typeface="+mj-lt"/>
              </a:rPr>
              <a:t>in geest worden de praktijken van het lichaam gedood</a:t>
            </a:r>
          </a:p>
          <a:p>
            <a:pPr marL="457200" indent="-457200">
              <a:buFont typeface="Courier New" panose="02070309020205020404" pitchFamily="49" charset="0"/>
              <a:buChar char="o"/>
            </a:pPr>
            <a:r>
              <a:rPr lang="nl-NL" sz="2600" dirty="0" smtClean="0">
                <a:latin typeface="+mj-lt"/>
              </a:rPr>
              <a:t>niet strijden tégen, maar negeren</a:t>
            </a:r>
          </a:p>
          <a:p>
            <a:pPr marL="457200" indent="-457200">
              <a:buFont typeface="Courier New" panose="02070309020205020404" pitchFamily="49" charset="0"/>
              <a:buChar char="o"/>
            </a:pPr>
            <a:r>
              <a:rPr lang="nl-NL" sz="2600" dirty="0">
                <a:latin typeface="+mj-lt"/>
              </a:rPr>
              <a:t>v</a:t>
            </a:r>
            <a:r>
              <a:rPr lang="nl-NL" sz="2600" dirty="0" smtClean="0">
                <a:latin typeface="+mj-lt"/>
              </a:rPr>
              <a:t>ergelijk </a:t>
            </a:r>
            <a:r>
              <a:rPr lang="nl-NL" sz="2600" dirty="0" err="1" smtClean="0">
                <a:latin typeface="+mj-lt"/>
              </a:rPr>
              <a:t>Kolossenzen</a:t>
            </a:r>
            <a:r>
              <a:rPr lang="nl-NL" sz="2600" dirty="0" smtClean="0">
                <a:latin typeface="+mj-lt"/>
              </a:rPr>
              <a:t> 3 =&gt; </a:t>
            </a:r>
            <a:endParaRPr lang="nl-NL" sz="2600" dirty="0">
              <a:latin typeface="+mj-lt"/>
            </a:endParaRPr>
          </a:p>
        </p:txBody>
      </p:sp>
      <p:pic>
        <p:nvPicPr>
          <p:cNvPr id="2" name="Afbeelding 1"/>
          <p:cNvPicPr>
            <a:picLocks noChangeAspect="1"/>
          </p:cNvPicPr>
          <p:nvPr/>
        </p:nvPicPr>
        <p:blipFill>
          <a:blip r:embed="rId3"/>
          <a:stretch>
            <a:fillRect/>
          </a:stretch>
        </p:blipFill>
        <p:spPr>
          <a:xfrm>
            <a:off x="552449" y="5014583"/>
            <a:ext cx="9505950" cy="771525"/>
          </a:xfrm>
          <a:prstGeom prst="rect">
            <a:avLst/>
          </a:prstGeom>
        </p:spPr>
      </p:pic>
      <p:pic>
        <p:nvPicPr>
          <p:cNvPr id="4" name="Afbeelding 3"/>
          <p:cNvPicPr>
            <a:picLocks noChangeAspect="1"/>
          </p:cNvPicPr>
          <p:nvPr/>
        </p:nvPicPr>
        <p:blipFill>
          <a:blip r:embed="rId4"/>
          <a:stretch>
            <a:fillRect/>
          </a:stretch>
        </p:blipFill>
        <p:spPr>
          <a:xfrm>
            <a:off x="552449" y="5786108"/>
            <a:ext cx="10077450" cy="819150"/>
          </a:xfrm>
          <a:prstGeom prst="rect">
            <a:avLst/>
          </a:prstGeom>
        </p:spPr>
      </p:pic>
    </p:spTree>
    <p:extLst>
      <p:ext uri="{BB962C8B-B14F-4D97-AF65-F5344CB8AC3E}">
        <p14:creationId xmlns:p14="http://schemas.microsoft.com/office/powerpoint/2010/main" val="351992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15325"/>
            <a:ext cx="12150090" cy="6093976"/>
          </a:xfrm>
          <a:prstGeom prst="rect">
            <a:avLst/>
          </a:prstGeom>
          <a:noFill/>
        </p:spPr>
        <p:txBody>
          <a:bodyPr wrap="square" rtlCol="0">
            <a:spAutoFit/>
          </a:bodyPr>
          <a:lstStyle/>
          <a:p>
            <a:pPr algn="ctr"/>
            <a:r>
              <a:rPr lang="nl-NL" sz="3000" b="1" dirty="0" smtClean="0"/>
              <a:t>Romeinen 7</a:t>
            </a:r>
            <a:endParaRPr lang="nl-NL" sz="3000" b="1" dirty="0"/>
          </a:p>
          <a:p>
            <a:pPr algn="ctr"/>
            <a:r>
              <a:rPr lang="nl-NL" sz="3000" dirty="0"/>
              <a:t>13 Werd het goede dan voor mij de dood? Moge het niet gebeuren! </a:t>
            </a:r>
          </a:p>
          <a:p>
            <a:pPr algn="ctr"/>
            <a:r>
              <a:rPr lang="nl-NL" sz="3000" dirty="0"/>
              <a:t>Maar de zonde, opdat zij zonde zal blijken, </a:t>
            </a:r>
          </a:p>
          <a:p>
            <a:pPr algn="ctr"/>
            <a:r>
              <a:rPr lang="nl-NL" sz="3000" dirty="0"/>
              <a:t>bewerkt door het goede voor mij de dood.</a:t>
            </a:r>
          </a:p>
          <a:p>
            <a:pPr algn="ctr"/>
            <a:r>
              <a:rPr lang="nl-NL" sz="3000" dirty="0"/>
              <a:t>Opdat de zonde naar </a:t>
            </a:r>
            <a:r>
              <a:rPr lang="nl-NL" sz="3000" dirty="0" err="1"/>
              <a:t>overtreffendheid</a:t>
            </a:r>
            <a:r>
              <a:rPr lang="nl-NL" sz="3000" dirty="0"/>
              <a:t> zonde zou worden door het gebod.</a:t>
            </a:r>
          </a:p>
          <a:p>
            <a:pPr algn="ctr"/>
            <a:r>
              <a:rPr lang="nl-NL" sz="3000" dirty="0"/>
              <a:t>14 Want wij weten, dat de wet geestelijk is, </a:t>
            </a:r>
          </a:p>
          <a:p>
            <a:pPr algn="ctr"/>
            <a:r>
              <a:rPr lang="nl-NL" sz="3000" dirty="0"/>
              <a:t>maar ik ben vleselijk, verkocht onder de zonde.</a:t>
            </a:r>
          </a:p>
          <a:p>
            <a:pPr algn="ctr"/>
            <a:r>
              <a:rPr lang="nl-NL" sz="3000" dirty="0"/>
              <a:t>15 Want wat ik bewerk weet ik niet; </a:t>
            </a:r>
          </a:p>
          <a:p>
            <a:pPr algn="ctr"/>
            <a:r>
              <a:rPr lang="nl-NL" sz="3000" dirty="0"/>
              <a:t>want ik verricht niet wat ik wil, maar wat ik haat, dat doe ik.</a:t>
            </a:r>
          </a:p>
          <a:p>
            <a:pPr algn="ctr"/>
            <a:r>
              <a:rPr lang="nl-NL" sz="3000" dirty="0"/>
              <a:t>16 Indien ik nu wat ik niet wil, toch doe, dan stem ik toe, dat de wet goed is.</a:t>
            </a:r>
          </a:p>
          <a:p>
            <a:pPr algn="ctr"/>
            <a:r>
              <a:rPr lang="nl-NL" sz="3000" dirty="0"/>
              <a:t>17 Maar dan bewerk ik het niet meer, maar de zonde, die in mij woont.</a:t>
            </a:r>
          </a:p>
          <a:p>
            <a:pPr algn="ctr"/>
            <a:r>
              <a:rPr lang="nl-NL" sz="3000" dirty="0"/>
              <a:t>18 Want ik weet, dat in mij, dat is: in mijn vlees, geen goed woont. </a:t>
            </a:r>
          </a:p>
          <a:p>
            <a:pPr algn="ctr"/>
            <a:r>
              <a:rPr lang="nl-NL" sz="3000" dirty="0"/>
              <a:t>Want het willen ligt naast mij, maar het goede bewerken niet</a:t>
            </a:r>
            <a:r>
              <a:rPr lang="nl-NL" sz="3000" dirty="0" smtClean="0"/>
              <a:t>.</a:t>
            </a:r>
          </a:p>
        </p:txBody>
      </p:sp>
    </p:spTree>
    <p:extLst>
      <p:ext uri="{BB962C8B-B14F-4D97-AF65-F5344CB8AC3E}">
        <p14:creationId xmlns:p14="http://schemas.microsoft.com/office/powerpoint/2010/main" val="2934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13 Want </a:t>
            </a:r>
            <a:r>
              <a:rPr lang="nl-NL" sz="3000" dirty="0">
                <a:solidFill>
                  <a:srgbClr val="002060"/>
                </a:solidFill>
              </a:rPr>
              <a:t>indien jullie naar het vlees leven, dan sterven </a:t>
            </a:r>
            <a:r>
              <a:rPr lang="nl-NL" sz="3000" dirty="0" smtClean="0">
                <a:solidFill>
                  <a:srgbClr val="002060"/>
                </a:solidFill>
              </a:rPr>
              <a:t>jullie; </a:t>
            </a:r>
          </a:p>
          <a:p>
            <a:r>
              <a:rPr lang="nl-NL" sz="3000" dirty="0" smtClean="0">
                <a:solidFill>
                  <a:srgbClr val="002060"/>
                </a:solidFill>
              </a:rPr>
              <a:t>maar </a:t>
            </a:r>
            <a:r>
              <a:rPr lang="nl-NL" sz="3000" dirty="0">
                <a:solidFill>
                  <a:srgbClr val="002060"/>
                </a:solidFill>
              </a:rPr>
              <a:t>indien jullie in de geest de praktijken van het lichaam </a:t>
            </a:r>
            <a:r>
              <a:rPr lang="nl-NL" sz="3000" dirty="0" smtClean="0">
                <a:solidFill>
                  <a:srgbClr val="002060"/>
                </a:solidFill>
              </a:rPr>
              <a:t>doden, </a:t>
            </a:r>
          </a:p>
          <a:p>
            <a:r>
              <a:rPr lang="nl-NL" sz="3000" dirty="0" smtClean="0">
                <a:solidFill>
                  <a:srgbClr val="002060"/>
                </a:solidFill>
              </a:rPr>
              <a:t>dan </a:t>
            </a:r>
            <a:r>
              <a:rPr lang="nl-NL" sz="3000" dirty="0">
                <a:solidFill>
                  <a:srgbClr val="002060"/>
                </a:solidFill>
              </a:rPr>
              <a:t>zullen jullie leven.</a:t>
            </a:r>
          </a:p>
        </p:txBody>
      </p:sp>
      <p:sp>
        <p:nvSpPr>
          <p:cNvPr id="13" name="Tekstvak 12"/>
          <p:cNvSpPr txBox="1"/>
          <p:nvPr/>
        </p:nvSpPr>
        <p:spPr>
          <a:xfrm>
            <a:off x="1737361" y="3403968"/>
            <a:ext cx="8618220" cy="492443"/>
          </a:xfrm>
          <a:prstGeom prst="rect">
            <a:avLst/>
          </a:prstGeom>
          <a:solidFill>
            <a:srgbClr val="CCFFCC"/>
          </a:solidFill>
        </p:spPr>
        <p:txBody>
          <a:bodyPr wrap="square" rtlCol="0">
            <a:spAutoFit/>
          </a:bodyPr>
          <a:lstStyle/>
          <a:p>
            <a:r>
              <a:rPr lang="nl-NL" sz="2600" dirty="0" smtClean="0">
                <a:latin typeface="+mj-lt"/>
              </a:rPr>
              <a:t>Doet dan versterven jullie leden, die op de aarde zijn…(Kol.3:5)</a:t>
            </a:r>
            <a:endParaRPr lang="nl-NL" sz="2600" dirty="0">
              <a:latin typeface="+mj-lt"/>
            </a:endParaRPr>
          </a:p>
        </p:txBody>
      </p:sp>
      <p:pic>
        <p:nvPicPr>
          <p:cNvPr id="2" name="Afbeelding 1"/>
          <p:cNvPicPr>
            <a:picLocks noChangeAspect="1"/>
          </p:cNvPicPr>
          <p:nvPr/>
        </p:nvPicPr>
        <p:blipFill>
          <a:blip r:embed="rId3"/>
          <a:stretch>
            <a:fillRect/>
          </a:stretch>
        </p:blipFill>
        <p:spPr>
          <a:xfrm>
            <a:off x="552449" y="5014583"/>
            <a:ext cx="9505950" cy="771525"/>
          </a:xfrm>
          <a:prstGeom prst="rect">
            <a:avLst/>
          </a:prstGeom>
        </p:spPr>
      </p:pic>
      <p:pic>
        <p:nvPicPr>
          <p:cNvPr id="4" name="Afbeelding 3"/>
          <p:cNvPicPr>
            <a:picLocks noChangeAspect="1"/>
          </p:cNvPicPr>
          <p:nvPr/>
        </p:nvPicPr>
        <p:blipFill>
          <a:blip r:embed="rId4"/>
          <a:stretch>
            <a:fillRect/>
          </a:stretch>
        </p:blipFill>
        <p:spPr>
          <a:xfrm>
            <a:off x="552449" y="5786108"/>
            <a:ext cx="10077450" cy="819150"/>
          </a:xfrm>
          <a:prstGeom prst="rect">
            <a:avLst/>
          </a:prstGeom>
        </p:spPr>
      </p:pic>
    </p:spTree>
    <p:extLst>
      <p:ext uri="{BB962C8B-B14F-4D97-AF65-F5344CB8AC3E}">
        <p14:creationId xmlns:p14="http://schemas.microsoft.com/office/powerpoint/2010/main" val="3276043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14 Want zovelen door </a:t>
            </a:r>
            <a:r>
              <a:rPr lang="nl-NL" sz="3000" dirty="0">
                <a:solidFill>
                  <a:srgbClr val="002060"/>
                </a:solidFill>
              </a:rPr>
              <a:t>de geest van God geleid worden, </a:t>
            </a:r>
            <a:endParaRPr lang="nl-NL" sz="3000" dirty="0" smtClean="0">
              <a:solidFill>
                <a:srgbClr val="002060"/>
              </a:solidFill>
            </a:endParaRPr>
          </a:p>
          <a:p>
            <a:r>
              <a:rPr lang="nl-NL" sz="3000" dirty="0" smtClean="0">
                <a:solidFill>
                  <a:schemeClr val="bg1">
                    <a:lumMod val="65000"/>
                  </a:schemeClr>
                </a:solidFill>
              </a:rPr>
              <a:t>dezen </a:t>
            </a:r>
            <a:r>
              <a:rPr lang="nl-NL" sz="3000" dirty="0">
                <a:solidFill>
                  <a:schemeClr val="bg1">
                    <a:lumMod val="65000"/>
                  </a:schemeClr>
                </a:solidFill>
              </a:rPr>
              <a:t>zijn zonen van God.</a:t>
            </a:r>
          </a:p>
        </p:txBody>
      </p:sp>
      <p:sp>
        <p:nvSpPr>
          <p:cNvPr id="13" name="Tekstvak 12"/>
          <p:cNvSpPr txBox="1"/>
          <p:nvPr/>
        </p:nvSpPr>
        <p:spPr>
          <a:xfrm>
            <a:off x="1516379" y="3606688"/>
            <a:ext cx="7867651"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wij hebben Gods geest ontvangen en zijn verzegeld =&gt;</a:t>
            </a:r>
            <a:endParaRPr lang="nl-NL" sz="2600" dirty="0">
              <a:latin typeface="+mj-lt"/>
            </a:endParaRPr>
          </a:p>
        </p:txBody>
      </p:sp>
      <p:pic>
        <p:nvPicPr>
          <p:cNvPr id="3" name="Afbeelding 2"/>
          <p:cNvPicPr>
            <a:picLocks noChangeAspect="1"/>
          </p:cNvPicPr>
          <p:nvPr/>
        </p:nvPicPr>
        <p:blipFill>
          <a:blip r:embed="rId3"/>
          <a:stretch>
            <a:fillRect/>
          </a:stretch>
        </p:blipFill>
        <p:spPr>
          <a:xfrm>
            <a:off x="382905" y="5610794"/>
            <a:ext cx="9995535" cy="805245"/>
          </a:xfrm>
          <a:prstGeom prst="rect">
            <a:avLst/>
          </a:prstGeom>
        </p:spPr>
      </p:pic>
    </p:spTree>
    <p:extLst>
      <p:ext uri="{BB962C8B-B14F-4D97-AF65-F5344CB8AC3E}">
        <p14:creationId xmlns:p14="http://schemas.microsoft.com/office/powerpoint/2010/main" val="115976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14 Want zovelen door </a:t>
            </a:r>
            <a:r>
              <a:rPr lang="nl-NL" sz="3000" dirty="0">
                <a:solidFill>
                  <a:srgbClr val="002060"/>
                </a:solidFill>
              </a:rPr>
              <a:t>de geest van God geleid worden, </a:t>
            </a:r>
            <a:endParaRPr lang="nl-NL" sz="3000" dirty="0" smtClean="0">
              <a:solidFill>
                <a:srgbClr val="002060"/>
              </a:solidFill>
            </a:endParaRPr>
          </a:p>
          <a:p>
            <a:r>
              <a:rPr lang="nl-NL" sz="3000" dirty="0" smtClean="0">
                <a:solidFill>
                  <a:schemeClr val="bg1">
                    <a:lumMod val="65000"/>
                  </a:schemeClr>
                </a:solidFill>
              </a:rPr>
              <a:t>dezen </a:t>
            </a:r>
            <a:r>
              <a:rPr lang="nl-NL" sz="3000" dirty="0">
                <a:solidFill>
                  <a:schemeClr val="bg1">
                    <a:lumMod val="65000"/>
                  </a:schemeClr>
                </a:solidFill>
              </a:rPr>
              <a:t>zijn zonen van God.</a:t>
            </a:r>
          </a:p>
        </p:txBody>
      </p:sp>
      <p:sp>
        <p:nvSpPr>
          <p:cNvPr id="13" name="Tekstvak 12"/>
          <p:cNvSpPr txBox="1"/>
          <p:nvPr/>
        </p:nvSpPr>
        <p:spPr>
          <a:xfrm>
            <a:off x="1146809" y="3071132"/>
            <a:ext cx="9094471" cy="1292662"/>
          </a:xfrm>
          <a:prstGeom prst="rect">
            <a:avLst/>
          </a:prstGeom>
          <a:solidFill>
            <a:srgbClr val="CCFFCC"/>
          </a:solidFill>
        </p:spPr>
        <p:txBody>
          <a:bodyPr wrap="square" rtlCol="0">
            <a:spAutoFit/>
          </a:bodyPr>
          <a:lstStyle/>
          <a:p>
            <a:r>
              <a:rPr lang="nl-NL" sz="2600" dirty="0" smtClean="0">
                <a:latin typeface="+mj-lt"/>
              </a:rPr>
              <a:t>In </a:t>
            </a:r>
            <a:r>
              <a:rPr lang="nl-NL" sz="2600" dirty="0">
                <a:latin typeface="+mj-lt"/>
              </a:rPr>
              <a:t>Hem zijn ook jullie, die het woord van de waarheid horen, het </a:t>
            </a:r>
            <a:r>
              <a:rPr lang="nl-NL" sz="2600" dirty="0" smtClean="0">
                <a:latin typeface="+mj-lt"/>
              </a:rPr>
              <a:t>evangelie van </a:t>
            </a:r>
            <a:r>
              <a:rPr lang="nl-NL" sz="2600" dirty="0">
                <a:latin typeface="+mj-lt"/>
              </a:rPr>
              <a:t>jullie redding. In Hem worden ook jullie, die geloven, verzegeld met de heilige geest van de belofte (</a:t>
            </a:r>
            <a:r>
              <a:rPr lang="nl-NL" sz="2600" dirty="0" err="1" smtClean="0">
                <a:latin typeface="+mj-lt"/>
              </a:rPr>
              <a:t>Ef</a:t>
            </a:r>
            <a:r>
              <a:rPr lang="nl-NL" sz="2600" dirty="0" smtClean="0">
                <a:latin typeface="+mj-lt"/>
              </a:rPr>
              <a:t>. 1:13)</a:t>
            </a:r>
            <a:endParaRPr lang="nl-NL" sz="2600" dirty="0">
              <a:latin typeface="+mj-lt"/>
            </a:endParaRPr>
          </a:p>
        </p:txBody>
      </p:sp>
      <p:pic>
        <p:nvPicPr>
          <p:cNvPr id="3" name="Afbeelding 2"/>
          <p:cNvPicPr>
            <a:picLocks noChangeAspect="1"/>
          </p:cNvPicPr>
          <p:nvPr/>
        </p:nvPicPr>
        <p:blipFill>
          <a:blip r:embed="rId3"/>
          <a:stretch>
            <a:fillRect/>
          </a:stretch>
        </p:blipFill>
        <p:spPr>
          <a:xfrm>
            <a:off x="382905" y="5610794"/>
            <a:ext cx="9995535" cy="805245"/>
          </a:xfrm>
          <a:prstGeom prst="rect">
            <a:avLst/>
          </a:prstGeom>
        </p:spPr>
      </p:pic>
    </p:spTree>
    <p:extLst>
      <p:ext uri="{BB962C8B-B14F-4D97-AF65-F5344CB8AC3E}">
        <p14:creationId xmlns:p14="http://schemas.microsoft.com/office/powerpoint/2010/main" val="1891332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14 Want zovelen door </a:t>
            </a:r>
            <a:r>
              <a:rPr lang="nl-NL" sz="3000" dirty="0">
                <a:solidFill>
                  <a:srgbClr val="002060"/>
                </a:solidFill>
              </a:rPr>
              <a:t>de geest van God geleid worden, </a:t>
            </a:r>
            <a:endParaRPr lang="nl-NL" sz="3000" dirty="0" smtClean="0">
              <a:solidFill>
                <a:srgbClr val="002060"/>
              </a:solidFill>
            </a:endParaRPr>
          </a:p>
          <a:p>
            <a:r>
              <a:rPr lang="nl-NL" sz="3000" dirty="0" smtClean="0">
                <a:solidFill>
                  <a:srgbClr val="002060"/>
                </a:solidFill>
              </a:rPr>
              <a:t>dezen </a:t>
            </a:r>
            <a:r>
              <a:rPr lang="nl-NL" sz="3000" dirty="0">
                <a:solidFill>
                  <a:srgbClr val="002060"/>
                </a:solidFill>
              </a:rPr>
              <a:t>zijn zonen van God.</a:t>
            </a:r>
          </a:p>
        </p:txBody>
      </p:sp>
      <p:pic>
        <p:nvPicPr>
          <p:cNvPr id="3" name="Afbeelding 2"/>
          <p:cNvPicPr>
            <a:picLocks noChangeAspect="1"/>
          </p:cNvPicPr>
          <p:nvPr/>
        </p:nvPicPr>
        <p:blipFill>
          <a:blip r:embed="rId3"/>
          <a:stretch>
            <a:fillRect/>
          </a:stretch>
        </p:blipFill>
        <p:spPr>
          <a:xfrm>
            <a:off x="382905" y="5610794"/>
            <a:ext cx="9995535" cy="805245"/>
          </a:xfrm>
          <a:prstGeom prst="rect">
            <a:avLst/>
          </a:prstGeom>
        </p:spPr>
      </p:pic>
      <p:sp>
        <p:nvSpPr>
          <p:cNvPr id="5" name="Tekstvak 4"/>
          <p:cNvSpPr txBox="1"/>
          <p:nvPr/>
        </p:nvSpPr>
        <p:spPr>
          <a:xfrm>
            <a:off x="2175509" y="3225020"/>
            <a:ext cx="7620001"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wij zouden ons dan ook laten leiden door die geest</a:t>
            </a:r>
            <a:endParaRPr lang="nl-NL" sz="2600" dirty="0">
              <a:latin typeface="+mj-lt"/>
            </a:endParaRPr>
          </a:p>
        </p:txBody>
      </p:sp>
    </p:spTree>
    <p:extLst>
      <p:ext uri="{BB962C8B-B14F-4D97-AF65-F5344CB8AC3E}">
        <p14:creationId xmlns:p14="http://schemas.microsoft.com/office/powerpoint/2010/main" val="2430684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15 Want </a:t>
            </a:r>
            <a:r>
              <a:rPr lang="nl-NL" sz="3000" dirty="0">
                <a:solidFill>
                  <a:srgbClr val="002060"/>
                </a:solidFill>
              </a:rPr>
              <a:t>jullie namen niet een geest van slavernij in ontvangst </a:t>
            </a:r>
            <a:endParaRPr lang="nl-NL" sz="3000" dirty="0" smtClean="0">
              <a:solidFill>
                <a:srgbClr val="002060"/>
              </a:solidFill>
            </a:endParaRPr>
          </a:p>
          <a:p>
            <a:r>
              <a:rPr lang="nl-NL" sz="3000" dirty="0" smtClean="0">
                <a:solidFill>
                  <a:srgbClr val="002060"/>
                </a:solidFill>
              </a:rPr>
              <a:t>om </a:t>
            </a:r>
            <a:r>
              <a:rPr lang="nl-NL" sz="3000" dirty="0">
                <a:solidFill>
                  <a:srgbClr val="002060"/>
                </a:solidFill>
              </a:rPr>
              <a:t>weer te vrezen, </a:t>
            </a:r>
            <a:endParaRPr lang="nl-NL" sz="3000" dirty="0" smtClean="0">
              <a:solidFill>
                <a:srgbClr val="002060"/>
              </a:solidFill>
            </a:endParaRPr>
          </a:p>
          <a:p>
            <a:r>
              <a:rPr lang="nl-NL" sz="3000" dirty="0" smtClean="0">
                <a:solidFill>
                  <a:srgbClr val="002060"/>
                </a:solidFill>
              </a:rPr>
              <a:t>maar </a:t>
            </a:r>
            <a:r>
              <a:rPr lang="nl-NL" sz="3000" dirty="0">
                <a:solidFill>
                  <a:srgbClr val="002060"/>
                </a:solidFill>
              </a:rPr>
              <a:t>jullie namen de geest van het </a:t>
            </a:r>
            <a:r>
              <a:rPr lang="nl-NL" sz="3000" dirty="0" smtClean="0">
                <a:solidFill>
                  <a:srgbClr val="002060"/>
                </a:solidFill>
              </a:rPr>
              <a:t>zoonstelling </a:t>
            </a:r>
            <a:r>
              <a:rPr lang="nl-NL" sz="3000" dirty="0">
                <a:solidFill>
                  <a:srgbClr val="002060"/>
                </a:solidFill>
              </a:rPr>
              <a:t>in ontvangst, </a:t>
            </a:r>
            <a:endParaRPr lang="nl-NL" sz="3000" dirty="0" smtClean="0">
              <a:solidFill>
                <a:srgbClr val="002060"/>
              </a:solidFill>
            </a:endParaRPr>
          </a:p>
          <a:p>
            <a:r>
              <a:rPr lang="nl-NL" sz="3000" dirty="0" smtClean="0">
                <a:solidFill>
                  <a:srgbClr val="002060"/>
                </a:solidFill>
              </a:rPr>
              <a:t>in </a:t>
            </a:r>
            <a:r>
              <a:rPr lang="nl-NL" sz="3000" dirty="0">
                <a:solidFill>
                  <a:srgbClr val="002060"/>
                </a:solidFill>
              </a:rPr>
              <a:t>welke wij </a:t>
            </a:r>
            <a:r>
              <a:rPr lang="nl-NL" sz="3000" dirty="0" smtClean="0">
                <a:solidFill>
                  <a:srgbClr val="002060"/>
                </a:solidFill>
              </a:rPr>
              <a:t>roepen: </a:t>
            </a:r>
            <a:r>
              <a:rPr lang="nl-NL" sz="3000" dirty="0" err="1">
                <a:solidFill>
                  <a:srgbClr val="002060"/>
                </a:solidFill>
              </a:rPr>
              <a:t>Abba</a:t>
            </a:r>
            <a:r>
              <a:rPr lang="nl-NL" sz="3000" dirty="0">
                <a:solidFill>
                  <a:srgbClr val="002060"/>
                </a:solidFill>
              </a:rPr>
              <a:t>! Vader!</a:t>
            </a:r>
          </a:p>
        </p:txBody>
      </p:sp>
      <p:sp>
        <p:nvSpPr>
          <p:cNvPr id="13" name="Tekstvak 12"/>
          <p:cNvSpPr txBox="1"/>
          <p:nvPr/>
        </p:nvSpPr>
        <p:spPr>
          <a:xfrm>
            <a:off x="2392679" y="3316325"/>
            <a:ext cx="7928611" cy="89255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kinderen worden geboren, zonen worden gesteld</a:t>
            </a:r>
          </a:p>
          <a:p>
            <a:pPr marL="457200" indent="-457200">
              <a:buFont typeface="Courier New" panose="02070309020205020404" pitchFamily="49" charset="0"/>
              <a:buChar char="o"/>
            </a:pPr>
            <a:r>
              <a:rPr lang="nl-NL" sz="2600" dirty="0" smtClean="0">
                <a:latin typeface="+mj-lt"/>
              </a:rPr>
              <a:t>Vergelijk: </a:t>
            </a:r>
            <a:r>
              <a:rPr lang="nl-NL" sz="2600" i="1" dirty="0" smtClean="0">
                <a:latin typeface="+mj-lt"/>
              </a:rPr>
              <a:t>‘bar mitswa’</a:t>
            </a:r>
            <a:endParaRPr lang="nl-NL" sz="2600" i="1" dirty="0">
              <a:latin typeface="+mj-lt"/>
            </a:endParaRPr>
          </a:p>
        </p:txBody>
      </p:sp>
      <p:pic>
        <p:nvPicPr>
          <p:cNvPr id="2" name="Afbeelding 1"/>
          <p:cNvPicPr>
            <a:picLocks noChangeAspect="1"/>
          </p:cNvPicPr>
          <p:nvPr/>
        </p:nvPicPr>
        <p:blipFill>
          <a:blip r:embed="rId3"/>
          <a:stretch>
            <a:fillRect/>
          </a:stretch>
        </p:blipFill>
        <p:spPr>
          <a:xfrm>
            <a:off x="294321" y="4777740"/>
            <a:ext cx="11091069" cy="847725"/>
          </a:xfrm>
          <a:prstGeom prst="rect">
            <a:avLst/>
          </a:prstGeom>
        </p:spPr>
      </p:pic>
      <p:pic>
        <p:nvPicPr>
          <p:cNvPr id="4" name="Afbeelding 3"/>
          <p:cNvPicPr>
            <a:picLocks noChangeAspect="1"/>
          </p:cNvPicPr>
          <p:nvPr/>
        </p:nvPicPr>
        <p:blipFill>
          <a:blip r:embed="rId4"/>
          <a:stretch>
            <a:fillRect/>
          </a:stretch>
        </p:blipFill>
        <p:spPr>
          <a:xfrm>
            <a:off x="294321" y="5625465"/>
            <a:ext cx="11382375" cy="819150"/>
          </a:xfrm>
          <a:prstGeom prst="rect">
            <a:avLst/>
          </a:prstGeom>
        </p:spPr>
      </p:pic>
    </p:spTree>
    <p:extLst>
      <p:ext uri="{BB962C8B-B14F-4D97-AF65-F5344CB8AC3E}">
        <p14:creationId xmlns:p14="http://schemas.microsoft.com/office/powerpoint/2010/main" val="964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15 Want </a:t>
            </a:r>
            <a:r>
              <a:rPr lang="nl-NL" sz="3000" dirty="0">
                <a:solidFill>
                  <a:srgbClr val="002060"/>
                </a:solidFill>
              </a:rPr>
              <a:t>jullie namen niet een geest van slavernij in ontvangst </a:t>
            </a:r>
            <a:endParaRPr lang="nl-NL" sz="3000" dirty="0" smtClean="0">
              <a:solidFill>
                <a:srgbClr val="002060"/>
              </a:solidFill>
            </a:endParaRPr>
          </a:p>
          <a:p>
            <a:r>
              <a:rPr lang="nl-NL" sz="3000" dirty="0" smtClean="0">
                <a:solidFill>
                  <a:srgbClr val="002060"/>
                </a:solidFill>
              </a:rPr>
              <a:t>om </a:t>
            </a:r>
            <a:r>
              <a:rPr lang="nl-NL" sz="3000" dirty="0">
                <a:solidFill>
                  <a:srgbClr val="002060"/>
                </a:solidFill>
              </a:rPr>
              <a:t>weer te vrezen, </a:t>
            </a:r>
            <a:endParaRPr lang="nl-NL" sz="3000" dirty="0" smtClean="0">
              <a:solidFill>
                <a:srgbClr val="002060"/>
              </a:solidFill>
            </a:endParaRPr>
          </a:p>
          <a:p>
            <a:r>
              <a:rPr lang="nl-NL" sz="3000" dirty="0" smtClean="0">
                <a:solidFill>
                  <a:srgbClr val="002060"/>
                </a:solidFill>
              </a:rPr>
              <a:t>maar </a:t>
            </a:r>
            <a:r>
              <a:rPr lang="nl-NL" sz="3000" dirty="0">
                <a:solidFill>
                  <a:srgbClr val="002060"/>
                </a:solidFill>
              </a:rPr>
              <a:t>jullie namen de geest van het </a:t>
            </a:r>
            <a:r>
              <a:rPr lang="nl-NL" sz="3000" dirty="0" smtClean="0">
                <a:solidFill>
                  <a:srgbClr val="002060"/>
                </a:solidFill>
              </a:rPr>
              <a:t>zoonstelling </a:t>
            </a:r>
            <a:r>
              <a:rPr lang="nl-NL" sz="3000" dirty="0">
                <a:solidFill>
                  <a:srgbClr val="002060"/>
                </a:solidFill>
              </a:rPr>
              <a:t>in ontvangst, </a:t>
            </a:r>
            <a:endParaRPr lang="nl-NL" sz="3000" dirty="0" smtClean="0">
              <a:solidFill>
                <a:srgbClr val="002060"/>
              </a:solidFill>
            </a:endParaRPr>
          </a:p>
          <a:p>
            <a:r>
              <a:rPr lang="nl-NL" sz="3000" dirty="0" smtClean="0">
                <a:solidFill>
                  <a:srgbClr val="002060"/>
                </a:solidFill>
              </a:rPr>
              <a:t>in </a:t>
            </a:r>
            <a:r>
              <a:rPr lang="nl-NL" sz="3000" dirty="0">
                <a:solidFill>
                  <a:srgbClr val="002060"/>
                </a:solidFill>
              </a:rPr>
              <a:t>welke wij </a:t>
            </a:r>
            <a:r>
              <a:rPr lang="nl-NL" sz="3000" dirty="0" smtClean="0">
                <a:solidFill>
                  <a:srgbClr val="002060"/>
                </a:solidFill>
              </a:rPr>
              <a:t>roepen: </a:t>
            </a:r>
            <a:r>
              <a:rPr lang="nl-NL" sz="3000" dirty="0" err="1">
                <a:solidFill>
                  <a:srgbClr val="002060"/>
                </a:solidFill>
              </a:rPr>
              <a:t>Abba</a:t>
            </a:r>
            <a:r>
              <a:rPr lang="nl-NL" sz="3000" dirty="0">
                <a:solidFill>
                  <a:srgbClr val="002060"/>
                </a:solidFill>
              </a:rPr>
              <a:t>! Vader!</a:t>
            </a:r>
          </a:p>
        </p:txBody>
      </p:sp>
      <p:sp>
        <p:nvSpPr>
          <p:cNvPr id="13" name="Tekstvak 12"/>
          <p:cNvSpPr txBox="1"/>
          <p:nvPr/>
        </p:nvSpPr>
        <p:spPr>
          <a:xfrm>
            <a:off x="1261109" y="3693515"/>
            <a:ext cx="9025891" cy="249299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a:latin typeface="+mj-lt"/>
              </a:rPr>
              <a:t>de geest van de zoonstelling hebben wij nu al</a:t>
            </a:r>
          </a:p>
          <a:p>
            <a:pPr marL="457200" indent="-457200">
              <a:buFont typeface="Courier New" panose="02070309020205020404" pitchFamily="49" charset="0"/>
              <a:buChar char="o"/>
            </a:pPr>
            <a:r>
              <a:rPr lang="nl-NL" sz="2600" dirty="0" smtClean="0">
                <a:latin typeface="+mj-lt"/>
              </a:rPr>
              <a:t>de zoonstelling spreekt van onze toekomst</a:t>
            </a:r>
          </a:p>
          <a:p>
            <a:pPr marL="457200" indent="-457200">
              <a:buFont typeface="Courier New" panose="02070309020205020404" pitchFamily="49" charset="0"/>
              <a:buChar char="o"/>
            </a:pPr>
            <a:r>
              <a:rPr lang="nl-NL" sz="2600" dirty="0" smtClean="0">
                <a:latin typeface="+mj-lt"/>
              </a:rPr>
              <a:t>wanneer wij samen met Hem verheerlijkt zullen worden (:17)</a:t>
            </a:r>
          </a:p>
          <a:p>
            <a:pPr marL="457200" indent="-457200">
              <a:buFont typeface="Courier New" panose="02070309020205020404" pitchFamily="49" charset="0"/>
              <a:buChar char="o"/>
            </a:pPr>
            <a:r>
              <a:rPr lang="nl-NL" sz="2600" dirty="0" smtClean="0">
                <a:latin typeface="+mj-lt"/>
              </a:rPr>
              <a:t>en onthuld zullen worden als zonen van God (:19)</a:t>
            </a:r>
          </a:p>
          <a:p>
            <a:pPr marL="457200" indent="-457200">
              <a:buFont typeface="Courier New" panose="02070309020205020404" pitchFamily="49" charset="0"/>
              <a:buChar char="o"/>
            </a:pPr>
            <a:r>
              <a:rPr lang="nl-NL" sz="2600" dirty="0" smtClean="0">
                <a:latin typeface="+mj-lt"/>
              </a:rPr>
              <a:t>en vindt plaatst bij de verlossing van ons lichaam (:23)</a:t>
            </a:r>
          </a:p>
          <a:p>
            <a:pPr marL="457200" indent="-457200">
              <a:buFont typeface="Courier New" panose="02070309020205020404" pitchFamily="49" charset="0"/>
              <a:buChar char="o"/>
            </a:pPr>
            <a:r>
              <a:rPr lang="nl-NL" sz="2600" dirty="0" smtClean="0">
                <a:latin typeface="+mj-lt"/>
              </a:rPr>
              <a:t>opdat Hij </a:t>
            </a:r>
            <a:r>
              <a:rPr lang="nl-NL" sz="2600" smtClean="0">
                <a:latin typeface="+mj-lt"/>
              </a:rPr>
              <a:t>de Eerstgeborene </a:t>
            </a:r>
            <a:r>
              <a:rPr lang="nl-NL" sz="2600" dirty="0" smtClean="0">
                <a:latin typeface="+mj-lt"/>
              </a:rPr>
              <a:t>zou zijn onder vele broeders (:29)</a:t>
            </a:r>
            <a:endParaRPr lang="nl-NL" sz="2600" dirty="0">
              <a:latin typeface="+mj-lt"/>
            </a:endParaRPr>
          </a:p>
        </p:txBody>
      </p:sp>
    </p:spTree>
    <p:extLst>
      <p:ext uri="{BB962C8B-B14F-4D97-AF65-F5344CB8AC3E}">
        <p14:creationId xmlns:p14="http://schemas.microsoft.com/office/powerpoint/2010/main" val="18365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15325"/>
            <a:ext cx="12150090" cy="4832092"/>
          </a:xfrm>
          <a:prstGeom prst="rect">
            <a:avLst/>
          </a:prstGeom>
          <a:noFill/>
        </p:spPr>
        <p:txBody>
          <a:bodyPr wrap="square" rtlCol="0">
            <a:spAutoFit/>
          </a:bodyPr>
          <a:lstStyle/>
          <a:p>
            <a:pPr algn="ctr"/>
            <a:r>
              <a:rPr lang="nl-NL" sz="2800" b="1" dirty="0" smtClean="0"/>
              <a:t>Romeinen 7</a:t>
            </a:r>
            <a:endParaRPr lang="nl-NL" sz="2800" b="1" dirty="0"/>
          </a:p>
          <a:p>
            <a:pPr algn="ctr"/>
            <a:r>
              <a:rPr lang="nl-NL" sz="2800" dirty="0"/>
              <a:t>19 Want niet wat ik wil, het goede, doe ik, </a:t>
            </a:r>
          </a:p>
          <a:p>
            <a:pPr algn="ctr"/>
            <a:r>
              <a:rPr lang="nl-NL" sz="2800" dirty="0"/>
              <a:t>maar wat ik niet wil, het kwade, dát verricht ik.</a:t>
            </a:r>
          </a:p>
          <a:p>
            <a:pPr algn="ctr"/>
            <a:r>
              <a:rPr lang="nl-NL" sz="2800" dirty="0" smtClean="0"/>
              <a:t>20 </a:t>
            </a:r>
            <a:r>
              <a:rPr lang="nl-NL" sz="2800" dirty="0"/>
              <a:t>Indien ik nu datgene doe, wat ik niet wil, </a:t>
            </a:r>
          </a:p>
          <a:p>
            <a:pPr algn="ctr"/>
            <a:r>
              <a:rPr lang="nl-NL" sz="2800" dirty="0"/>
              <a:t>dan bewerk ik het niet meer, maar de zonde, die in mij woont.</a:t>
            </a:r>
          </a:p>
          <a:p>
            <a:pPr algn="ctr"/>
            <a:r>
              <a:rPr lang="nl-NL" sz="2800" dirty="0"/>
              <a:t>21 Ik vind dus deze wet: </a:t>
            </a:r>
          </a:p>
          <a:p>
            <a:pPr algn="ctr"/>
            <a:r>
              <a:rPr lang="nl-NL" sz="2800" dirty="0"/>
              <a:t>wanneer ik het goede wil doen, ligt in mij het kwade ernaast.</a:t>
            </a:r>
          </a:p>
          <a:p>
            <a:pPr algn="ctr"/>
            <a:r>
              <a:rPr lang="nl-NL" sz="2800" dirty="0"/>
              <a:t>22 Want naar de innerlijke mens verlustig ik mij in de wet van God,</a:t>
            </a:r>
          </a:p>
          <a:p>
            <a:pPr algn="ctr"/>
            <a:r>
              <a:rPr lang="nl-NL" sz="2800" dirty="0"/>
              <a:t>23 maar zie ik een andere wet in mijn leden, </a:t>
            </a:r>
          </a:p>
          <a:p>
            <a:pPr algn="ctr"/>
            <a:r>
              <a:rPr lang="nl-NL" sz="2800" dirty="0"/>
              <a:t>die oorlog voert tegen de wet van mijn denken, </a:t>
            </a:r>
            <a:r>
              <a:rPr lang="nl-NL" sz="2800" dirty="0" smtClean="0"/>
              <a:t>en </a:t>
            </a:r>
            <a:r>
              <a:rPr lang="nl-NL" sz="2800" dirty="0"/>
              <a:t>mij in krijgsgevangenschap brengt in de wet van de zonde, </a:t>
            </a:r>
            <a:r>
              <a:rPr lang="nl-NL" sz="2800" dirty="0" smtClean="0"/>
              <a:t>die </a:t>
            </a:r>
            <a:r>
              <a:rPr lang="nl-NL" sz="2800" dirty="0"/>
              <a:t>in mijn leden is</a:t>
            </a:r>
            <a:r>
              <a:rPr lang="nl-NL" sz="2800" dirty="0" smtClean="0"/>
              <a:t>.</a:t>
            </a:r>
            <a:endParaRPr lang="nl-NL" sz="2800" dirty="0"/>
          </a:p>
        </p:txBody>
      </p:sp>
    </p:spTree>
    <p:extLst>
      <p:ext uri="{BB962C8B-B14F-4D97-AF65-F5344CB8AC3E}">
        <p14:creationId xmlns:p14="http://schemas.microsoft.com/office/powerpoint/2010/main" val="122243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15325"/>
            <a:ext cx="12150090" cy="2677656"/>
          </a:xfrm>
          <a:prstGeom prst="rect">
            <a:avLst/>
          </a:prstGeom>
          <a:noFill/>
        </p:spPr>
        <p:txBody>
          <a:bodyPr wrap="square" rtlCol="0">
            <a:spAutoFit/>
          </a:bodyPr>
          <a:lstStyle/>
          <a:p>
            <a:pPr algn="ctr"/>
            <a:r>
              <a:rPr lang="nl-NL" sz="2800" b="1" dirty="0" smtClean="0"/>
              <a:t>Romeinen 7</a:t>
            </a:r>
            <a:endParaRPr lang="nl-NL" sz="2800" b="1" dirty="0"/>
          </a:p>
          <a:p>
            <a:pPr algn="ctr"/>
            <a:r>
              <a:rPr lang="nl-NL" sz="2800" dirty="0" smtClean="0"/>
              <a:t>24 </a:t>
            </a:r>
            <a:r>
              <a:rPr lang="nl-NL" sz="2800" dirty="0"/>
              <a:t>Ik, diep ongelukkig mens! </a:t>
            </a:r>
          </a:p>
          <a:p>
            <a:pPr algn="ctr"/>
            <a:r>
              <a:rPr lang="nl-NL" sz="2800" dirty="0"/>
              <a:t>Wie zal mij uitredden uit dit lichaam van de dood?</a:t>
            </a:r>
          </a:p>
          <a:p>
            <a:pPr algn="ctr"/>
            <a:r>
              <a:rPr lang="nl-NL" sz="2800" dirty="0"/>
              <a:t>25 Echter: genade! Ik dank God door Jezus Christus, onze Heer. </a:t>
            </a:r>
          </a:p>
          <a:p>
            <a:pPr algn="ctr"/>
            <a:r>
              <a:rPr lang="nl-NL" sz="2800" dirty="0"/>
              <a:t>Dus dan ben ik zelf met het denken slaaf voor de wet van God, </a:t>
            </a:r>
          </a:p>
          <a:p>
            <a:pPr algn="ctr"/>
            <a:r>
              <a:rPr lang="nl-NL" sz="2800" dirty="0"/>
              <a:t>maar met het vlees voor de wet van de zonde</a:t>
            </a:r>
            <a:r>
              <a:rPr lang="nl-NL" sz="2800" dirty="0" smtClean="0"/>
              <a:t>.</a:t>
            </a:r>
            <a:endParaRPr lang="nl-NL" sz="2800" dirty="0"/>
          </a:p>
        </p:txBody>
      </p:sp>
    </p:spTree>
    <p:extLst>
      <p:ext uri="{BB962C8B-B14F-4D97-AF65-F5344CB8AC3E}">
        <p14:creationId xmlns:p14="http://schemas.microsoft.com/office/powerpoint/2010/main" val="7749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7" y="432298"/>
            <a:ext cx="11597641"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1 Dus is er nu </a:t>
            </a:r>
            <a:r>
              <a:rPr lang="nl-NL" sz="3000" dirty="0">
                <a:solidFill>
                  <a:srgbClr val="002060"/>
                </a:solidFill>
              </a:rPr>
              <a:t>geen enkele veroordeling voor </a:t>
            </a:r>
            <a:r>
              <a:rPr lang="nl-NL" sz="3000" dirty="0" smtClean="0">
                <a:solidFill>
                  <a:srgbClr val="002060"/>
                </a:solidFill>
              </a:rPr>
              <a:t>degenen </a:t>
            </a:r>
            <a:r>
              <a:rPr lang="nl-NL" sz="3000" dirty="0">
                <a:solidFill>
                  <a:srgbClr val="002060"/>
                </a:solidFill>
              </a:rPr>
              <a:t>in Christus </a:t>
            </a:r>
            <a:r>
              <a:rPr lang="nl-NL" sz="3000" dirty="0" smtClean="0">
                <a:solidFill>
                  <a:srgbClr val="002060"/>
                </a:solidFill>
              </a:rPr>
              <a:t>Jezus</a:t>
            </a:r>
          </a:p>
          <a:p>
            <a:r>
              <a:rPr lang="nl-NL" sz="3000" dirty="0" smtClean="0">
                <a:solidFill>
                  <a:srgbClr val="002060"/>
                </a:solidFill>
              </a:rPr>
              <a:t>[zij </a:t>
            </a:r>
            <a:r>
              <a:rPr lang="nl-NL" sz="3000" dirty="0">
                <a:solidFill>
                  <a:srgbClr val="002060"/>
                </a:solidFill>
              </a:rPr>
              <a:t>wandelen niet naar het vlees, maar naar de </a:t>
            </a:r>
            <a:r>
              <a:rPr lang="nl-NL" sz="3000" dirty="0" smtClean="0">
                <a:solidFill>
                  <a:srgbClr val="002060"/>
                </a:solidFill>
              </a:rPr>
              <a:t>geest].</a:t>
            </a:r>
            <a:endParaRPr lang="nl-NL" sz="3000" dirty="0">
              <a:solidFill>
                <a:srgbClr val="002060"/>
              </a:solidFill>
            </a:endParaRPr>
          </a:p>
        </p:txBody>
      </p:sp>
      <p:pic>
        <p:nvPicPr>
          <p:cNvPr id="2" name="Afbeelding 1"/>
          <p:cNvPicPr>
            <a:picLocks noChangeAspect="1"/>
          </p:cNvPicPr>
          <p:nvPr/>
        </p:nvPicPr>
        <p:blipFill>
          <a:blip r:embed="rId3"/>
          <a:stretch>
            <a:fillRect/>
          </a:stretch>
        </p:blipFill>
        <p:spPr>
          <a:xfrm>
            <a:off x="552447" y="4993234"/>
            <a:ext cx="9688833" cy="803985"/>
          </a:xfrm>
          <a:prstGeom prst="rect">
            <a:avLst/>
          </a:prstGeom>
        </p:spPr>
      </p:pic>
      <p:pic>
        <p:nvPicPr>
          <p:cNvPr id="4" name="Afbeelding 3"/>
          <p:cNvPicPr>
            <a:picLocks noChangeAspect="1"/>
          </p:cNvPicPr>
          <p:nvPr/>
        </p:nvPicPr>
        <p:blipFill>
          <a:blip r:embed="rId4"/>
          <a:stretch>
            <a:fillRect/>
          </a:stretch>
        </p:blipFill>
        <p:spPr>
          <a:xfrm>
            <a:off x="552447" y="5797219"/>
            <a:ext cx="10088883" cy="813491"/>
          </a:xfrm>
          <a:prstGeom prst="rect">
            <a:avLst/>
          </a:prstGeom>
        </p:spPr>
      </p:pic>
      <p:sp>
        <p:nvSpPr>
          <p:cNvPr id="5" name="Tekstvak 4"/>
          <p:cNvSpPr txBox="1"/>
          <p:nvPr/>
        </p:nvSpPr>
        <p:spPr>
          <a:xfrm>
            <a:off x="3082288" y="2486972"/>
            <a:ext cx="6770372"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Paulus gaat hierop verder vanaf vers 31</a:t>
            </a:r>
          </a:p>
          <a:p>
            <a:pPr marL="457200" indent="-457200">
              <a:buFont typeface="Courier New" panose="02070309020205020404" pitchFamily="49" charset="0"/>
              <a:buChar char="o"/>
            </a:pPr>
            <a:r>
              <a:rPr lang="nl-NL" sz="2600" dirty="0" smtClean="0">
                <a:latin typeface="+mj-lt"/>
              </a:rPr>
              <a:t>tussen [ ] =&gt; andere handschriften</a:t>
            </a:r>
          </a:p>
          <a:p>
            <a:pPr marL="457200" indent="-457200">
              <a:buFont typeface="Courier New" panose="02070309020205020404" pitchFamily="49" charset="0"/>
              <a:buChar char="o"/>
            </a:pPr>
            <a:r>
              <a:rPr lang="nl-NL" sz="2600" dirty="0" smtClean="0">
                <a:latin typeface="+mj-lt"/>
              </a:rPr>
              <a:t>geleend uit vers 4?</a:t>
            </a:r>
          </a:p>
          <a:p>
            <a:pPr marL="457200" indent="-457200">
              <a:buFont typeface="Courier New" panose="02070309020205020404" pitchFamily="49" charset="0"/>
              <a:buChar char="o"/>
            </a:pPr>
            <a:r>
              <a:rPr lang="nl-NL" sz="2600" dirty="0" smtClean="0">
                <a:latin typeface="+mj-lt"/>
              </a:rPr>
              <a:t>naar het vlees wandelen = leven onder de wet</a:t>
            </a:r>
          </a:p>
        </p:txBody>
      </p:sp>
    </p:spTree>
    <p:extLst>
      <p:ext uri="{BB962C8B-B14F-4D97-AF65-F5344CB8AC3E}">
        <p14:creationId xmlns:p14="http://schemas.microsoft.com/office/powerpoint/2010/main" val="413156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461000"/>
            <a:ext cx="11437621"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2 Want </a:t>
            </a:r>
            <a:r>
              <a:rPr lang="nl-NL" sz="3000" dirty="0">
                <a:solidFill>
                  <a:srgbClr val="002060"/>
                </a:solidFill>
              </a:rPr>
              <a:t>de wet van de geest van het leven in Christus Jezus </a:t>
            </a:r>
            <a:endParaRPr lang="nl-NL" sz="3000" dirty="0" smtClean="0">
              <a:solidFill>
                <a:srgbClr val="002060"/>
              </a:solidFill>
            </a:endParaRPr>
          </a:p>
          <a:p>
            <a:r>
              <a:rPr lang="nl-NL" sz="3000" dirty="0" smtClean="0">
                <a:solidFill>
                  <a:srgbClr val="002060"/>
                </a:solidFill>
              </a:rPr>
              <a:t>maakt </a:t>
            </a:r>
            <a:r>
              <a:rPr lang="nl-NL" sz="3000" dirty="0">
                <a:solidFill>
                  <a:srgbClr val="002060"/>
                </a:solidFill>
              </a:rPr>
              <a:t>jou vrij van de wet van de zonde en van de dood.</a:t>
            </a:r>
          </a:p>
        </p:txBody>
      </p:sp>
      <p:sp>
        <p:nvSpPr>
          <p:cNvPr id="13" name="Tekstvak 12"/>
          <p:cNvSpPr txBox="1"/>
          <p:nvPr/>
        </p:nvSpPr>
        <p:spPr>
          <a:xfrm>
            <a:off x="1508760" y="2849530"/>
            <a:ext cx="8172450"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a:latin typeface="+mj-lt"/>
              </a:rPr>
              <a:t>geest = leven (:10)</a:t>
            </a:r>
          </a:p>
          <a:p>
            <a:pPr marL="457200" indent="-457200">
              <a:buFont typeface="Courier New" panose="02070309020205020404" pitchFamily="49" charset="0"/>
              <a:buChar char="o"/>
            </a:pPr>
            <a:r>
              <a:rPr lang="nl-NL" sz="2600" dirty="0" smtClean="0">
                <a:latin typeface="+mj-lt"/>
              </a:rPr>
              <a:t>de wet(matigheid) van de geest van het leven is sterker dan de wet(matigheid) van de zonde en van de dood</a:t>
            </a:r>
          </a:p>
        </p:txBody>
      </p:sp>
      <p:pic>
        <p:nvPicPr>
          <p:cNvPr id="3" name="Afbeelding 2"/>
          <p:cNvPicPr>
            <a:picLocks noChangeAspect="1"/>
          </p:cNvPicPr>
          <p:nvPr/>
        </p:nvPicPr>
        <p:blipFill>
          <a:blip r:embed="rId3"/>
          <a:stretch>
            <a:fillRect/>
          </a:stretch>
        </p:blipFill>
        <p:spPr>
          <a:xfrm>
            <a:off x="552449" y="4699471"/>
            <a:ext cx="8665845" cy="860271"/>
          </a:xfrm>
          <a:prstGeom prst="rect">
            <a:avLst/>
          </a:prstGeom>
        </p:spPr>
      </p:pic>
      <p:pic>
        <p:nvPicPr>
          <p:cNvPr id="5" name="Afbeelding 4"/>
          <p:cNvPicPr>
            <a:picLocks noChangeAspect="1"/>
          </p:cNvPicPr>
          <p:nvPr/>
        </p:nvPicPr>
        <p:blipFill>
          <a:blip r:embed="rId4"/>
          <a:stretch>
            <a:fillRect/>
          </a:stretch>
        </p:blipFill>
        <p:spPr>
          <a:xfrm>
            <a:off x="552449" y="5545837"/>
            <a:ext cx="9756458" cy="852247"/>
          </a:xfrm>
          <a:prstGeom prst="rect">
            <a:avLst/>
          </a:prstGeom>
        </p:spPr>
      </p:pic>
    </p:spTree>
    <p:extLst>
      <p:ext uri="{BB962C8B-B14F-4D97-AF65-F5344CB8AC3E}">
        <p14:creationId xmlns:p14="http://schemas.microsoft.com/office/powerpoint/2010/main" val="32017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35270"/>
            <a:ext cx="11437621" cy="286232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3 Want </a:t>
            </a:r>
            <a:r>
              <a:rPr lang="nl-NL" sz="3000" dirty="0">
                <a:solidFill>
                  <a:srgbClr val="002060"/>
                </a:solidFill>
              </a:rPr>
              <a:t>wat voor de wet onmogelijk was, </a:t>
            </a:r>
            <a:endParaRPr lang="nl-NL" sz="3000" dirty="0" smtClean="0">
              <a:solidFill>
                <a:srgbClr val="002060"/>
              </a:solidFill>
            </a:endParaRPr>
          </a:p>
          <a:p>
            <a:r>
              <a:rPr lang="nl-NL" sz="3000" dirty="0" smtClean="0">
                <a:solidFill>
                  <a:srgbClr val="002060"/>
                </a:solidFill>
              </a:rPr>
              <a:t>omdat zij </a:t>
            </a:r>
            <a:r>
              <a:rPr lang="nl-NL" sz="3000" dirty="0">
                <a:solidFill>
                  <a:srgbClr val="002060"/>
                </a:solidFill>
              </a:rPr>
              <a:t>zwak was door het vlees </a:t>
            </a:r>
          </a:p>
          <a:p>
            <a:r>
              <a:rPr lang="nl-NL" sz="3000" dirty="0" smtClean="0">
                <a:solidFill>
                  <a:schemeClr val="bg1">
                    <a:lumMod val="65000"/>
                  </a:schemeClr>
                </a:solidFill>
              </a:rPr>
              <a:t>[heeft] God</a:t>
            </a:r>
            <a:r>
              <a:rPr lang="nl-NL" sz="3000" dirty="0">
                <a:solidFill>
                  <a:schemeClr val="bg1">
                    <a:lumMod val="65000"/>
                  </a:schemeClr>
                </a:solidFill>
              </a:rPr>
              <a:t>, zijn eigen Zoon zendende </a:t>
            </a:r>
          </a:p>
          <a:p>
            <a:r>
              <a:rPr lang="nl-NL" sz="3000" dirty="0" smtClean="0">
                <a:solidFill>
                  <a:schemeClr val="bg1">
                    <a:lumMod val="65000"/>
                  </a:schemeClr>
                </a:solidFill>
              </a:rPr>
              <a:t>in </a:t>
            </a:r>
            <a:r>
              <a:rPr lang="nl-NL" sz="3000" dirty="0">
                <a:solidFill>
                  <a:schemeClr val="bg1">
                    <a:lumMod val="65000"/>
                  </a:schemeClr>
                </a:solidFill>
              </a:rPr>
              <a:t>de gelijkenis </a:t>
            </a:r>
            <a:r>
              <a:rPr lang="nl-NL" sz="3000" dirty="0" smtClean="0">
                <a:solidFill>
                  <a:schemeClr val="bg1">
                    <a:lumMod val="65000"/>
                  </a:schemeClr>
                </a:solidFill>
              </a:rPr>
              <a:t>van vlees </a:t>
            </a:r>
            <a:r>
              <a:rPr lang="nl-NL" sz="3000" dirty="0">
                <a:solidFill>
                  <a:schemeClr val="bg1">
                    <a:lumMod val="65000"/>
                  </a:schemeClr>
                </a:solidFill>
              </a:rPr>
              <a:t>van </a:t>
            </a:r>
            <a:r>
              <a:rPr lang="nl-NL" sz="3000" dirty="0" smtClean="0">
                <a:solidFill>
                  <a:schemeClr val="bg1">
                    <a:lumMod val="65000"/>
                  </a:schemeClr>
                </a:solidFill>
              </a:rPr>
              <a:t>zonde</a:t>
            </a:r>
            <a:r>
              <a:rPr lang="nl-NL" sz="3000" dirty="0">
                <a:solidFill>
                  <a:schemeClr val="bg1">
                    <a:lumMod val="65000"/>
                  </a:schemeClr>
                </a:solidFill>
              </a:rPr>
              <a:t>, en om de zonde, </a:t>
            </a:r>
            <a:endParaRPr lang="nl-NL" sz="3000" dirty="0" smtClean="0">
              <a:solidFill>
                <a:schemeClr val="bg1">
                  <a:lumMod val="65000"/>
                </a:schemeClr>
              </a:solidFill>
            </a:endParaRPr>
          </a:p>
          <a:p>
            <a:r>
              <a:rPr lang="nl-NL" sz="3000" dirty="0" smtClean="0">
                <a:solidFill>
                  <a:schemeClr val="bg1">
                    <a:lumMod val="65000"/>
                  </a:schemeClr>
                </a:solidFill>
              </a:rPr>
              <a:t>de </a:t>
            </a:r>
            <a:r>
              <a:rPr lang="nl-NL" sz="3000" dirty="0">
                <a:solidFill>
                  <a:schemeClr val="bg1">
                    <a:lumMod val="65000"/>
                  </a:schemeClr>
                </a:solidFill>
              </a:rPr>
              <a:t>zonde veroordeelt </a:t>
            </a:r>
            <a:r>
              <a:rPr lang="nl-NL" sz="3000" dirty="0" smtClean="0">
                <a:solidFill>
                  <a:schemeClr val="bg1">
                    <a:lumMod val="65000"/>
                  </a:schemeClr>
                </a:solidFill>
              </a:rPr>
              <a:t>in </a:t>
            </a:r>
            <a:r>
              <a:rPr lang="nl-NL" sz="3000" dirty="0">
                <a:solidFill>
                  <a:schemeClr val="bg1">
                    <a:lumMod val="65000"/>
                  </a:schemeClr>
                </a:solidFill>
              </a:rPr>
              <a:t>het vlees,</a:t>
            </a:r>
          </a:p>
        </p:txBody>
      </p:sp>
      <p:sp>
        <p:nvSpPr>
          <p:cNvPr id="13" name="Tekstvak 12"/>
          <p:cNvSpPr txBox="1"/>
          <p:nvPr/>
        </p:nvSpPr>
        <p:spPr>
          <a:xfrm>
            <a:off x="1108710" y="3790310"/>
            <a:ext cx="10071734"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de wet kan niet worden vervuld door het vlees, integendeel… (5:20)</a:t>
            </a:r>
          </a:p>
          <a:p>
            <a:pPr marL="457200" indent="-457200">
              <a:buFont typeface="Courier New" panose="02070309020205020404" pitchFamily="49" charset="0"/>
              <a:buChar char="o"/>
            </a:pPr>
            <a:r>
              <a:rPr lang="nl-NL" sz="2600" dirty="0" smtClean="0">
                <a:latin typeface="+mj-lt"/>
              </a:rPr>
              <a:t>Want </a:t>
            </a:r>
            <a:r>
              <a:rPr lang="nl-NL" sz="2600" dirty="0">
                <a:latin typeface="+mj-lt"/>
              </a:rPr>
              <a:t>de gezindheid van het vlees is vijandschap tegen God, want het onderschikt zich niet aan de wet van God</a:t>
            </a:r>
            <a:r>
              <a:rPr lang="nl-NL" sz="2600" dirty="0" smtClean="0">
                <a:latin typeface="+mj-lt"/>
              </a:rPr>
              <a:t>, </a:t>
            </a:r>
            <a:r>
              <a:rPr lang="nl-NL" sz="2600" dirty="0">
                <a:latin typeface="+mj-lt"/>
              </a:rPr>
              <a:t>het kan dat ook </a:t>
            </a:r>
            <a:r>
              <a:rPr lang="nl-NL" sz="2600" dirty="0" smtClean="0">
                <a:latin typeface="+mj-lt"/>
              </a:rPr>
              <a:t>niet (vers 7)</a:t>
            </a:r>
          </a:p>
        </p:txBody>
      </p:sp>
      <p:pic>
        <p:nvPicPr>
          <p:cNvPr id="2" name="Afbeelding 1"/>
          <p:cNvPicPr>
            <a:picLocks noChangeAspect="1"/>
          </p:cNvPicPr>
          <p:nvPr/>
        </p:nvPicPr>
        <p:blipFill>
          <a:blip r:embed="rId3"/>
          <a:stretch>
            <a:fillRect/>
          </a:stretch>
        </p:blipFill>
        <p:spPr>
          <a:xfrm>
            <a:off x="552449" y="5549960"/>
            <a:ext cx="9665971" cy="820359"/>
          </a:xfrm>
          <a:prstGeom prst="rect">
            <a:avLst/>
          </a:prstGeom>
        </p:spPr>
      </p:pic>
    </p:spTree>
    <p:extLst>
      <p:ext uri="{BB962C8B-B14F-4D97-AF65-F5344CB8AC3E}">
        <p14:creationId xmlns:p14="http://schemas.microsoft.com/office/powerpoint/2010/main" val="3008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286232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chemeClr val="bg1">
                    <a:lumMod val="65000"/>
                  </a:schemeClr>
                </a:solidFill>
              </a:rPr>
              <a:t>3 Want </a:t>
            </a:r>
            <a:r>
              <a:rPr lang="nl-NL" sz="3000" dirty="0">
                <a:solidFill>
                  <a:schemeClr val="bg1">
                    <a:lumMod val="65000"/>
                  </a:schemeClr>
                </a:solidFill>
              </a:rPr>
              <a:t>wat voor de wet onmogelijk was, </a:t>
            </a:r>
            <a:endParaRPr lang="nl-NL" sz="3000" dirty="0" smtClean="0">
              <a:solidFill>
                <a:schemeClr val="bg1">
                  <a:lumMod val="65000"/>
                </a:schemeClr>
              </a:solidFill>
            </a:endParaRPr>
          </a:p>
          <a:p>
            <a:r>
              <a:rPr lang="nl-NL" sz="3000" dirty="0" smtClean="0">
                <a:solidFill>
                  <a:schemeClr val="bg1">
                    <a:lumMod val="65000"/>
                  </a:schemeClr>
                </a:solidFill>
              </a:rPr>
              <a:t>omdat zij </a:t>
            </a:r>
            <a:r>
              <a:rPr lang="nl-NL" sz="3000" dirty="0">
                <a:solidFill>
                  <a:schemeClr val="bg1">
                    <a:lumMod val="65000"/>
                  </a:schemeClr>
                </a:solidFill>
              </a:rPr>
              <a:t>zwak was door het vlees </a:t>
            </a:r>
          </a:p>
          <a:p>
            <a:r>
              <a:rPr lang="nl-NL" sz="3000" dirty="0" smtClean="0">
                <a:solidFill>
                  <a:srgbClr val="002060"/>
                </a:solidFill>
              </a:rPr>
              <a:t>[heeft] God, zijn </a:t>
            </a:r>
            <a:r>
              <a:rPr lang="nl-NL" sz="3000" dirty="0">
                <a:solidFill>
                  <a:srgbClr val="002060"/>
                </a:solidFill>
              </a:rPr>
              <a:t>eigen Zoon </a:t>
            </a:r>
            <a:r>
              <a:rPr lang="nl-NL" sz="3000" dirty="0" smtClean="0">
                <a:solidFill>
                  <a:srgbClr val="002060"/>
                </a:solidFill>
              </a:rPr>
              <a:t>zendende </a:t>
            </a:r>
          </a:p>
          <a:p>
            <a:r>
              <a:rPr lang="nl-NL" sz="3000" dirty="0" smtClean="0">
                <a:solidFill>
                  <a:srgbClr val="002060"/>
                </a:solidFill>
              </a:rPr>
              <a:t>in </a:t>
            </a:r>
            <a:r>
              <a:rPr lang="nl-NL" sz="3000" dirty="0">
                <a:solidFill>
                  <a:srgbClr val="002060"/>
                </a:solidFill>
              </a:rPr>
              <a:t>de gelijkenis </a:t>
            </a:r>
            <a:r>
              <a:rPr lang="nl-NL" sz="3000" dirty="0" smtClean="0">
                <a:solidFill>
                  <a:srgbClr val="002060"/>
                </a:solidFill>
              </a:rPr>
              <a:t>van vlees </a:t>
            </a:r>
            <a:r>
              <a:rPr lang="nl-NL" sz="3000" dirty="0">
                <a:solidFill>
                  <a:srgbClr val="002060"/>
                </a:solidFill>
              </a:rPr>
              <a:t>van </a:t>
            </a:r>
            <a:r>
              <a:rPr lang="nl-NL" sz="3000" dirty="0" smtClean="0">
                <a:solidFill>
                  <a:srgbClr val="002060"/>
                </a:solidFill>
              </a:rPr>
              <a:t>zonde</a:t>
            </a:r>
            <a:r>
              <a:rPr lang="nl-NL" sz="3000" dirty="0">
                <a:solidFill>
                  <a:srgbClr val="002060"/>
                </a:solidFill>
              </a:rPr>
              <a:t>, en om de zonde, </a:t>
            </a:r>
            <a:endParaRPr lang="nl-NL" sz="3000" dirty="0" smtClean="0">
              <a:solidFill>
                <a:srgbClr val="002060"/>
              </a:solidFill>
            </a:endParaRPr>
          </a:p>
          <a:p>
            <a:r>
              <a:rPr lang="nl-NL" sz="3000" dirty="0" smtClean="0">
                <a:solidFill>
                  <a:srgbClr val="002060"/>
                </a:solidFill>
              </a:rPr>
              <a:t>de </a:t>
            </a:r>
            <a:r>
              <a:rPr lang="nl-NL" sz="3000" dirty="0">
                <a:solidFill>
                  <a:srgbClr val="002060"/>
                </a:solidFill>
              </a:rPr>
              <a:t>zonde veroordeelt </a:t>
            </a:r>
            <a:r>
              <a:rPr lang="nl-NL" sz="3000" dirty="0" smtClean="0">
                <a:solidFill>
                  <a:srgbClr val="002060"/>
                </a:solidFill>
              </a:rPr>
              <a:t>in </a:t>
            </a:r>
            <a:r>
              <a:rPr lang="nl-NL" sz="3000" dirty="0">
                <a:solidFill>
                  <a:srgbClr val="002060"/>
                </a:solidFill>
              </a:rPr>
              <a:t>het vlees,</a:t>
            </a:r>
          </a:p>
        </p:txBody>
      </p:sp>
      <p:sp>
        <p:nvSpPr>
          <p:cNvPr id="13" name="Tekstvak 12"/>
          <p:cNvSpPr txBox="1"/>
          <p:nvPr/>
        </p:nvSpPr>
        <p:spPr>
          <a:xfrm>
            <a:off x="2834640" y="3295319"/>
            <a:ext cx="8995410"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‘in gelijkenis van mensen geworden’ (Fil.2:7)</a:t>
            </a:r>
          </a:p>
          <a:p>
            <a:pPr marL="457200" indent="-457200">
              <a:buFont typeface="Courier New" panose="02070309020205020404" pitchFamily="49" charset="0"/>
              <a:buChar char="o"/>
            </a:pPr>
            <a:r>
              <a:rPr lang="nl-NL" sz="2600" dirty="0" smtClean="0">
                <a:latin typeface="+mj-lt"/>
              </a:rPr>
              <a:t>‘om de zonde’ =&gt; Christus stierf voor onze zonden (1 Kor.15:3) en ‘Hij werd voor ons tot zonde gemaakt’ (2 Kor.5:21)</a:t>
            </a:r>
          </a:p>
          <a:p>
            <a:pPr marL="457200" indent="-457200">
              <a:buFont typeface="Courier New" panose="02070309020205020404" pitchFamily="49" charset="0"/>
              <a:buChar char="o"/>
            </a:pPr>
            <a:r>
              <a:rPr lang="nl-NL" sz="2600" dirty="0">
                <a:latin typeface="+mj-lt"/>
              </a:rPr>
              <a:t>o</a:t>
            </a:r>
            <a:r>
              <a:rPr lang="nl-NL" sz="2600" dirty="0" smtClean="0">
                <a:latin typeface="+mj-lt"/>
              </a:rPr>
              <a:t>m de zonde te overwinnen en te vernietigen</a:t>
            </a:r>
          </a:p>
        </p:txBody>
      </p:sp>
      <p:pic>
        <p:nvPicPr>
          <p:cNvPr id="2" name="Afbeelding 1"/>
          <p:cNvPicPr>
            <a:picLocks noChangeAspect="1"/>
          </p:cNvPicPr>
          <p:nvPr/>
        </p:nvPicPr>
        <p:blipFill>
          <a:blip r:embed="rId3"/>
          <a:stretch>
            <a:fillRect/>
          </a:stretch>
        </p:blipFill>
        <p:spPr>
          <a:xfrm>
            <a:off x="552449" y="5110868"/>
            <a:ext cx="9105901" cy="877132"/>
          </a:xfrm>
          <a:prstGeom prst="rect">
            <a:avLst/>
          </a:prstGeom>
        </p:spPr>
      </p:pic>
      <p:pic>
        <p:nvPicPr>
          <p:cNvPr id="3" name="Afbeelding 2"/>
          <p:cNvPicPr>
            <a:picLocks noChangeAspect="1"/>
          </p:cNvPicPr>
          <p:nvPr/>
        </p:nvPicPr>
        <p:blipFill>
          <a:blip r:embed="rId4"/>
          <a:stretch>
            <a:fillRect/>
          </a:stretch>
        </p:blipFill>
        <p:spPr>
          <a:xfrm>
            <a:off x="552449" y="5929251"/>
            <a:ext cx="9390698" cy="812742"/>
          </a:xfrm>
          <a:prstGeom prst="rect">
            <a:avLst/>
          </a:prstGeom>
        </p:spPr>
      </p:pic>
    </p:spTree>
    <p:extLst>
      <p:ext uri="{BB962C8B-B14F-4D97-AF65-F5344CB8AC3E}">
        <p14:creationId xmlns:p14="http://schemas.microsoft.com/office/powerpoint/2010/main" val="5415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52449" y="346805"/>
            <a:ext cx="11437621"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4 opdat </a:t>
            </a:r>
            <a:r>
              <a:rPr lang="nl-NL" sz="3000" dirty="0">
                <a:solidFill>
                  <a:srgbClr val="002060"/>
                </a:solidFill>
              </a:rPr>
              <a:t>de </a:t>
            </a:r>
            <a:r>
              <a:rPr lang="nl-NL" sz="3000" dirty="0" smtClean="0">
                <a:solidFill>
                  <a:srgbClr val="002060"/>
                </a:solidFill>
              </a:rPr>
              <a:t>rechtsuiting van </a:t>
            </a:r>
            <a:r>
              <a:rPr lang="nl-NL" sz="3000" dirty="0">
                <a:solidFill>
                  <a:srgbClr val="002060"/>
                </a:solidFill>
              </a:rPr>
              <a:t>de wet vervuld zal worden in ons, </a:t>
            </a:r>
            <a:endParaRPr lang="nl-NL" sz="3000" dirty="0" smtClean="0">
              <a:solidFill>
                <a:srgbClr val="002060"/>
              </a:solidFill>
            </a:endParaRPr>
          </a:p>
          <a:p>
            <a:r>
              <a:rPr lang="nl-NL" sz="3000" dirty="0" smtClean="0">
                <a:solidFill>
                  <a:srgbClr val="002060"/>
                </a:solidFill>
              </a:rPr>
              <a:t>die </a:t>
            </a:r>
            <a:r>
              <a:rPr lang="nl-NL" sz="3000" dirty="0">
                <a:solidFill>
                  <a:srgbClr val="002060"/>
                </a:solidFill>
              </a:rPr>
              <a:t>niet naar het vlees wandelen, maar naar </a:t>
            </a:r>
            <a:r>
              <a:rPr lang="nl-NL" sz="3000" dirty="0" smtClean="0">
                <a:solidFill>
                  <a:srgbClr val="002060"/>
                </a:solidFill>
              </a:rPr>
              <a:t>geest</a:t>
            </a:r>
            <a:r>
              <a:rPr lang="nl-NL" sz="3000" dirty="0">
                <a:solidFill>
                  <a:srgbClr val="002060"/>
                </a:solidFill>
              </a:rPr>
              <a:t>.</a:t>
            </a:r>
          </a:p>
        </p:txBody>
      </p:sp>
      <p:sp>
        <p:nvSpPr>
          <p:cNvPr id="13" name="Tekstvak 12"/>
          <p:cNvSpPr txBox="1"/>
          <p:nvPr/>
        </p:nvSpPr>
        <p:spPr>
          <a:xfrm>
            <a:off x="2247900" y="2413640"/>
            <a:ext cx="7075170"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rechtsuiting =&gt; rechtvaardig-effect (rechtsgang?)</a:t>
            </a:r>
          </a:p>
          <a:p>
            <a:pPr marL="457200" indent="-457200">
              <a:buFont typeface="Courier New" panose="02070309020205020404" pitchFamily="49" charset="0"/>
              <a:buChar char="o"/>
            </a:pPr>
            <a:r>
              <a:rPr lang="nl-NL" sz="2600" dirty="0" smtClean="0">
                <a:latin typeface="+mj-lt"/>
              </a:rPr>
              <a:t>NBG: de eis van de wet, SV: het recht van de wet</a:t>
            </a:r>
          </a:p>
          <a:p>
            <a:pPr marL="457200" indent="-457200">
              <a:buFont typeface="Courier New" panose="02070309020205020404" pitchFamily="49" charset="0"/>
              <a:buChar char="o"/>
            </a:pPr>
            <a:r>
              <a:rPr lang="nl-NL" sz="2600" dirty="0" smtClean="0">
                <a:latin typeface="+mj-lt"/>
              </a:rPr>
              <a:t>niet de mens vervult de wet, maar God(s geest)</a:t>
            </a:r>
          </a:p>
          <a:p>
            <a:pPr marL="457200" indent="-457200">
              <a:buFont typeface="Courier New" panose="02070309020205020404" pitchFamily="49" charset="0"/>
              <a:buChar char="o"/>
            </a:pPr>
            <a:r>
              <a:rPr lang="nl-NL" sz="2600" dirty="0">
                <a:latin typeface="+mj-lt"/>
              </a:rPr>
              <a:t>naar het vlees wandelen = </a:t>
            </a:r>
            <a:r>
              <a:rPr lang="nl-NL" sz="2600" dirty="0" smtClean="0">
                <a:latin typeface="+mj-lt"/>
              </a:rPr>
              <a:t>de mens die zelf denkt de wet te kunnen vervullen</a:t>
            </a:r>
            <a:endParaRPr lang="nl-NL" sz="2600" dirty="0">
              <a:latin typeface="+mj-lt"/>
            </a:endParaRPr>
          </a:p>
        </p:txBody>
      </p:sp>
      <p:pic>
        <p:nvPicPr>
          <p:cNvPr id="4" name="Afbeelding 3"/>
          <p:cNvPicPr>
            <a:picLocks noChangeAspect="1"/>
          </p:cNvPicPr>
          <p:nvPr/>
        </p:nvPicPr>
        <p:blipFill>
          <a:blip r:embed="rId3"/>
          <a:stretch>
            <a:fillRect/>
          </a:stretch>
        </p:blipFill>
        <p:spPr>
          <a:xfrm>
            <a:off x="552449" y="5080671"/>
            <a:ext cx="9814560" cy="801016"/>
          </a:xfrm>
          <a:prstGeom prst="rect">
            <a:avLst/>
          </a:prstGeom>
        </p:spPr>
      </p:pic>
      <p:pic>
        <p:nvPicPr>
          <p:cNvPr id="5" name="Afbeelding 4"/>
          <p:cNvPicPr>
            <a:picLocks noChangeAspect="1"/>
          </p:cNvPicPr>
          <p:nvPr/>
        </p:nvPicPr>
        <p:blipFill>
          <a:blip r:embed="rId4"/>
          <a:stretch>
            <a:fillRect/>
          </a:stretch>
        </p:blipFill>
        <p:spPr>
          <a:xfrm>
            <a:off x="552449" y="5881687"/>
            <a:ext cx="10466072" cy="743400"/>
          </a:xfrm>
          <a:prstGeom prst="rect">
            <a:avLst/>
          </a:prstGeom>
        </p:spPr>
      </p:pic>
    </p:spTree>
    <p:extLst>
      <p:ext uri="{BB962C8B-B14F-4D97-AF65-F5344CB8AC3E}">
        <p14:creationId xmlns:p14="http://schemas.microsoft.com/office/powerpoint/2010/main" val="279369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62810</TotalTime>
  <Words>1760</Words>
  <Application>Microsoft Office PowerPoint</Application>
  <PresentationFormat>Breedbeeld</PresentationFormat>
  <Paragraphs>193</Paragraphs>
  <Slides>25</Slides>
  <Notes>25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25</vt:i4>
      </vt:variant>
    </vt:vector>
  </HeadingPairs>
  <TitlesOfParts>
    <vt:vector size="32" baseType="lpstr">
      <vt:lpstr>Arial</vt:lpstr>
      <vt:lpstr>Calibri</vt:lpstr>
      <vt:lpstr>Calibri Light</vt:lpstr>
      <vt:lpstr>Courier New</vt:lpstr>
      <vt:lpstr>Verdana</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Gerard Oudijn</cp:lastModifiedBy>
  <cp:revision>2902</cp:revision>
  <dcterms:created xsi:type="dcterms:W3CDTF">2017-10-24T20:34:00Z</dcterms:created>
  <dcterms:modified xsi:type="dcterms:W3CDTF">2022-02-20T12:16:20Z</dcterms:modified>
</cp:coreProperties>
</file>