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1351" r:id="rId3"/>
    <p:sldId id="1774" r:id="rId4"/>
    <p:sldId id="1817" r:id="rId5"/>
    <p:sldId id="1822" r:id="rId6"/>
    <p:sldId id="1816" r:id="rId7"/>
    <p:sldId id="1818" r:id="rId8"/>
    <p:sldId id="1821" r:id="rId9"/>
    <p:sldId id="1819" r:id="rId10"/>
    <p:sldId id="1823" r:id="rId11"/>
    <p:sldId id="1820" r:id="rId12"/>
    <p:sldId id="1837" r:id="rId13"/>
    <p:sldId id="1824" r:id="rId14"/>
    <p:sldId id="1826" r:id="rId15"/>
    <p:sldId id="1825" r:id="rId16"/>
    <p:sldId id="1827" r:id="rId17"/>
    <p:sldId id="1828" r:id="rId18"/>
    <p:sldId id="1829" r:id="rId19"/>
    <p:sldId id="1830" r:id="rId20"/>
    <p:sldId id="1831" r:id="rId21"/>
    <p:sldId id="1832" r:id="rId22"/>
    <p:sldId id="1834" r:id="rId23"/>
    <p:sldId id="1836"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9BD"/>
    <a:srgbClr val="003300"/>
    <a:srgbClr val="75CF07"/>
    <a:srgbClr val="79D707"/>
    <a:srgbClr val="CCFFCC"/>
    <a:srgbClr val="CCFF99"/>
    <a:srgbClr val="CCCCFF"/>
    <a:srgbClr val="817FB1"/>
    <a:srgbClr val="799FB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52" autoAdjust="0"/>
    <p:restoredTop sz="86401" autoAdjust="0"/>
  </p:normalViewPr>
  <p:slideViewPr>
    <p:cSldViewPr snapToGrid="0">
      <p:cViewPr varScale="1">
        <p:scale>
          <a:sx n="84" d="100"/>
          <a:sy n="84" d="100"/>
        </p:scale>
        <p:origin x="516"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20-3-2022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129797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97639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14</a:t>
            </a:fld>
            <a:endParaRPr lang="nl-NL" dirty="0">
              <a:solidFill>
                <a:prstClr val="black"/>
              </a:solidFill>
            </a:endParaRPr>
          </a:p>
        </p:txBody>
      </p:sp>
    </p:spTree>
    <p:extLst>
      <p:ext uri="{BB962C8B-B14F-4D97-AF65-F5344CB8AC3E}">
        <p14:creationId xmlns:p14="http://schemas.microsoft.com/office/powerpoint/2010/main" val="233772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97023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428117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168538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375575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251406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179260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133380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342947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409107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161134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282813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23876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258156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246259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188088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10</a:t>
            </a:fld>
            <a:endParaRPr lang="nl-NL" dirty="0">
              <a:solidFill>
                <a:prstClr val="black"/>
              </a:solidFill>
            </a:endParaRPr>
          </a:p>
        </p:txBody>
      </p:sp>
    </p:spTree>
    <p:extLst>
      <p:ext uri="{BB962C8B-B14F-4D97-AF65-F5344CB8AC3E}">
        <p14:creationId xmlns:p14="http://schemas.microsoft.com/office/powerpoint/2010/main" val="20627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20-3-2022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20-3-2022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20-3-2022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920490" y="1833716"/>
            <a:ext cx="6732270" cy="3948708"/>
          </a:xfrm>
          <a:prstGeom prst="rect">
            <a:avLst/>
          </a:prstGeom>
        </p:spPr>
      </p:pic>
      <p:sp>
        <p:nvSpPr>
          <p:cNvPr id="8" name="Tekstvak 7"/>
          <p:cNvSpPr txBox="1"/>
          <p:nvPr/>
        </p:nvSpPr>
        <p:spPr>
          <a:xfrm>
            <a:off x="-702882" y="788919"/>
            <a:ext cx="9361040" cy="707886"/>
          </a:xfrm>
          <a:prstGeom prst="rect">
            <a:avLst/>
          </a:prstGeom>
          <a:noFill/>
        </p:spPr>
        <p:txBody>
          <a:bodyPr wrap="square" rtlCol="0">
            <a:spAutoFit/>
          </a:bodyPr>
          <a:lstStyle/>
          <a:p>
            <a:pPr algn="ctr"/>
            <a:r>
              <a:rPr lang="nl-NL" sz="4000" b="1" dirty="0" smtClean="0">
                <a:solidFill>
                  <a:srgbClr val="002060"/>
                </a:solidFill>
                <a:latin typeface="Verdana" pitchFamily="34" charset="0"/>
                <a:ea typeface="Verdana" pitchFamily="34" charset="0"/>
                <a:cs typeface="Verdana" pitchFamily="34" charset="0"/>
              </a:rPr>
              <a:t>de Romeinen brief</a:t>
            </a:r>
          </a:p>
        </p:txBody>
      </p:sp>
      <p:sp>
        <p:nvSpPr>
          <p:cNvPr id="9" name="Tekstvak 8"/>
          <p:cNvSpPr txBox="1"/>
          <p:nvPr/>
        </p:nvSpPr>
        <p:spPr>
          <a:xfrm>
            <a:off x="8046720" y="4982205"/>
            <a:ext cx="2526030" cy="800219"/>
          </a:xfrm>
          <a:prstGeom prst="rect">
            <a:avLst/>
          </a:prstGeom>
          <a:noFill/>
        </p:spPr>
        <p:txBody>
          <a:bodyPr wrap="square" rtlCol="0">
            <a:spAutoFit/>
          </a:bodyPr>
          <a:lstStyle/>
          <a:p>
            <a:pPr algn="r"/>
            <a:r>
              <a:rPr lang="nl-NL" sz="3000" dirty="0" smtClean="0">
                <a:solidFill>
                  <a:schemeClr val="bg1"/>
                </a:solidFill>
              </a:rPr>
              <a:t>studie 18</a:t>
            </a:r>
          </a:p>
          <a:p>
            <a:pPr algn="r"/>
            <a:r>
              <a:rPr lang="nl-NL" sz="1600" dirty="0">
                <a:solidFill>
                  <a:schemeClr val="bg1"/>
                </a:solidFill>
              </a:rPr>
              <a:t>20 maart 2022 </a:t>
            </a:r>
            <a:r>
              <a:rPr lang="nl-NL" sz="1600" dirty="0" smtClean="0">
                <a:solidFill>
                  <a:schemeClr val="bg1"/>
                </a:solidFill>
              </a:rPr>
              <a:t>Rotterdam</a:t>
            </a:r>
            <a:endParaRPr lang="nl-NL" sz="1600" dirty="0">
              <a:solidFill>
                <a:schemeClr val="bg1"/>
              </a:solidFill>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41380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rgbClr val="002060"/>
                </a:solidFill>
              </a:rPr>
              <a:t>26</a:t>
            </a:r>
            <a:r>
              <a:rPr lang="nl-NL" sz="3000" dirty="0">
                <a:solidFill>
                  <a:srgbClr val="002060"/>
                </a:solidFill>
              </a:rPr>
              <a:t> </a:t>
            </a:r>
            <a:r>
              <a:rPr lang="nl-NL" sz="3000" dirty="0" smtClean="0">
                <a:solidFill>
                  <a:srgbClr val="002060"/>
                </a:solidFill>
              </a:rPr>
              <a:t>En </a:t>
            </a:r>
            <a:r>
              <a:rPr lang="nl-NL" sz="3000" dirty="0">
                <a:solidFill>
                  <a:srgbClr val="002060"/>
                </a:solidFill>
              </a:rPr>
              <a:t>op dezelfde wijze komt ook de geest onze zwakheid te hulp, </a:t>
            </a:r>
            <a:endParaRPr lang="nl-NL" sz="3000" dirty="0" smtClean="0">
              <a:solidFill>
                <a:srgbClr val="002060"/>
              </a:solidFill>
            </a:endParaRPr>
          </a:p>
          <a:p>
            <a:r>
              <a:rPr lang="nl-NL" sz="3000" dirty="0" smtClean="0">
                <a:solidFill>
                  <a:schemeClr val="bg1">
                    <a:lumMod val="65000"/>
                  </a:schemeClr>
                </a:solidFill>
              </a:rPr>
              <a:t>want </a:t>
            </a:r>
            <a:r>
              <a:rPr lang="nl-NL" sz="3000" dirty="0">
                <a:solidFill>
                  <a:schemeClr val="bg1">
                    <a:lumMod val="65000"/>
                  </a:schemeClr>
                </a:solidFill>
              </a:rPr>
              <a:t>wij weten niet </a:t>
            </a:r>
            <a:r>
              <a:rPr lang="nl-NL" sz="3000" dirty="0" smtClean="0">
                <a:solidFill>
                  <a:schemeClr val="bg1">
                    <a:lumMod val="65000"/>
                  </a:schemeClr>
                </a:solidFill>
              </a:rPr>
              <a:t>wat wij zullen bidden naar wat moet zijn,</a:t>
            </a:r>
          </a:p>
          <a:p>
            <a:r>
              <a:rPr lang="nl-NL" sz="3000" dirty="0" smtClean="0">
                <a:solidFill>
                  <a:schemeClr val="bg1">
                    <a:lumMod val="65000"/>
                  </a:schemeClr>
                </a:solidFill>
              </a:rPr>
              <a:t>maar </a:t>
            </a:r>
            <a:r>
              <a:rPr lang="nl-NL" sz="3000" dirty="0">
                <a:solidFill>
                  <a:schemeClr val="bg1">
                    <a:lumMod val="65000"/>
                  </a:schemeClr>
                </a:solidFill>
              </a:rPr>
              <a:t>de geest </a:t>
            </a:r>
            <a:r>
              <a:rPr lang="nl-NL" sz="3000" dirty="0" smtClean="0">
                <a:solidFill>
                  <a:schemeClr val="bg1">
                    <a:lumMod val="65000"/>
                  </a:schemeClr>
                </a:solidFill>
              </a:rPr>
              <a:t>zelf </a:t>
            </a:r>
            <a:r>
              <a:rPr lang="nl-NL" sz="3000" dirty="0">
                <a:solidFill>
                  <a:schemeClr val="bg1">
                    <a:lumMod val="65000"/>
                  </a:schemeClr>
                </a:solidFill>
              </a:rPr>
              <a:t>pleit </a:t>
            </a:r>
            <a:r>
              <a:rPr lang="nl-NL" sz="3000" dirty="0" smtClean="0">
                <a:solidFill>
                  <a:schemeClr val="bg1">
                    <a:lumMod val="65000"/>
                  </a:schemeClr>
                </a:solidFill>
              </a:rPr>
              <a:t>ten behoeve van onuitgesproken </a:t>
            </a:r>
            <a:r>
              <a:rPr lang="nl-NL" sz="3000" dirty="0">
                <a:solidFill>
                  <a:schemeClr val="bg1">
                    <a:lumMod val="65000"/>
                  </a:schemeClr>
                </a:solidFill>
              </a:rPr>
              <a:t>verzuchtingen.</a:t>
            </a:r>
          </a:p>
        </p:txBody>
      </p:sp>
      <p:sp>
        <p:nvSpPr>
          <p:cNvPr id="4" name="Tekstvak 3"/>
          <p:cNvSpPr txBox="1"/>
          <p:nvPr/>
        </p:nvSpPr>
        <p:spPr>
          <a:xfrm>
            <a:off x="1686637" y="2850561"/>
            <a:ext cx="9193055" cy="249299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wij zuchten net als de schepping onder de vergankelijkheid</a:t>
            </a:r>
          </a:p>
          <a:p>
            <a:pPr marL="457200" indent="-457200">
              <a:buFont typeface="Courier New" panose="02070309020205020404" pitchFamily="49" charset="0"/>
              <a:buChar char="o"/>
            </a:pPr>
            <a:r>
              <a:rPr lang="nl-NL" sz="2600" dirty="0" smtClean="0">
                <a:latin typeface="+mj-lt"/>
              </a:rPr>
              <a:t>…naar het lichaam</a:t>
            </a:r>
          </a:p>
          <a:p>
            <a:pPr marL="457200" indent="-457200">
              <a:buFont typeface="Courier New" panose="02070309020205020404" pitchFamily="49" charset="0"/>
              <a:buChar char="o"/>
            </a:pPr>
            <a:r>
              <a:rPr lang="nl-NL" sz="2600" dirty="0" smtClean="0">
                <a:latin typeface="+mj-lt"/>
              </a:rPr>
              <a:t>maar in hoop: in verwachting van de verlossing van ons lichaam!</a:t>
            </a:r>
          </a:p>
          <a:p>
            <a:pPr marL="457200" indent="-457200">
              <a:buFont typeface="Courier New" panose="02070309020205020404" pitchFamily="49" charset="0"/>
              <a:buChar char="o"/>
            </a:pPr>
            <a:r>
              <a:rPr lang="nl-NL" sz="2600" dirty="0" smtClean="0">
                <a:latin typeface="+mj-lt"/>
              </a:rPr>
              <a:t>in die zwakheid hebben wij hoop, </a:t>
            </a:r>
            <a:r>
              <a:rPr lang="nl-NL" sz="2600" i="1" dirty="0" smtClean="0">
                <a:latin typeface="+mj-lt"/>
              </a:rPr>
              <a:t>én</a:t>
            </a:r>
            <a:r>
              <a:rPr lang="nl-NL" sz="2600" dirty="0" smtClean="0">
                <a:latin typeface="+mj-lt"/>
              </a:rPr>
              <a:t> op dezelfde wijze….</a:t>
            </a:r>
          </a:p>
          <a:p>
            <a:pPr marL="457200" indent="-457200">
              <a:buFont typeface="Courier New" panose="02070309020205020404" pitchFamily="49" charset="0"/>
              <a:buChar char="o"/>
            </a:pPr>
            <a:r>
              <a:rPr lang="nl-NL" sz="2600" dirty="0" smtClean="0">
                <a:latin typeface="+mj-lt"/>
              </a:rPr>
              <a:t>Christus is gezeten aan Gods rechterhand (fysiek), Zijn </a:t>
            </a:r>
            <a:r>
              <a:rPr lang="nl-NL" sz="2600" i="1" dirty="0" smtClean="0">
                <a:effectLst>
                  <a:outerShdw blurRad="38100" dist="38100" dir="2700000" algn="tl">
                    <a:srgbClr val="000000">
                      <a:alpha val="43137"/>
                    </a:srgbClr>
                  </a:outerShdw>
                </a:effectLst>
                <a:latin typeface="+mj-lt"/>
              </a:rPr>
              <a:t>geest</a:t>
            </a:r>
            <a:r>
              <a:rPr lang="nl-NL" sz="2600" dirty="0" smtClean="0">
                <a:effectLst>
                  <a:outerShdw blurRad="38100" dist="38100" dir="2700000" algn="tl">
                    <a:srgbClr val="000000">
                      <a:alpha val="43137"/>
                    </a:srgbClr>
                  </a:outerShdw>
                </a:effectLst>
                <a:latin typeface="+mj-lt"/>
              </a:rPr>
              <a:t> </a:t>
            </a:r>
            <a:r>
              <a:rPr lang="nl-NL" sz="2600" dirty="0" smtClean="0">
                <a:latin typeface="+mj-lt"/>
              </a:rPr>
              <a:t>woont in ons =&gt;</a:t>
            </a:r>
          </a:p>
        </p:txBody>
      </p:sp>
      <p:pic>
        <p:nvPicPr>
          <p:cNvPr id="2" name="Afbeelding 1"/>
          <p:cNvPicPr>
            <a:picLocks noChangeAspect="1"/>
          </p:cNvPicPr>
          <p:nvPr/>
        </p:nvPicPr>
        <p:blipFill>
          <a:blip r:embed="rId3"/>
          <a:stretch>
            <a:fillRect/>
          </a:stretch>
        </p:blipFill>
        <p:spPr>
          <a:xfrm>
            <a:off x="137160" y="5852983"/>
            <a:ext cx="11670030" cy="883699"/>
          </a:xfrm>
          <a:prstGeom prst="rect">
            <a:avLst/>
          </a:prstGeom>
        </p:spPr>
      </p:pic>
    </p:spTree>
    <p:extLst>
      <p:ext uri="{BB962C8B-B14F-4D97-AF65-F5344CB8AC3E}">
        <p14:creationId xmlns:p14="http://schemas.microsoft.com/office/powerpoint/2010/main" val="384166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477123"/>
            <a:ext cx="11806177" cy="4832092"/>
          </a:xfrm>
          <a:prstGeom prst="rect">
            <a:avLst/>
          </a:prstGeom>
        </p:spPr>
        <p:txBody>
          <a:bodyPr wrap="square">
            <a:spAutoFit/>
          </a:bodyPr>
          <a:lstStyle/>
          <a:p>
            <a:pPr lvl="0" algn="ctr"/>
            <a:r>
              <a:rPr lang="nl-NL" sz="2800" b="1" dirty="0" smtClean="0">
                <a:solidFill>
                  <a:prstClr val="black"/>
                </a:solidFill>
              </a:rPr>
              <a:t>Romeinen 8</a:t>
            </a:r>
          </a:p>
          <a:p>
            <a:pPr lvl="0" algn="ctr"/>
            <a:r>
              <a:rPr lang="nl-NL" sz="2800" dirty="0" smtClean="0">
                <a:solidFill>
                  <a:prstClr val="black"/>
                </a:solidFill>
              </a:rPr>
              <a:t>9 </a:t>
            </a:r>
            <a:r>
              <a:rPr lang="nl-NL" sz="2800" dirty="0">
                <a:solidFill>
                  <a:prstClr val="black"/>
                </a:solidFill>
              </a:rPr>
              <a:t>En jullie zijn niet in het vlees, maar in de geest, </a:t>
            </a:r>
          </a:p>
          <a:p>
            <a:pPr lvl="0" algn="ctr"/>
            <a:r>
              <a:rPr lang="nl-NL" sz="2800" dirty="0">
                <a:solidFill>
                  <a:prstClr val="black"/>
                </a:solidFill>
              </a:rPr>
              <a:t>aangezien </a:t>
            </a:r>
            <a:r>
              <a:rPr lang="nl-NL" sz="2800" dirty="0">
                <a:solidFill>
                  <a:prstClr val="black"/>
                </a:solidFill>
                <a:effectLst>
                  <a:outerShdw blurRad="38100" dist="38100" dir="2700000" algn="tl">
                    <a:srgbClr val="000000">
                      <a:alpha val="43137"/>
                    </a:srgbClr>
                  </a:outerShdw>
                </a:effectLst>
              </a:rPr>
              <a:t>de geest van God </a:t>
            </a:r>
            <a:r>
              <a:rPr lang="nl-NL" sz="2800" dirty="0">
                <a:solidFill>
                  <a:prstClr val="black"/>
                </a:solidFill>
              </a:rPr>
              <a:t>in jullie woont. </a:t>
            </a:r>
          </a:p>
          <a:p>
            <a:pPr lvl="0" algn="ctr"/>
            <a:r>
              <a:rPr lang="nl-NL" sz="2800" dirty="0">
                <a:solidFill>
                  <a:prstClr val="black"/>
                </a:solidFill>
              </a:rPr>
              <a:t>Maar indien iemand </a:t>
            </a:r>
            <a:r>
              <a:rPr lang="nl-NL" sz="2800" dirty="0">
                <a:solidFill>
                  <a:prstClr val="black"/>
                </a:solidFill>
                <a:effectLst>
                  <a:outerShdw blurRad="38100" dist="38100" dir="2700000" algn="tl">
                    <a:srgbClr val="000000">
                      <a:alpha val="43137"/>
                    </a:srgbClr>
                  </a:outerShdw>
                </a:effectLst>
              </a:rPr>
              <a:t>de geest van Christus </a:t>
            </a:r>
            <a:r>
              <a:rPr lang="nl-NL" sz="2800" dirty="0">
                <a:solidFill>
                  <a:prstClr val="black"/>
                </a:solidFill>
              </a:rPr>
              <a:t>niet heeft, </a:t>
            </a:r>
          </a:p>
          <a:p>
            <a:pPr lvl="0" algn="ctr"/>
            <a:r>
              <a:rPr lang="nl-NL" sz="2800" dirty="0">
                <a:solidFill>
                  <a:prstClr val="black"/>
                </a:solidFill>
              </a:rPr>
              <a:t>dan is hij niet van Hem.</a:t>
            </a:r>
          </a:p>
          <a:p>
            <a:pPr lvl="0" algn="ctr"/>
            <a:r>
              <a:rPr lang="nl-NL" sz="2800" dirty="0">
                <a:solidFill>
                  <a:prstClr val="black"/>
                </a:solidFill>
              </a:rPr>
              <a:t>10 Indien </a:t>
            </a:r>
            <a:r>
              <a:rPr lang="nl-NL" sz="2800" dirty="0">
                <a:solidFill>
                  <a:prstClr val="black"/>
                </a:solidFill>
                <a:effectLst>
                  <a:outerShdw blurRad="38100" dist="38100" dir="2700000" algn="tl">
                    <a:srgbClr val="000000">
                      <a:alpha val="43137"/>
                    </a:srgbClr>
                  </a:outerShdw>
                </a:effectLst>
              </a:rPr>
              <a:t>Christus in jullie </a:t>
            </a:r>
            <a:r>
              <a:rPr lang="nl-NL" sz="2800" dirty="0">
                <a:solidFill>
                  <a:prstClr val="black"/>
                </a:solidFill>
              </a:rPr>
              <a:t>is, dan is het lichaam, inderdaad, een dode </a:t>
            </a:r>
          </a:p>
          <a:p>
            <a:pPr lvl="0" algn="ctr"/>
            <a:r>
              <a:rPr lang="nl-NL" sz="2800" dirty="0">
                <a:solidFill>
                  <a:prstClr val="black"/>
                </a:solidFill>
              </a:rPr>
              <a:t>vanwege de zonde, maar </a:t>
            </a:r>
            <a:r>
              <a:rPr lang="nl-NL" sz="2800" dirty="0">
                <a:solidFill>
                  <a:prstClr val="black"/>
                </a:solidFill>
                <a:effectLst>
                  <a:outerShdw blurRad="38100" dist="38100" dir="2700000" algn="tl">
                    <a:srgbClr val="000000">
                      <a:alpha val="43137"/>
                    </a:srgbClr>
                  </a:outerShdw>
                </a:effectLst>
              </a:rPr>
              <a:t>de geest is leven </a:t>
            </a:r>
            <a:r>
              <a:rPr lang="nl-NL" sz="2800" dirty="0">
                <a:solidFill>
                  <a:prstClr val="black"/>
                </a:solidFill>
              </a:rPr>
              <a:t>vanwege de rechtvaardigheid.</a:t>
            </a:r>
          </a:p>
          <a:p>
            <a:pPr lvl="0" algn="ctr"/>
            <a:r>
              <a:rPr lang="nl-NL" sz="2800" dirty="0">
                <a:solidFill>
                  <a:prstClr val="black"/>
                </a:solidFill>
              </a:rPr>
              <a:t>11 Indien echter </a:t>
            </a:r>
            <a:r>
              <a:rPr lang="nl-NL" sz="2800" dirty="0">
                <a:solidFill>
                  <a:prstClr val="black"/>
                </a:solidFill>
                <a:effectLst>
                  <a:outerShdw blurRad="38100" dist="38100" dir="2700000" algn="tl">
                    <a:srgbClr val="000000">
                      <a:alpha val="43137"/>
                    </a:srgbClr>
                  </a:outerShdw>
                </a:effectLst>
              </a:rPr>
              <a:t>de geest van Hem, die Jezus uit de doden opwekt</a:t>
            </a:r>
            <a:r>
              <a:rPr lang="nl-NL" sz="2800" dirty="0">
                <a:solidFill>
                  <a:prstClr val="black"/>
                </a:solidFill>
              </a:rPr>
              <a:t>, </a:t>
            </a:r>
          </a:p>
          <a:p>
            <a:pPr lvl="0" algn="ctr"/>
            <a:r>
              <a:rPr lang="nl-NL" sz="2800" dirty="0">
                <a:solidFill>
                  <a:prstClr val="black"/>
                </a:solidFill>
              </a:rPr>
              <a:t>in jullie woont, dan zal Hij, die Christus Jezus uit de doden opwekt, </a:t>
            </a:r>
          </a:p>
          <a:p>
            <a:pPr lvl="0" algn="ctr"/>
            <a:r>
              <a:rPr lang="nl-NL" sz="2800" dirty="0">
                <a:solidFill>
                  <a:prstClr val="black"/>
                </a:solidFill>
              </a:rPr>
              <a:t>ook jullie sterfelijke lichamen levend maken </a:t>
            </a:r>
            <a:endParaRPr lang="nl-NL" sz="2800" dirty="0" smtClean="0">
              <a:solidFill>
                <a:prstClr val="black"/>
              </a:solidFill>
            </a:endParaRPr>
          </a:p>
          <a:p>
            <a:pPr lvl="0" algn="ctr"/>
            <a:r>
              <a:rPr lang="nl-NL" sz="2800" dirty="0" smtClean="0">
                <a:solidFill>
                  <a:prstClr val="black"/>
                </a:solidFill>
              </a:rPr>
              <a:t>vanwege </a:t>
            </a:r>
            <a:r>
              <a:rPr lang="nl-NL" sz="2800" dirty="0">
                <a:solidFill>
                  <a:prstClr val="black"/>
                </a:solidFill>
                <a:effectLst>
                  <a:outerShdw blurRad="38100" dist="38100" dir="2700000" algn="tl">
                    <a:srgbClr val="000000">
                      <a:alpha val="43137"/>
                    </a:srgbClr>
                  </a:outerShdw>
                </a:effectLst>
              </a:rPr>
              <a:t>zijn geest, </a:t>
            </a:r>
            <a:r>
              <a:rPr lang="nl-NL" sz="2800" dirty="0" smtClean="0">
                <a:solidFill>
                  <a:prstClr val="black"/>
                </a:solidFill>
                <a:effectLst>
                  <a:outerShdw blurRad="38100" dist="38100" dir="2700000" algn="tl">
                    <a:srgbClr val="000000">
                      <a:alpha val="43137"/>
                    </a:srgbClr>
                  </a:outerShdw>
                </a:effectLst>
              </a:rPr>
              <a:t>die </a:t>
            </a:r>
            <a:r>
              <a:rPr lang="nl-NL" sz="2800" dirty="0">
                <a:solidFill>
                  <a:prstClr val="black"/>
                </a:solidFill>
                <a:effectLst>
                  <a:outerShdw blurRad="38100" dist="38100" dir="2700000" algn="tl">
                    <a:srgbClr val="000000">
                      <a:alpha val="43137"/>
                    </a:srgbClr>
                  </a:outerShdw>
                </a:effectLst>
              </a:rPr>
              <a:t>in jullie inwoont</a:t>
            </a:r>
            <a:r>
              <a:rPr lang="nl-NL" sz="2800" dirty="0">
                <a:solidFill>
                  <a:prstClr val="black"/>
                </a:solidFill>
              </a:rPr>
              <a:t>.</a:t>
            </a:r>
          </a:p>
        </p:txBody>
      </p:sp>
    </p:spTree>
    <p:extLst>
      <p:ext uri="{BB962C8B-B14F-4D97-AF65-F5344CB8AC3E}">
        <p14:creationId xmlns:p14="http://schemas.microsoft.com/office/powerpoint/2010/main" val="5946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41380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26</a:t>
            </a:r>
            <a:r>
              <a:rPr lang="nl-NL" sz="3000" dirty="0">
                <a:solidFill>
                  <a:schemeClr val="bg1">
                    <a:lumMod val="65000"/>
                  </a:schemeClr>
                </a:solidFill>
              </a:rPr>
              <a:t> </a:t>
            </a:r>
            <a:r>
              <a:rPr lang="nl-NL" sz="3000" dirty="0" smtClean="0">
                <a:solidFill>
                  <a:schemeClr val="bg1">
                    <a:lumMod val="65000"/>
                  </a:schemeClr>
                </a:solidFill>
              </a:rPr>
              <a:t>En </a:t>
            </a:r>
            <a:r>
              <a:rPr lang="nl-NL" sz="3000" dirty="0">
                <a:solidFill>
                  <a:schemeClr val="bg1">
                    <a:lumMod val="65000"/>
                  </a:schemeClr>
                </a:solidFill>
              </a:rPr>
              <a:t>op dezelfde wijze komt ook de geest onze zwakheid te hulp, </a:t>
            </a:r>
            <a:endParaRPr lang="nl-NL" sz="3000" dirty="0" smtClean="0">
              <a:solidFill>
                <a:schemeClr val="bg1">
                  <a:lumMod val="65000"/>
                </a:schemeClr>
              </a:solidFill>
            </a:endParaRPr>
          </a:p>
          <a:p>
            <a:r>
              <a:rPr lang="nl-NL" sz="3000" dirty="0" smtClean="0">
                <a:solidFill>
                  <a:srgbClr val="002060"/>
                </a:solidFill>
              </a:rPr>
              <a:t>want </a:t>
            </a:r>
            <a:r>
              <a:rPr lang="nl-NL" sz="3000" dirty="0">
                <a:solidFill>
                  <a:srgbClr val="002060"/>
                </a:solidFill>
              </a:rPr>
              <a:t>wij weten niet </a:t>
            </a:r>
            <a:r>
              <a:rPr lang="nl-NL" sz="3000" dirty="0" smtClean="0">
                <a:solidFill>
                  <a:srgbClr val="002060"/>
                </a:solidFill>
              </a:rPr>
              <a:t>wat wij zullen bidden naar wat moet zijn,</a:t>
            </a:r>
          </a:p>
          <a:p>
            <a:r>
              <a:rPr lang="nl-NL" sz="3000" dirty="0" smtClean="0">
                <a:solidFill>
                  <a:schemeClr val="bg1">
                    <a:lumMod val="65000"/>
                  </a:schemeClr>
                </a:solidFill>
              </a:rPr>
              <a:t>maar </a:t>
            </a:r>
            <a:r>
              <a:rPr lang="nl-NL" sz="3000" dirty="0">
                <a:solidFill>
                  <a:schemeClr val="bg1">
                    <a:lumMod val="65000"/>
                  </a:schemeClr>
                </a:solidFill>
              </a:rPr>
              <a:t>de geest </a:t>
            </a:r>
            <a:r>
              <a:rPr lang="nl-NL" sz="3000" dirty="0" smtClean="0">
                <a:solidFill>
                  <a:schemeClr val="bg1">
                    <a:lumMod val="65000"/>
                  </a:schemeClr>
                </a:solidFill>
              </a:rPr>
              <a:t>zelf </a:t>
            </a:r>
            <a:r>
              <a:rPr lang="nl-NL" sz="3000" dirty="0">
                <a:solidFill>
                  <a:schemeClr val="bg1">
                    <a:lumMod val="65000"/>
                  </a:schemeClr>
                </a:solidFill>
              </a:rPr>
              <a:t>pleit </a:t>
            </a:r>
            <a:r>
              <a:rPr lang="nl-NL" sz="3000" dirty="0" smtClean="0">
                <a:solidFill>
                  <a:schemeClr val="bg1">
                    <a:lumMod val="65000"/>
                  </a:schemeClr>
                </a:solidFill>
              </a:rPr>
              <a:t>ten behoeve van onuitgesproken </a:t>
            </a:r>
            <a:r>
              <a:rPr lang="nl-NL" sz="3000" dirty="0">
                <a:solidFill>
                  <a:schemeClr val="bg1">
                    <a:lumMod val="65000"/>
                  </a:schemeClr>
                </a:solidFill>
              </a:rPr>
              <a:t>verzuchtingen.</a:t>
            </a:r>
          </a:p>
        </p:txBody>
      </p:sp>
      <p:sp>
        <p:nvSpPr>
          <p:cNvPr id="4" name="Tekstvak 3"/>
          <p:cNvSpPr txBox="1"/>
          <p:nvPr/>
        </p:nvSpPr>
        <p:spPr>
          <a:xfrm>
            <a:off x="1725199" y="2959088"/>
            <a:ext cx="8961851" cy="249299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i="1" dirty="0" smtClean="0">
                <a:effectLst>
                  <a:outerShdw blurRad="38100" dist="38100" dir="2700000" algn="tl">
                    <a:srgbClr val="000000">
                      <a:alpha val="43137"/>
                    </a:srgbClr>
                  </a:outerShdw>
                </a:effectLst>
                <a:latin typeface="+mj-lt"/>
              </a:rPr>
              <a:t>WIJ</a:t>
            </a:r>
            <a:r>
              <a:rPr lang="nl-NL" sz="2600" dirty="0" smtClean="0">
                <a:latin typeface="+mj-lt"/>
              </a:rPr>
              <a:t> weten niet, dat is </a:t>
            </a:r>
            <a:r>
              <a:rPr lang="nl-NL" sz="2600" i="1" dirty="0" smtClean="0">
                <a:effectLst>
                  <a:outerShdw blurRad="38100" dist="38100" dir="2700000" algn="tl">
                    <a:srgbClr val="000000">
                      <a:alpha val="43137"/>
                    </a:srgbClr>
                  </a:outerShdw>
                </a:effectLst>
                <a:latin typeface="+mj-lt"/>
              </a:rPr>
              <a:t>ONZE</a:t>
            </a:r>
            <a:r>
              <a:rPr lang="nl-NL" sz="2600" dirty="0" smtClean="0">
                <a:latin typeface="+mj-lt"/>
              </a:rPr>
              <a:t> zwakheid</a:t>
            </a:r>
          </a:p>
          <a:p>
            <a:pPr marL="457200" indent="-457200">
              <a:buFont typeface="Courier New" panose="02070309020205020404" pitchFamily="49" charset="0"/>
              <a:buChar char="o"/>
            </a:pPr>
            <a:r>
              <a:rPr lang="nl-NL" sz="2600" dirty="0" smtClean="0">
                <a:latin typeface="+mj-lt"/>
              </a:rPr>
              <a:t>wat moet zijn m.b.t. =&gt;</a:t>
            </a:r>
          </a:p>
          <a:p>
            <a:pPr marL="1371600" lvl="2" indent="-457200">
              <a:buFont typeface="Wingdings" panose="05000000000000000000" pitchFamily="2" charset="2"/>
              <a:buChar char="§"/>
            </a:pPr>
            <a:r>
              <a:rPr lang="nl-NL" sz="2600" dirty="0" smtClean="0">
                <a:latin typeface="+mj-lt"/>
              </a:rPr>
              <a:t>het lijden van de tegenwoordige tijd (:18)</a:t>
            </a:r>
          </a:p>
          <a:p>
            <a:pPr marL="1371600" lvl="2" indent="-457200">
              <a:buFont typeface="Wingdings" panose="05000000000000000000" pitchFamily="2" charset="2"/>
              <a:buChar char="§"/>
            </a:pPr>
            <a:r>
              <a:rPr lang="nl-NL" sz="2600" dirty="0" smtClean="0">
                <a:latin typeface="+mj-lt"/>
              </a:rPr>
              <a:t>de schepping die aan de ijdelheid is onderworpen (:20)</a:t>
            </a:r>
          </a:p>
          <a:p>
            <a:pPr marL="1371600" lvl="2" indent="-457200">
              <a:buFont typeface="Wingdings" panose="05000000000000000000" pitchFamily="2" charset="2"/>
              <a:buChar char="§"/>
            </a:pPr>
            <a:r>
              <a:rPr lang="nl-NL" sz="2600" dirty="0" smtClean="0">
                <a:latin typeface="+mj-lt"/>
              </a:rPr>
              <a:t>onze zoonstelling (:19, 23)</a:t>
            </a:r>
          </a:p>
          <a:p>
            <a:pPr marL="1371600" lvl="2" indent="-457200">
              <a:buFont typeface="Wingdings" panose="05000000000000000000" pitchFamily="2" charset="2"/>
              <a:buChar char="§"/>
            </a:pPr>
            <a:r>
              <a:rPr lang="nl-NL" sz="2600" dirty="0" smtClean="0">
                <a:latin typeface="+mj-lt"/>
              </a:rPr>
              <a:t>enz.</a:t>
            </a:r>
          </a:p>
        </p:txBody>
      </p:sp>
      <p:pic>
        <p:nvPicPr>
          <p:cNvPr id="3" name="Afbeelding 2"/>
          <p:cNvPicPr>
            <a:picLocks noChangeAspect="1"/>
          </p:cNvPicPr>
          <p:nvPr/>
        </p:nvPicPr>
        <p:blipFill>
          <a:blip r:embed="rId3"/>
          <a:stretch>
            <a:fillRect/>
          </a:stretch>
        </p:blipFill>
        <p:spPr>
          <a:xfrm>
            <a:off x="240029" y="5840731"/>
            <a:ext cx="11700571" cy="835176"/>
          </a:xfrm>
          <a:prstGeom prst="rect">
            <a:avLst/>
          </a:prstGeom>
        </p:spPr>
      </p:pic>
    </p:spTree>
    <p:extLst>
      <p:ext uri="{BB962C8B-B14F-4D97-AF65-F5344CB8AC3E}">
        <p14:creationId xmlns:p14="http://schemas.microsoft.com/office/powerpoint/2010/main" val="300532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41380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26</a:t>
            </a:r>
            <a:r>
              <a:rPr lang="nl-NL" sz="3000" dirty="0">
                <a:solidFill>
                  <a:schemeClr val="bg1">
                    <a:lumMod val="65000"/>
                  </a:schemeClr>
                </a:solidFill>
              </a:rPr>
              <a:t> </a:t>
            </a:r>
            <a:r>
              <a:rPr lang="nl-NL" sz="3000" dirty="0" smtClean="0">
                <a:solidFill>
                  <a:schemeClr val="bg1">
                    <a:lumMod val="65000"/>
                  </a:schemeClr>
                </a:solidFill>
              </a:rPr>
              <a:t>En </a:t>
            </a:r>
            <a:r>
              <a:rPr lang="nl-NL" sz="3000" dirty="0">
                <a:solidFill>
                  <a:schemeClr val="bg1">
                    <a:lumMod val="65000"/>
                  </a:schemeClr>
                </a:solidFill>
              </a:rPr>
              <a:t>op dezelfde wijze komt ook de geest onze zwakheid te hulp, </a:t>
            </a:r>
            <a:endParaRPr lang="nl-NL" sz="3000" dirty="0" smtClean="0">
              <a:solidFill>
                <a:schemeClr val="bg1">
                  <a:lumMod val="65000"/>
                </a:schemeClr>
              </a:solidFill>
            </a:endParaRPr>
          </a:p>
          <a:p>
            <a:r>
              <a:rPr lang="nl-NL" sz="3000" dirty="0" smtClean="0">
                <a:solidFill>
                  <a:srgbClr val="002060"/>
                </a:solidFill>
              </a:rPr>
              <a:t>want </a:t>
            </a:r>
            <a:r>
              <a:rPr lang="nl-NL" sz="3000" dirty="0">
                <a:solidFill>
                  <a:srgbClr val="002060"/>
                </a:solidFill>
              </a:rPr>
              <a:t>wij weten niet </a:t>
            </a:r>
            <a:r>
              <a:rPr lang="nl-NL" sz="3000" dirty="0" smtClean="0">
                <a:solidFill>
                  <a:srgbClr val="002060"/>
                </a:solidFill>
              </a:rPr>
              <a:t>wat wij zullen bidden naar wat moet zijn,</a:t>
            </a:r>
          </a:p>
          <a:p>
            <a:r>
              <a:rPr lang="nl-NL" sz="3000" dirty="0" smtClean="0">
                <a:solidFill>
                  <a:schemeClr val="bg1">
                    <a:lumMod val="65000"/>
                  </a:schemeClr>
                </a:solidFill>
              </a:rPr>
              <a:t>maar </a:t>
            </a:r>
            <a:r>
              <a:rPr lang="nl-NL" sz="3000" dirty="0">
                <a:solidFill>
                  <a:schemeClr val="bg1">
                    <a:lumMod val="65000"/>
                  </a:schemeClr>
                </a:solidFill>
              </a:rPr>
              <a:t>de geest </a:t>
            </a:r>
            <a:r>
              <a:rPr lang="nl-NL" sz="3000" dirty="0" smtClean="0">
                <a:solidFill>
                  <a:schemeClr val="bg1">
                    <a:lumMod val="65000"/>
                  </a:schemeClr>
                </a:solidFill>
              </a:rPr>
              <a:t>zelf </a:t>
            </a:r>
            <a:r>
              <a:rPr lang="nl-NL" sz="3000" dirty="0">
                <a:solidFill>
                  <a:schemeClr val="bg1">
                    <a:lumMod val="65000"/>
                  </a:schemeClr>
                </a:solidFill>
              </a:rPr>
              <a:t>pleit </a:t>
            </a:r>
            <a:r>
              <a:rPr lang="nl-NL" sz="3000" dirty="0" smtClean="0">
                <a:solidFill>
                  <a:schemeClr val="bg1">
                    <a:lumMod val="65000"/>
                  </a:schemeClr>
                </a:solidFill>
              </a:rPr>
              <a:t>ten behoeve van onuitgesproken </a:t>
            </a:r>
            <a:r>
              <a:rPr lang="nl-NL" sz="3000" dirty="0">
                <a:solidFill>
                  <a:schemeClr val="bg1">
                    <a:lumMod val="65000"/>
                  </a:schemeClr>
                </a:solidFill>
              </a:rPr>
              <a:t>verzuchtingen.</a:t>
            </a:r>
          </a:p>
        </p:txBody>
      </p:sp>
      <p:sp>
        <p:nvSpPr>
          <p:cNvPr id="4" name="Tekstvak 3"/>
          <p:cNvSpPr txBox="1"/>
          <p:nvPr/>
        </p:nvSpPr>
        <p:spPr>
          <a:xfrm>
            <a:off x="913445" y="3467400"/>
            <a:ext cx="10007919" cy="2092881"/>
          </a:xfrm>
          <a:prstGeom prst="rect">
            <a:avLst/>
          </a:prstGeom>
          <a:solidFill>
            <a:srgbClr val="CCFFCC"/>
          </a:solidFill>
        </p:spPr>
        <p:txBody>
          <a:bodyPr wrap="square" rtlCol="0">
            <a:spAutoFit/>
          </a:bodyPr>
          <a:lstStyle/>
          <a:p>
            <a:r>
              <a:rPr lang="nl-NL" sz="2600" b="1" i="1" dirty="0">
                <a:latin typeface="+mj-lt"/>
              </a:rPr>
              <a:t> </a:t>
            </a:r>
            <a:r>
              <a:rPr lang="nl-NL" sz="2600" b="1" i="1" dirty="0" smtClean="0">
                <a:latin typeface="+mj-lt"/>
              </a:rPr>
              <a:t>Filippenzen 4</a:t>
            </a:r>
            <a:endParaRPr lang="nl-NL" sz="2600" b="1" i="1" dirty="0">
              <a:latin typeface="+mj-lt"/>
            </a:endParaRPr>
          </a:p>
          <a:p>
            <a:r>
              <a:rPr lang="nl-NL" sz="2600" baseline="30000" dirty="0" smtClean="0">
                <a:latin typeface="+mj-lt"/>
              </a:rPr>
              <a:t>6</a:t>
            </a:r>
            <a:r>
              <a:rPr lang="nl-NL" sz="2600" dirty="0" smtClean="0">
                <a:latin typeface="+mj-lt"/>
              </a:rPr>
              <a:t> Wees </a:t>
            </a:r>
            <a:r>
              <a:rPr lang="nl-NL" sz="2600" dirty="0">
                <a:latin typeface="+mj-lt"/>
              </a:rPr>
              <a:t>in geen ding bezorgd, </a:t>
            </a:r>
            <a:r>
              <a:rPr lang="nl-NL" sz="2600" dirty="0" smtClean="0">
                <a:latin typeface="+mj-lt"/>
              </a:rPr>
              <a:t>maar </a:t>
            </a:r>
            <a:r>
              <a:rPr lang="nl-NL" sz="2600" dirty="0">
                <a:latin typeface="+mj-lt"/>
              </a:rPr>
              <a:t>laat in alles jullie verzoeken, </a:t>
            </a:r>
            <a:r>
              <a:rPr lang="nl-NL" sz="2600" dirty="0" smtClean="0">
                <a:latin typeface="+mj-lt"/>
              </a:rPr>
              <a:t>door </a:t>
            </a:r>
            <a:r>
              <a:rPr lang="nl-NL" sz="2600" dirty="0">
                <a:latin typeface="+mj-lt"/>
              </a:rPr>
              <a:t>gebed en smeekbede, met dankzegging bekendgemaakt worden bij God.</a:t>
            </a:r>
          </a:p>
          <a:p>
            <a:r>
              <a:rPr lang="nl-NL" sz="2600" baseline="30000" dirty="0" smtClean="0">
                <a:latin typeface="+mj-lt"/>
              </a:rPr>
              <a:t>7</a:t>
            </a:r>
            <a:r>
              <a:rPr lang="nl-NL" sz="2600" dirty="0" smtClean="0">
                <a:latin typeface="+mj-lt"/>
              </a:rPr>
              <a:t> En </a:t>
            </a:r>
            <a:r>
              <a:rPr lang="nl-NL" sz="2600" dirty="0">
                <a:latin typeface="+mj-lt"/>
              </a:rPr>
              <a:t>de vrede van God, </a:t>
            </a:r>
            <a:r>
              <a:rPr lang="nl-NL" sz="2600" dirty="0" smtClean="0">
                <a:latin typeface="+mj-lt"/>
              </a:rPr>
              <a:t>die </a:t>
            </a:r>
            <a:r>
              <a:rPr lang="nl-NL" sz="2600" dirty="0">
                <a:latin typeface="+mj-lt"/>
              </a:rPr>
              <a:t>superieur is aan elk denken, </a:t>
            </a:r>
            <a:endParaRPr lang="nl-NL" sz="2600" dirty="0" smtClean="0">
              <a:latin typeface="+mj-lt"/>
            </a:endParaRPr>
          </a:p>
          <a:p>
            <a:r>
              <a:rPr lang="nl-NL" sz="2600" dirty="0" smtClean="0">
                <a:latin typeface="+mj-lt"/>
              </a:rPr>
              <a:t>zal </a:t>
            </a:r>
            <a:r>
              <a:rPr lang="nl-NL" sz="2600" dirty="0">
                <a:latin typeface="+mj-lt"/>
              </a:rPr>
              <a:t>jullie harten en jullie gedachten verzekerd bewaren in Christus Jezus.</a:t>
            </a:r>
            <a:endParaRPr lang="nl-NL" sz="2600" dirty="0" smtClean="0">
              <a:latin typeface="+mj-lt"/>
            </a:endParaRPr>
          </a:p>
        </p:txBody>
      </p:sp>
    </p:spTree>
    <p:extLst>
      <p:ext uri="{BB962C8B-B14F-4D97-AF65-F5344CB8AC3E}">
        <p14:creationId xmlns:p14="http://schemas.microsoft.com/office/powerpoint/2010/main" val="23277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41380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26</a:t>
            </a:r>
            <a:r>
              <a:rPr lang="nl-NL" sz="3000" dirty="0">
                <a:solidFill>
                  <a:schemeClr val="bg1">
                    <a:lumMod val="65000"/>
                  </a:schemeClr>
                </a:solidFill>
              </a:rPr>
              <a:t> </a:t>
            </a:r>
            <a:r>
              <a:rPr lang="nl-NL" sz="3000" dirty="0" smtClean="0">
                <a:solidFill>
                  <a:schemeClr val="bg1">
                    <a:lumMod val="65000"/>
                  </a:schemeClr>
                </a:solidFill>
              </a:rPr>
              <a:t>En </a:t>
            </a:r>
            <a:r>
              <a:rPr lang="nl-NL" sz="3000" dirty="0">
                <a:solidFill>
                  <a:schemeClr val="bg1">
                    <a:lumMod val="65000"/>
                  </a:schemeClr>
                </a:solidFill>
              </a:rPr>
              <a:t>op dezelfde wijze komt ook de geest onze zwakheid te hulp, </a:t>
            </a:r>
            <a:endParaRPr lang="nl-NL" sz="3000" dirty="0" smtClean="0">
              <a:solidFill>
                <a:schemeClr val="bg1">
                  <a:lumMod val="65000"/>
                </a:schemeClr>
              </a:solidFill>
            </a:endParaRPr>
          </a:p>
          <a:p>
            <a:r>
              <a:rPr lang="nl-NL" sz="3000" dirty="0" smtClean="0">
                <a:solidFill>
                  <a:schemeClr val="bg1">
                    <a:lumMod val="65000"/>
                  </a:schemeClr>
                </a:solidFill>
              </a:rPr>
              <a:t>want </a:t>
            </a:r>
            <a:r>
              <a:rPr lang="nl-NL" sz="3000" dirty="0">
                <a:solidFill>
                  <a:schemeClr val="bg1">
                    <a:lumMod val="65000"/>
                  </a:schemeClr>
                </a:solidFill>
              </a:rPr>
              <a:t>wij weten niet </a:t>
            </a:r>
            <a:r>
              <a:rPr lang="nl-NL" sz="3000" dirty="0" smtClean="0">
                <a:solidFill>
                  <a:schemeClr val="bg1">
                    <a:lumMod val="65000"/>
                  </a:schemeClr>
                </a:solidFill>
              </a:rPr>
              <a:t>wat wij zullen bidden naar wat moet zijn,</a:t>
            </a:r>
          </a:p>
          <a:p>
            <a:r>
              <a:rPr lang="nl-NL" sz="3000" dirty="0" smtClean="0">
                <a:solidFill>
                  <a:srgbClr val="002060"/>
                </a:solidFill>
              </a:rPr>
              <a:t>maar </a:t>
            </a:r>
            <a:r>
              <a:rPr lang="nl-NL" sz="3000" dirty="0">
                <a:solidFill>
                  <a:srgbClr val="002060"/>
                </a:solidFill>
              </a:rPr>
              <a:t>de geest </a:t>
            </a:r>
            <a:r>
              <a:rPr lang="nl-NL" sz="3000" dirty="0" smtClean="0">
                <a:solidFill>
                  <a:srgbClr val="002060"/>
                </a:solidFill>
              </a:rPr>
              <a:t>zelf </a:t>
            </a:r>
            <a:r>
              <a:rPr lang="nl-NL" sz="3000" dirty="0">
                <a:solidFill>
                  <a:srgbClr val="002060"/>
                </a:solidFill>
              </a:rPr>
              <a:t>pleit </a:t>
            </a:r>
            <a:r>
              <a:rPr lang="nl-NL" sz="3000" dirty="0" smtClean="0">
                <a:solidFill>
                  <a:srgbClr val="002060"/>
                </a:solidFill>
              </a:rPr>
              <a:t>ten behoeve van onuitgesproken </a:t>
            </a:r>
            <a:r>
              <a:rPr lang="nl-NL" sz="3000" dirty="0">
                <a:solidFill>
                  <a:srgbClr val="002060"/>
                </a:solidFill>
              </a:rPr>
              <a:t>verzuchtingen.</a:t>
            </a:r>
          </a:p>
        </p:txBody>
      </p:sp>
      <p:sp>
        <p:nvSpPr>
          <p:cNvPr id="4" name="Tekstvak 3"/>
          <p:cNvSpPr txBox="1"/>
          <p:nvPr/>
        </p:nvSpPr>
        <p:spPr>
          <a:xfrm>
            <a:off x="576261" y="3761688"/>
            <a:ext cx="10138410"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wij weten niet, maar de geest wel</a:t>
            </a:r>
          </a:p>
          <a:p>
            <a:pPr marL="457200" indent="-457200">
              <a:buFont typeface="Courier New" panose="02070309020205020404" pitchFamily="49" charset="0"/>
              <a:buChar char="o"/>
            </a:pPr>
            <a:r>
              <a:rPr lang="nl-NL" sz="2600" dirty="0" smtClean="0">
                <a:latin typeface="+mj-lt"/>
              </a:rPr>
              <a:t>wij zuchten onder de vergankelijkheid, de geest niet</a:t>
            </a:r>
          </a:p>
          <a:p>
            <a:pPr marL="457200" indent="-457200">
              <a:buFont typeface="Courier New" panose="02070309020205020404" pitchFamily="49" charset="0"/>
              <a:buChar char="o"/>
            </a:pPr>
            <a:r>
              <a:rPr lang="nl-NL" sz="2600" dirty="0" smtClean="0">
                <a:latin typeface="+mj-lt"/>
              </a:rPr>
              <a:t>wij kunnen geen woorden geven aan ons zuchten, de geest wel</a:t>
            </a:r>
          </a:p>
          <a:p>
            <a:pPr marL="457200" indent="-457200">
              <a:buFont typeface="Courier New" panose="02070309020205020404" pitchFamily="49" charset="0"/>
              <a:buChar char="o"/>
            </a:pPr>
            <a:r>
              <a:rPr lang="nl-NL" sz="2600" dirty="0">
                <a:latin typeface="+mj-lt"/>
              </a:rPr>
              <a:t>de geest </a:t>
            </a:r>
            <a:r>
              <a:rPr lang="nl-NL" sz="2600" dirty="0" err="1">
                <a:latin typeface="+mj-lt"/>
              </a:rPr>
              <a:t>zèlf</a:t>
            </a:r>
            <a:r>
              <a:rPr lang="nl-NL" sz="2600" dirty="0">
                <a:latin typeface="+mj-lt"/>
              </a:rPr>
              <a:t> pleit ten behoeve van </a:t>
            </a:r>
            <a:r>
              <a:rPr lang="nl-NL" sz="2600" b="1" i="1" dirty="0" smtClean="0">
                <a:latin typeface="+mj-lt"/>
              </a:rPr>
              <a:t>onze</a:t>
            </a:r>
            <a:r>
              <a:rPr lang="nl-NL" sz="2600" dirty="0" smtClean="0">
                <a:latin typeface="+mj-lt"/>
              </a:rPr>
              <a:t> onuitgesproken </a:t>
            </a:r>
            <a:r>
              <a:rPr lang="nl-NL" sz="2600" dirty="0">
                <a:latin typeface="+mj-lt"/>
              </a:rPr>
              <a:t>verzuchtingen</a:t>
            </a:r>
            <a:endParaRPr lang="nl-NL" sz="2600" dirty="0" smtClean="0">
              <a:latin typeface="+mj-lt"/>
            </a:endParaRPr>
          </a:p>
        </p:txBody>
      </p:sp>
      <p:pic>
        <p:nvPicPr>
          <p:cNvPr id="3" name="Afbeelding 2"/>
          <p:cNvPicPr>
            <a:picLocks noChangeAspect="1"/>
          </p:cNvPicPr>
          <p:nvPr/>
        </p:nvPicPr>
        <p:blipFill>
          <a:blip r:embed="rId3"/>
          <a:stretch>
            <a:fillRect/>
          </a:stretch>
        </p:blipFill>
        <p:spPr>
          <a:xfrm>
            <a:off x="281481" y="5770616"/>
            <a:ext cx="11269980" cy="949421"/>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150" y="2396959"/>
            <a:ext cx="3771900" cy="2211114"/>
          </a:xfrm>
          <a:prstGeom prst="rect">
            <a:avLst/>
          </a:prstGeom>
        </p:spPr>
      </p:pic>
    </p:spTree>
    <p:extLst>
      <p:ext uri="{BB962C8B-B14F-4D97-AF65-F5344CB8AC3E}">
        <p14:creationId xmlns:p14="http://schemas.microsoft.com/office/powerpoint/2010/main" val="17480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41380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26</a:t>
            </a:r>
            <a:r>
              <a:rPr lang="nl-NL" sz="3000" dirty="0">
                <a:solidFill>
                  <a:schemeClr val="bg1">
                    <a:lumMod val="65000"/>
                  </a:schemeClr>
                </a:solidFill>
              </a:rPr>
              <a:t> </a:t>
            </a:r>
            <a:r>
              <a:rPr lang="nl-NL" sz="3000" dirty="0" smtClean="0">
                <a:solidFill>
                  <a:schemeClr val="bg1">
                    <a:lumMod val="65000"/>
                  </a:schemeClr>
                </a:solidFill>
              </a:rPr>
              <a:t>En </a:t>
            </a:r>
            <a:r>
              <a:rPr lang="nl-NL" sz="3000" dirty="0">
                <a:solidFill>
                  <a:schemeClr val="bg1">
                    <a:lumMod val="65000"/>
                  </a:schemeClr>
                </a:solidFill>
              </a:rPr>
              <a:t>op dezelfde wijze komt ook de geest onze zwakheid te hulp, </a:t>
            </a:r>
            <a:endParaRPr lang="nl-NL" sz="3000" dirty="0" smtClean="0">
              <a:solidFill>
                <a:schemeClr val="bg1">
                  <a:lumMod val="65000"/>
                </a:schemeClr>
              </a:solidFill>
            </a:endParaRPr>
          </a:p>
          <a:p>
            <a:r>
              <a:rPr lang="nl-NL" sz="3000" dirty="0" smtClean="0">
                <a:solidFill>
                  <a:schemeClr val="bg1">
                    <a:lumMod val="65000"/>
                  </a:schemeClr>
                </a:solidFill>
              </a:rPr>
              <a:t>want </a:t>
            </a:r>
            <a:r>
              <a:rPr lang="nl-NL" sz="3000" dirty="0">
                <a:solidFill>
                  <a:schemeClr val="bg1">
                    <a:lumMod val="65000"/>
                  </a:schemeClr>
                </a:solidFill>
              </a:rPr>
              <a:t>wij weten niet </a:t>
            </a:r>
            <a:r>
              <a:rPr lang="nl-NL" sz="3000" dirty="0" smtClean="0">
                <a:solidFill>
                  <a:schemeClr val="bg1">
                    <a:lumMod val="65000"/>
                  </a:schemeClr>
                </a:solidFill>
              </a:rPr>
              <a:t>wat wij zullen bidden naar wat moet zijn,</a:t>
            </a:r>
          </a:p>
          <a:p>
            <a:r>
              <a:rPr lang="nl-NL" sz="3000" dirty="0" smtClean="0">
                <a:solidFill>
                  <a:srgbClr val="002060"/>
                </a:solidFill>
              </a:rPr>
              <a:t>maar </a:t>
            </a:r>
            <a:r>
              <a:rPr lang="nl-NL" sz="3000" dirty="0">
                <a:solidFill>
                  <a:srgbClr val="002060"/>
                </a:solidFill>
              </a:rPr>
              <a:t>de geest </a:t>
            </a:r>
            <a:r>
              <a:rPr lang="nl-NL" sz="3000" dirty="0" smtClean="0">
                <a:solidFill>
                  <a:srgbClr val="002060"/>
                </a:solidFill>
              </a:rPr>
              <a:t>zelf </a:t>
            </a:r>
            <a:r>
              <a:rPr lang="nl-NL" sz="3000" dirty="0">
                <a:solidFill>
                  <a:srgbClr val="002060"/>
                </a:solidFill>
              </a:rPr>
              <a:t>pleit </a:t>
            </a:r>
            <a:r>
              <a:rPr lang="nl-NL" sz="3000" dirty="0" smtClean="0">
                <a:solidFill>
                  <a:srgbClr val="002060"/>
                </a:solidFill>
              </a:rPr>
              <a:t>ten behoeve van onuitgesproken </a:t>
            </a:r>
            <a:r>
              <a:rPr lang="nl-NL" sz="3000" dirty="0">
                <a:solidFill>
                  <a:srgbClr val="002060"/>
                </a:solidFill>
              </a:rPr>
              <a:t>verzuchtingen.</a:t>
            </a:r>
          </a:p>
        </p:txBody>
      </p:sp>
      <p:sp>
        <p:nvSpPr>
          <p:cNvPr id="4" name="Tekstvak 3"/>
          <p:cNvSpPr txBox="1"/>
          <p:nvPr/>
        </p:nvSpPr>
        <p:spPr>
          <a:xfrm>
            <a:off x="1982151" y="3818838"/>
            <a:ext cx="9036369"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de geest is onze ‘pleitbezorger’:</a:t>
            </a:r>
          </a:p>
          <a:p>
            <a:pPr marL="1371600" lvl="2" indent="-457200">
              <a:buFont typeface="Wingdings" panose="05000000000000000000" pitchFamily="2" charset="2"/>
              <a:buChar char="§"/>
            </a:pPr>
            <a:r>
              <a:rPr lang="nl-NL" sz="2600" dirty="0" smtClean="0">
                <a:latin typeface="+mj-lt"/>
              </a:rPr>
              <a:t>de geest spreekt</a:t>
            </a:r>
          </a:p>
          <a:p>
            <a:pPr marL="1371600" lvl="2" indent="-457200">
              <a:buFont typeface="Wingdings" panose="05000000000000000000" pitchFamily="2" charset="2"/>
              <a:buChar char="§"/>
            </a:pPr>
            <a:r>
              <a:rPr lang="nl-NL" sz="2600" dirty="0">
                <a:latin typeface="+mj-lt"/>
              </a:rPr>
              <a:t>d</a:t>
            </a:r>
            <a:r>
              <a:rPr lang="nl-NL" sz="2600" dirty="0" smtClean="0">
                <a:latin typeface="+mj-lt"/>
              </a:rPr>
              <a:t>e geest spreekt een goed Woord</a:t>
            </a:r>
          </a:p>
          <a:p>
            <a:pPr marL="1371600" lvl="2" indent="-457200">
              <a:buFont typeface="Wingdings" panose="05000000000000000000" pitchFamily="2" charset="2"/>
              <a:buChar char="§"/>
            </a:pPr>
            <a:r>
              <a:rPr lang="nl-NL" sz="2600" dirty="0">
                <a:latin typeface="+mj-lt"/>
              </a:rPr>
              <a:t>d</a:t>
            </a:r>
            <a:r>
              <a:rPr lang="nl-NL" sz="2600" dirty="0" smtClean="0">
                <a:latin typeface="+mj-lt"/>
              </a:rPr>
              <a:t>e geest spreekt een goed Woord ten behoeve van ons!</a:t>
            </a:r>
          </a:p>
        </p:txBody>
      </p:sp>
    </p:spTree>
    <p:extLst>
      <p:ext uri="{BB962C8B-B14F-4D97-AF65-F5344CB8AC3E}">
        <p14:creationId xmlns:p14="http://schemas.microsoft.com/office/powerpoint/2010/main" val="2321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27671" y="413568"/>
            <a:ext cx="11615739"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rgbClr val="002060"/>
                </a:solidFill>
              </a:rPr>
              <a:t>27 </a:t>
            </a:r>
            <a:r>
              <a:rPr lang="nl-NL" sz="3000" dirty="0" smtClean="0">
                <a:solidFill>
                  <a:srgbClr val="002060"/>
                </a:solidFill>
              </a:rPr>
              <a:t>En </a:t>
            </a:r>
            <a:r>
              <a:rPr lang="nl-NL" sz="3000" dirty="0">
                <a:solidFill>
                  <a:srgbClr val="002060"/>
                </a:solidFill>
              </a:rPr>
              <a:t>Hij, die de harten doorzoekt, weet wat de gezindheid van de geest is, </a:t>
            </a:r>
            <a:r>
              <a:rPr lang="nl-NL" sz="3000" dirty="0">
                <a:solidFill>
                  <a:schemeClr val="bg1">
                    <a:lumMod val="65000"/>
                  </a:schemeClr>
                </a:solidFill>
              </a:rPr>
              <a:t>dat hij, in overeenstemming met God, pleit ten behoeve van heiligen.</a:t>
            </a:r>
          </a:p>
        </p:txBody>
      </p:sp>
      <p:sp>
        <p:nvSpPr>
          <p:cNvPr id="4" name="Tekstvak 3"/>
          <p:cNvSpPr txBox="1"/>
          <p:nvPr/>
        </p:nvSpPr>
        <p:spPr>
          <a:xfrm>
            <a:off x="2648900" y="2950158"/>
            <a:ext cx="7173279" cy="1292662"/>
          </a:xfrm>
          <a:prstGeom prst="rect">
            <a:avLst/>
          </a:prstGeom>
          <a:solidFill>
            <a:srgbClr val="CCFFCC"/>
          </a:solidFill>
        </p:spPr>
        <p:txBody>
          <a:bodyPr wrap="square" rtlCol="0">
            <a:spAutoFit/>
          </a:bodyPr>
          <a:lstStyle/>
          <a:p>
            <a:r>
              <a:rPr lang="nl-NL" sz="2600" b="1" i="1" dirty="0" smtClean="0">
                <a:latin typeface="+mj-lt"/>
              </a:rPr>
              <a:t>Romeinen </a:t>
            </a:r>
            <a:r>
              <a:rPr lang="nl-NL" sz="2600" b="1" i="1" dirty="0">
                <a:latin typeface="+mj-lt"/>
              </a:rPr>
              <a:t>8:6</a:t>
            </a:r>
          </a:p>
          <a:p>
            <a:r>
              <a:rPr lang="nl-NL" sz="2600" dirty="0">
                <a:latin typeface="+mj-lt"/>
              </a:rPr>
              <a:t>Want de gezindheid van het vlees is de dood, </a:t>
            </a:r>
            <a:endParaRPr lang="nl-NL" sz="2600" dirty="0" smtClean="0">
              <a:latin typeface="+mj-lt"/>
            </a:endParaRPr>
          </a:p>
          <a:p>
            <a:r>
              <a:rPr lang="nl-NL" sz="2600" dirty="0" smtClean="0">
                <a:latin typeface="+mj-lt"/>
              </a:rPr>
              <a:t>maar </a:t>
            </a:r>
            <a:r>
              <a:rPr lang="nl-NL" sz="2600" b="1" dirty="0">
                <a:latin typeface="+mj-lt"/>
              </a:rPr>
              <a:t>de gezindheid van de geest is leven en vrede</a:t>
            </a:r>
            <a:r>
              <a:rPr lang="nl-NL" sz="2600" dirty="0">
                <a:latin typeface="+mj-lt"/>
              </a:rPr>
              <a:t>.</a:t>
            </a:r>
            <a:endParaRPr lang="nl-NL" sz="2600" dirty="0" smtClean="0">
              <a:latin typeface="+mj-lt"/>
            </a:endParaRPr>
          </a:p>
        </p:txBody>
      </p:sp>
      <p:pic>
        <p:nvPicPr>
          <p:cNvPr id="7" name="Afbeelding 6"/>
          <p:cNvPicPr>
            <a:picLocks noChangeAspect="1"/>
          </p:cNvPicPr>
          <p:nvPr/>
        </p:nvPicPr>
        <p:blipFill>
          <a:blip r:embed="rId3"/>
          <a:stretch>
            <a:fillRect/>
          </a:stretch>
        </p:blipFill>
        <p:spPr>
          <a:xfrm>
            <a:off x="148590" y="5938679"/>
            <a:ext cx="11894820" cy="783801"/>
          </a:xfrm>
          <a:prstGeom prst="rect">
            <a:avLst/>
          </a:prstGeom>
        </p:spPr>
      </p:pic>
    </p:spTree>
    <p:extLst>
      <p:ext uri="{BB962C8B-B14F-4D97-AF65-F5344CB8AC3E}">
        <p14:creationId xmlns:p14="http://schemas.microsoft.com/office/powerpoint/2010/main" val="17146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27671" y="413568"/>
            <a:ext cx="11615739"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27 </a:t>
            </a:r>
            <a:r>
              <a:rPr lang="nl-NL" sz="3000" dirty="0" smtClean="0">
                <a:solidFill>
                  <a:schemeClr val="bg1">
                    <a:lumMod val="65000"/>
                  </a:schemeClr>
                </a:solidFill>
              </a:rPr>
              <a:t>En </a:t>
            </a:r>
            <a:r>
              <a:rPr lang="nl-NL" sz="3000" dirty="0">
                <a:solidFill>
                  <a:schemeClr val="bg1">
                    <a:lumMod val="65000"/>
                  </a:schemeClr>
                </a:solidFill>
              </a:rPr>
              <a:t>Hij, die de harten doorzoekt, weet wat de gezindheid van de geest is, </a:t>
            </a:r>
            <a:r>
              <a:rPr lang="nl-NL" sz="3000" dirty="0">
                <a:solidFill>
                  <a:srgbClr val="002060"/>
                </a:solidFill>
              </a:rPr>
              <a:t>dat hij, </a:t>
            </a:r>
            <a:r>
              <a:rPr lang="nl-NL" sz="3000" dirty="0" smtClean="0">
                <a:solidFill>
                  <a:srgbClr val="002060"/>
                </a:solidFill>
              </a:rPr>
              <a:t>in overeenstemming met God</a:t>
            </a:r>
            <a:r>
              <a:rPr lang="nl-NL" sz="3000" dirty="0">
                <a:solidFill>
                  <a:srgbClr val="002060"/>
                </a:solidFill>
              </a:rPr>
              <a:t>, pleit </a:t>
            </a:r>
            <a:r>
              <a:rPr lang="nl-NL" sz="3000" dirty="0" smtClean="0">
                <a:solidFill>
                  <a:srgbClr val="002060"/>
                </a:solidFill>
              </a:rPr>
              <a:t>ten behoeve van heiligen.</a:t>
            </a:r>
            <a:endParaRPr lang="nl-NL" sz="3000" dirty="0">
              <a:solidFill>
                <a:srgbClr val="002060"/>
              </a:solidFill>
            </a:endParaRPr>
          </a:p>
        </p:txBody>
      </p:sp>
      <p:sp>
        <p:nvSpPr>
          <p:cNvPr id="4" name="Tekstvak 3"/>
          <p:cNvSpPr txBox="1"/>
          <p:nvPr/>
        </p:nvSpPr>
        <p:spPr>
          <a:xfrm>
            <a:off x="1585910" y="3413822"/>
            <a:ext cx="8849680"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niet: </a:t>
            </a:r>
            <a:r>
              <a:rPr lang="nl-NL" sz="2600" i="1" dirty="0" smtClean="0">
                <a:latin typeface="+mj-lt"/>
              </a:rPr>
              <a:t>bidt</a:t>
            </a:r>
            <a:r>
              <a:rPr lang="nl-NL" sz="2600" dirty="0" smtClean="0">
                <a:latin typeface="+mj-lt"/>
              </a:rPr>
              <a:t> (SV), maar </a:t>
            </a:r>
            <a:r>
              <a:rPr lang="nl-NL" sz="2600" i="1" dirty="0" smtClean="0">
                <a:latin typeface="+mj-lt"/>
              </a:rPr>
              <a:t>pleit</a:t>
            </a:r>
            <a:r>
              <a:rPr lang="nl-NL" sz="2600" dirty="0" smtClean="0">
                <a:latin typeface="+mj-lt"/>
              </a:rPr>
              <a:t> (= ons bekrachtigen in zwakheid)</a:t>
            </a:r>
          </a:p>
          <a:p>
            <a:pPr marL="457200" indent="-457200">
              <a:buFont typeface="Courier New" panose="02070309020205020404" pitchFamily="49" charset="0"/>
              <a:buChar char="o"/>
            </a:pPr>
            <a:r>
              <a:rPr lang="nl-NL" sz="2600" dirty="0" smtClean="0">
                <a:latin typeface="+mj-lt"/>
              </a:rPr>
              <a:t>Gods geest spreekt door Zijn woord van leven en vrede</a:t>
            </a:r>
          </a:p>
          <a:p>
            <a:pPr marL="457200" indent="-457200">
              <a:buFont typeface="Courier New" panose="02070309020205020404" pitchFamily="49" charset="0"/>
              <a:buChar char="o"/>
            </a:pPr>
            <a:r>
              <a:rPr lang="nl-NL" sz="2600" dirty="0" smtClean="0">
                <a:latin typeface="+mj-lt"/>
              </a:rPr>
              <a:t>dat spreekt vóór ons en komt onze zwakheid te hulp</a:t>
            </a:r>
          </a:p>
        </p:txBody>
      </p:sp>
      <p:pic>
        <p:nvPicPr>
          <p:cNvPr id="3" name="Afbeelding 2"/>
          <p:cNvPicPr>
            <a:picLocks noChangeAspect="1"/>
          </p:cNvPicPr>
          <p:nvPr/>
        </p:nvPicPr>
        <p:blipFill>
          <a:blip r:embed="rId3"/>
          <a:stretch>
            <a:fillRect/>
          </a:stretch>
        </p:blipFill>
        <p:spPr>
          <a:xfrm>
            <a:off x="427671" y="5829300"/>
            <a:ext cx="9466222" cy="902017"/>
          </a:xfrm>
          <a:prstGeom prst="rect">
            <a:avLst/>
          </a:prstGeom>
        </p:spPr>
      </p:pic>
    </p:spTree>
    <p:extLst>
      <p:ext uri="{BB962C8B-B14F-4D97-AF65-F5344CB8AC3E}">
        <p14:creationId xmlns:p14="http://schemas.microsoft.com/office/powerpoint/2010/main" val="41056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27671" y="413568"/>
            <a:ext cx="11615739"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rgbClr val="002060"/>
                </a:solidFill>
              </a:rPr>
              <a:t>28  </a:t>
            </a:r>
            <a:r>
              <a:rPr lang="nl-NL" sz="3000" dirty="0" smtClean="0">
                <a:solidFill>
                  <a:srgbClr val="002060"/>
                </a:solidFill>
              </a:rPr>
              <a:t>Wij weten nu, </a:t>
            </a:r>
            <a:r>
              <a:rPr lang="nl-NL" sz="3000" dirty="0">
                <a:solidFill>
                  <a:srgbClr val="002060"/>
                </a:solidFill>
              </a:rPr>
              <a:t>dat </a:t>
            </a:r>
            <a:r>
              <a:rPr lang="nl-NL" sz="3000" dirty="0" smtClean="0">
                <a:solidFill>
                  <a:srgbClr val="002060"/>
                </a:solidFill>
              </a:rPr>
              <a:t>voor degenen die de God liefhebben </a:t>
            </a:r>
          </a:p>
          <a:p>
            <a:r>
              <a:rPr lang="nl-NL" sz="3000" dirty="0" smtClean="0">
                <a:solidFill>
                  <a:srgbClr val="002060"/>
                </a:solidFill>
              </a:rPr>
              <a:t>alles meewerkt ten goede, </a:t>
            </a:r>
          </a:p>
          <a:p>
            <a:r>
              <a:rPr lang="nl-NL" sz="3000" dirty="0">
                <a:solidFill>
                  <a:schemeClr val="bg1">
                    <a:lumMod val="65000"/>
                  </a:schemeClr>
                </a:solidFill>
              </a:rPr>
              <a:t>voor degenen die in overeenstemming met [zijn] voornemen </a:t>
            </a:r>
          </a:p>
          <a:p>
            <a:r>
              <a:rPr lang="nl-NL" sz="3000" dirty="0">
                <a:solidFill>
                  <a:schemeClr val="bg1">
                    <a:lumMod val="65000"/>
                  </a:schemeClr>
                </a:solidFill>
              </a:rPr>
              <a:t>geroepenen zijn.</a:t>
            </a:r>
          </a:p>
        </p:txBody>
      </p:sp>
      <p:sp>
        <p:nvSpPr>
          <p:cNvPr id="4" name="Tekstvak 3"/>
          <p:cNvSpPr txBox="1"/>
          <p:nvPr/>
        </p:nvSpPr>
        <p:spPr>
          <a:xfrm>
            <a:off x="1143000" y="3441648"/>
            <a:ext cx="9738359"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a:latin typeface="+mj-lt"/>
              </a:rPr>
              <a:t>wij weten niet wat wij zullen bidden naar wat moet </a:t>
            </a:r>
            <a:r>
              <a:rPr lang="nl-NL" sz="2600" dirty="0" smtClean="0">
                <a:latin typeface="+mj-lt"/>
              </a:rPr>
              <a:t>zijn (:26)</a:t>
            </a:r>
          </a:p>
          <a:p>
            <a:pPr marL="457200" indent="-457200">
              <a:buFont typeface="Courier New" panose="02070309020205020404" pitchFamily="49" charset="0"/>
              <a:buChar char="o"/>
            </a:pPr>
            <a:r>
              <a:rPr lang="nl-NL" sz="2600" dirty="0" smtClean="0">
                <a:latin typeface="+mj-lt"/>
              </a:rPr>
              <a:t>maar Gods geest komt onze zwakheid te hulp</a:t>
            </a:r>
            <a:r>
              <a:rPr lang="nl-NL" sz="2600" dirty="0">
                <a:latin typeface="+mj-lt"/>
              </a:rPr>
              <a:t> </a:t>
            </a:r>
            <a:r>
              <a:rPr lang="nl-NL" sz="2600" dirty="0" smtClean="0">
                <a:latin typeface="+mj-lt"/>
              </a:rPr>
              <a:t>en pleit vóór ons (:26)</a:t>
            </a:r>
          </a:p>
          <a:p>
            <a:pPr marL="457200" indent="-457200">
              <a:buFont typeface="Courier New" panose="02070309020205020404" pitchFamily="49" charset="0"/>
              <a:buChar char="o"/>
            </a:pPr>
            <a:r>
              <a:rPr lang="nl-NL" sz="2600" dirty="0" smtClean="0">
                <a:latin typeface="+mj-lt"/>
              </a:rPr>
              <a:t>Gods woord spreekt van Hem, die alles beschikt</a:t>
            </a:r>
          </a:p>
          <a:p>
            <a:pPr marL="457200" indent="-457200">
              <a:buFont typeface="Courier New" panose="02070309020205020404" pitchFamily="49" charset="0"/>
              <a:buChar char="o"/>
            </a:pPr>
            <a:r>
              <a:rPr lang="nl-NL" sz="2600" dirty="0" smtClean="0">
                <a:latin typeface="+mj-lt"/>
              </a:rPr>
              <a:t>…als </a:t>
            </a:r>
            <a:r>
              <a:rPr lang="nl-NL" sz="2600" dirty="0">
                <a:latin typeface="+mj-lt"/>
              </a:rPr>
              <a:t>God voor ons is, </a:t>
            </a:r>
            <a:r>
              <a:rPr lang="nl-NL" sz="2600" dirty="0" smtClean="0">
                <a:latin typeface="+mj-lt"/>
              </a:rPr>
              <a:t>wie/wat </a:t>
            </a:r>
            <a:r>
              <a:rPr lang="nl-NL" sz="2600" dirty="0">
                <a:latin typeface="+mj-lt"/>
              </a:rPr>
              <a:t>is dan tegen </a:t>
            </a:r>
            <a:r>
              <a:rPr lang="nl-NL" sz="2600" dirty="0" smtClean="0">
                <a:latin typeface="+mj-lt"/>
              </a:rPr>
              <a:t>ons? (:31)</a:t>
            </a:r>
          </a:p>
        </p:txBody>
      </p:sp>
      <p:pic>
        <p:nvPicPr>
          <p:cNvPr id="7" name="Afbeelding 6"/>
          <p:cNvPicPr>
            <a:picLocks noChangeAspect="1"/>
          </p:cNvPicPr>
          <p:nvPr/>
        </p:nvPicPr>
        <p:blipFill>
          <a:blip r:embed="rId3"/>
          <a:stretch>
            <a:fillRect/>
          </a:stretch>
        </p:blipFill>
        <p:spPr>
          <a:xfrm>
            <a:off x="0" y="5978087"/>
            <a:ext cx="12043410" cy="693968"/>
          </a:xfrm>
          <a:prstGeom prst="rect">
            <a:avLst/>
          </a:prstGeom>
        </p:spPr>
      </p:pic>
    </p:spTree>
    <p:extLst>
      <p:ext uri="{BB962C8B-B14F-4D97-AF65-F5344CB8AC3E}">
        <p14:creationId xmlns:p14="http://schemas.microsoft.com/office/powerpoint/2010/main" val="31967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27671" y="413568"/>
            <a:ext cx="11615739" cy="2400657"/>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28  </a:t>
            </a:r>
            <a:r>
              <a:rPr lang="nl-NL" sz="3000" dirty="0" smtClean="0">
                <a:solidFill>
                  <a:schemeClr val="bg1">
                    <a:lumMod val="65000"/>
                  </a:schemeClr>
                </a:solidFill>
              </a:rPr>
              <a:t>Wij weten nu, </a:t>
            </a:r>
            <a:r>
              <a:rPr lang="nl-NL" sz="3000" dirty="0">
                <a:solidFill>
                  <a:schemeClr val="bg1">
                    <a:lumMod val="65000"/>
                  </a:schemeClr>
                </a:solidFill>
              </a:rPr>
              <a:t>dat </a:t>
            </a:r>
            <a:r>
              <a:rPr lang="nl-NL" sz="3000" dirty="0" smtClean="0">
                <a:solidFill>
                  <a:schemeClr val="bg1">
                    <a:lumMod val="65000"/>
                  </a:schemeClr>
                </a:solidFill>
              </a:rPr>
              <a:t>voor degenen die de God liefhebben </a:t>
            </a:r>
          </a:p>
          <a:p>
            <a:r>
              <a:rPr lang="nl-NL" sz="3000" dirty="0" smtClean="0">
                <a:solidFill>
                  <a:schemeClr val="bg1">
                    <a:lumMod val="65000"/>
                  </a:schemeClr>
                </a:solidFill>
              </a:rPr>
              <a:t>alles meewerkt ten goede, </a:t>
            </a:r>
          </a:p>
          <a:p>
            <a:r>
              <a:rPr lang="nl-NL" sz="3000" dirty="0">
                <a:solidFill>
                  <a:srgbClr val="002060"/>
                </a:solidFill>
              </a:rPr>
              <a:t>v</a:t>
            </a:r>
            <a:r>
              <a:rPr lang="nl-NL" sz="3000" dirty="0" smtClean="0">
                <a:solidFill>
                  <a:srgbClr val="002060"/>
                </a:solidFill>
              </a:rPr>
              <a:t>oor degenen die in overeenstemming met [zijn] </a:t>
            </a:r>
            <a:r>
              <a:rPr lang="nl-NL" sz="3000" dirty="0">
                <a:solidFill>
                  <a:srgbClr val="002060"/>
                </a:solidFill>
              </a:rPr>
              <a:t>voornemen </a:t>
            </a:r>
            <a:endParaRPr lang="nl-NL" sz="3000" dirty="0" smtClean="0">
              <a:solidFill>
                <a:srgbClr val="002060"/>
              </a:solidFill>
            </a:endParaRPr>
          </a:p>
          <a:p>
            <a:r>
              <a:rPr lang="nl-NL" sz="3000" dirty="0" smtClean="0">
                <a:solidFill>
                  <a:srgbClr val="002060"/>
                </a:solidFill>
              </a:rPr>
              <a:t>geroepenen </a:t>
            </a:r>
            <a:r>
              <a:rPr lang="nl-NL" sz="3000" dirty="0">
                <a:solidFill>
                  <a:srgbClr val="002060"/>
                </a:solidFill>
              </a:rPr>
              <a:t>zijn.</a:t>
            </a:r>
          </a:p>
        </p:txBody>
      </p:sp>
      <p:pic>
        <p:nvPicPr>
          <p:cNvPr id="2" name="Afbeelding 1"/>
          <p:cNvPicPr>
            <a:picLocks noChangeAspect="1"/>
          </p:cNvPicPr>
          <p:nvPr/>
        </p:nvPicPr>
        <p:blipFill>
          <a:blip r:embed="rId3"/>
          <a:stretch>
            <a:fillRect/>
          </a:stretch>
        </p:blipFill>
        <p:spPr>
          <a:xfrm>
            <a:off x="427671" y="5909310"/>
            <a:ext cx="7534275" cy="800100"/>
          </a:xfrm>
          <a:prstGeom prst="rect">
            <a:avLst/>
          </a:prstGeom>
        </p:spPr>
      </p:pic>
      <p:sp>
        <p:nvSpPr>
          <p:cNvPr id="4" name="Tekstvak 3"/>
          <p:cNvSpPr txBox="1"/>
          <p:nvPr/>
        </p:nvSpPr>
        <p:spPr>
          <a:xfrm>
            <a:off x="1143001" y="3441648"/>
            <a:ext cx="8732520"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geroepenen zijn niet degenen die slechts de roep gehoord hebben, maar daar ook gehoor aan geven (1 Kor.1:23-24)</a:t>
            </a:r>
          </a:p>
        </p:txBody>
      </p:sp>
    </p:spTree>
    <p:extLst>
      <p:ext uri="{BB962C8B-B14F-4D97-AF65-F5344CB8AC3E}">
        <p14:creationId xmlns:p14="http://schemas.microsoft.com/office/powerpoint/2010/main" val="15519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15325"/>
            <a:ext cx="12150090" cy="4832092"/>
          </a:xfrm>
          <a:prstGeom prst="rect">
            <a:avLst/>
          </a:prstGeom>
          <a:noFill/>
        </p:spPr>
        <p:txBody>
          <a:bodyPr wrap="square" rtlCol="0">
            <a:spAutoFit/>
          </a:bodyPr>
          <a:lstStyle/>
          <a:p>
            <a:pPr algn="ctr"/>
            <a:r>
              <a:rPr lang="nl-NL" sz="2800" b="1" dirty="0" smtClean="0"/>
              <a:t>Romeinen 8</a:t>
            </a:r>
            <a:endParaRPr lang="nl-NL" sz="2800" b="1" dirty="0"/>
          </a:p>
          <a:p>
            <a:pPr algn="ctr"/>
            <a:r>
              <a:rPr lang="nl-NL" sz="3000" baseline="30000" dirty="0" smtClean="0"/>
              <a:t>16</a:t>
            </a:r>
            <a:r>
              <a:rPr lang="nl-NL" sz="2800" dirty="0" smtClean="0"/>
              <a:t> </a:t>
            </a:r>
            <a:r>
              <a:rPr lang="nl-NL" sz="2800" dirty="0"/>
              <a:t>De geest </a:t>
            </a:r>
            <a:r>
              <a:rPr lang="nl-NL" sz="2800" dirty="0" smtClean="0"/>
              <a:t>zelf </a:t>
            </a:r>
            <a:r>
              <a:rPr lang="nl-NL" sz="2800" dirty="0"/>
              <a:t>getuigt samen met onze geest,</a:t>
            </a:r>
          </a:p>
          <a:p>
            <a:pPr algn="ctr"/>
            <a:r>
              <a:rPr lang="nl-NL" sz="2800" dirty="0"/>
              <a:t>dat wij kinderen van God zijn.</a:t>
            </a:r>
          </a:p>
          <a:p>
            <a:pPr algn="ctr"/>
            <a:r>
              <a:rPr lang="nl-NL" sz="3000" baseline="30000" dirty="0"/>
              <a:t>17</a:t>
            </a:r>
            <a:r>
              <a:rPr lang="nl-NL" sz="2800" dirty="0"/>
              <a:t> En indien kinderen, dan ook lot-bezitters: lot-bezitters van God, </a:t>
            </a:r>
          </a:p>
          <a:p>
            <a:pPr algn="ctr"/>
            <a:r>
              <a:rPr lang="nl-NL" sz="2800" dirty="0"/>
              <a:t>en samen-lot-bezitters van Christus; </a:t>
            </a:r>
          </a:p>
          <a:p>
            <a:pPr algn="ctr"/>
            <a:r>
              <a:rPr lang="nl-NL" sz="2800" dirty="0"/>
              <a:t>wanneer wij namelijk samen lijden, is dat, </a:t>
            </a:r>
          </a:p>
          <a:p>
            <a:pPr algn="ctr"/>
            <a:r>
              <a:rPr lang="nl-NL" sz="2800" dirty="0"/>
              <a:t>opdat wij ook samen verheerlijkt zullen worden.</a:t>
            </a:r>
          </a:p>
          <a:p>
            <a:pPr algn="ctr"/>
            <a:r>
              <a:rPr lang="nl-NL" sz="3000" baseline="30000" dirty="0"/>
              <a:t>18</a:t>
            </a:r>
            <a:r>
              <a:rPr lang="nl-NL" sz="2800" dirty="0"/>
              <a:t> Want ik reken, dat het lijden van de huidige tijd </a:t>
            </a:r>
          </a:p>
          <a:p>
            <a:pPr algn="ctr"/>
            <a:r>
              <a:rPr lang="nl-NL" sz="2800" dirty="0"/>
              <a:t>niet waardig is ten opzichte van de aanstaande heerlijkheid, </a:t>
            </a:r>
          </a:p>
          <a:p>
            <a:pPr algn="ctr"/>
            <a:r>
              <a:rPr lang="nl-NL" sz="2800" dirty="0"/>
              <a:t>die tot in ons onthuld zal worden.</a:t>
            </a:r>
          </a:p>
          <a:p>
            <a:pPr algn="ctr"/>
            <a:endParaRPr lang="nl-NL" sz="2800" dirty="0"/>
          </a:p>
        </p:txBody>
      </p:sp>
    </p:spTree>
    <p:extLst>
      <p:ext uri="{BB962C8B-B14F-4D97-AF65-F5344CB8AC3E}">
        <p14:creationId xmlns:p14="http://schemas.microsoft.com/office/powerpoint/2010/main" val="12224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250030"/>
            <a:ext cx="11615739" cy="286232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pPr lvl="0"/>
            <a:r>
              <a:rPr lang="nl-NL" sz="3000" baseline="30000" dirty="0" smtClean="0">
                <a:solidFill>
                  <a:schemeClr val="bg1">
                    <a:lumMod val="65000"/>
                  </a:schemeClr>
                </a:solidFill>
              </a:rPr>
              <a:t>28</a:t>
            </a:r>
            <a:r>
              <a:rPr lang="nl-NL" sz="3000" dirty="0" smtClean="0">
                <a:solidFill>
                  <a:schemeClr val="bg1">
                    <a:lumMod val="65000"/>
                  </a:schemeClr>
                </a:solidFill>
              </a:rPr>
              <a:t> …voor </a:t>
            </a:r>
            <a:r>
              <a:rPr lang="nl-NL" sz="3000" dirty="0">
                <a:solidFill>
                  <a:schemeClr val="bg1">
                    <a:lumMod val="65000"/>
                  </a:schemeClr>
                </a:solidFill>
              </a:rPr>
              <a:t>degenen die in overeenstemming met [zijn] voornemen </a:t>
            </a:r>
          </a:p>
          <a:p>
            <a:pPr lvl="0"/>
            <a:r>
              <a:rPr lang="nl-NL" sz="3000" dirty="0">
                <a:solidFill>
                  <a:schemeClr val="bg1">
                    <a:lumMod val="65000"/>
                  </a:schemeClr>
                </a:solidFill>
              </a:rPr>
              <a:t>geroepenen zijn.</a:t>
            </a:r>
          </a:p>
          <a:p>
            <a:r>
              <a:rPr lang="nl-NL" sz="3000" baseline="30000" dirty="0" smtClean="0">
                <a:solidFill>
                  <a:srgbClr val="002060"/>
                </a:solidFill>
              </a:rPr>
              <a:t>29</a:t>
            </a:r>
            <a:r>
              <a:rPr lang="nl-NL" sz="3000" dirty="0" smtClean="0">
                <a:solidFill>
                  <a:srgbClr val="002060"/>
                </a:solidFill>
              </a:rPr>
              <a:t> Want </a:t>
            </a:r>
            <a:r>
              <a:rPr lang="nl-NL" sz="3000" dirty="0">
                <a:solidFill>
                  <a:srgbClr val="002060"/>
                </a:solidFill>
              </a:rPr>
              <a:t>die Hij tevoren kende, bestemt Hij ook tevoren </a:t>
            </a:r>
            <a:endParaRPr lang="nl-NL" sz="3000" dirty="0" smtClean="0">
              <a:solidFill>
                <a:srgbClr val="002060"/>
              </a:solidFill>
            </a:endParaRPr>
          </a:p>
          <a:p>
            <a:r>
              <a:rPr lang="nl-NL" sz="3000" dirty="0">
                <a:solidFill>
                  <a:srgbClr val="002060"/>
                </a:solidFill>
              </a:rPr>
              <a:t>tot </a:t>
            </a:r>
            <a:r>
              <a:rPr lang="nl-NL" sz="3000" dirty="0" err="1">
                <a:solidFill>
                  <a:srgbClr val="002060"/>
                </a:solidFill>
              </a:rPr>
              <a:t>gelijkvormigen</a:t>
            </a:r>
            <a:r>
              <a:rPr lang="nl-NL" sz="3000" dirty="0">
                <a:solidFill>
                  <a:srgbClr val="002060"/>
                </a:solidFill>
              </a:rPr>
              <a:t> van de afbeelding van zijn Zoon, </a:t>
            </a:r>
          </a:p>
          <a:p>
            <a:r>
              <a:rPr lang="nl-NL" sz="3000" dirty="0" smtClean="0">
                <a:solidFill>
                  <a:schemeClr val="bg1">
                    <a:lumMod val="65000"/>
                  </a:schemeClr>
                </a:solidFill>
              </a:rPr>
              <a:t>opdat </a:t>
            </a:r>
            <a:r>
              <a:rPr lang="nl-NL" sz="3000" dirty="0">
                <a:solidFill>
                  <a:schemeClr val="bg1">
                    <a:lumMod val="65000"/>
                  </a:schemeClr>
                </a:solidFill>
              </a:rPr>
              <a:t>Hij </a:t>
            </a:r>
            <a:r>
              <a:rPr lang="nl-NL" sz="3000" dirty="0" smtClean="0">
                <a:solidFill>
                  <a:schemeClr val="bg1">
                    <a:lumMod val="65000"/>
                  </a:schemeClr>
                </a:solidFill>
              </a:rPr>
              <a:t>Eerstgeborene </a:t>
            </a:r>
            <a:r>
              <a:rPr lang="nl-NL" sz="3000" dirty="0">
                <a:solidFill>
                  <a:schemeClr val="bg1">
                    <a:lumMod val="65000"/>
                  </a:schemeClr>
                </a:solidFill>
              </a:rPr>
              <a:t>zou zijn onder vele broeders.</a:t>
            </a:r>
          </a:p>
        </p:txBody>
      </p:sp>
      <p:pic>
        <p:nvPicPr>
          <p:cNvPr id="3" name="Afbeelding 2"/>
          <p:cNvPicPr>
            <a:picLocks noChangeAspect="1"/>
          </p:cNvPicPr>
          <p:nvPr/>
        </p:nvPicPr>
        <p:blipFill>
          <a:blip r:embed="rId3"/>
          <a:stretch>
            <a:fillRect/>
          </a:stretch>
        </p:blipFill>
        <p:spPr>
          <a:xfrm>
            <a:off x="650080" y="5052475"/>
            <a:ext cx="7070409" cy="906463"/>
          </a:xfrm>
          <a:prstGeom prst="rect">
            <a:avLst/>
          </a:prstGeom>
        </p:spPr>
      </p:pic>
      <p:pic>
        <p:nvPicPr>
          <p:cNvPr id="4" name="Afbeelding 3"/>
          <p:cNvPicPr>
            <a:picLocks noChangeAspect="1"/>
          </p:cNvPicPr>
          <p:nvPr/>
        </p:nvPicPr>
        <p:blipFill>
          <a:blip r:embed="rId4"/>
          <a:stretch>
            <a:fillRect/>
          </a:stretch>
        </p:blipFill>
        <p:spPr>
          <a:xfrm>
            <a:off x="576261" y="5958938"/>
            <a:ext cx="6913245" cy="841348"/>
          </a:xfrm>
          <a:prstGeom prst="rect">
            <a:avLst/>
          </a:prstGeom>
        </p:spPr>
      </p:pic>
      <p:sp>
        <p:nvSpPr>
          <p:cNvPr id="8" name="Tekstvak 7"/>
          <p:cNvSpPr txBox="1"/>
          <p:nvPr/>
        </p:nvSpPr>
        <p:spPr>
          <a:xfrm>
            <a:off x="834391" y="3258888"/>
            <a:ext cx="9601200"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voorbeschikking (predestinatie)</a:t>
            </a:r>
          </a:p>
          <a:p>
            <a:pPr marL="457200" indent="-457200">
              <a:buFont typeface="Courier New" panose="02070309020205020404" pitchFamily="49" charset="0"/>
              <a:buChar char="o"/>
            </a:pPr>
            <a:r>
              <a:rPr lang="nl-NL" sz="2600" dirty="0" smtClean="0">
                <a:latin typeface="+mj-lt"/>
              </a:rPr>
              <a:t>deze voorbestemming gaat </a:t>
            </a:r>
            <a:r>
              <a:rPr lang="nl-NL" sz="2600" i="1" dirty="0" smtClean="0">
                <a:latin typeface="+mj-lt"/>
              </a:rPr>
              <a:t>niet</a:t>
            </a:r>
            <a:r>
              <a:rPr lang="nl-NL" sz="2600" dirty="0" smtClean="0">
                <a:latin typeface="+mj-lt"/>
              </a:rPr>
              <a:t> over voorbestemd zijn tot redding…</a:t>
            </a:r>
          </a:p>
          <a:p>
            <a:pPr marL="457200" indent="-457200">
              <a:buFont typeface="Courier New" panose="02070309020205020404" pitchFamily="49" charset="0"/>
              <a:buChar char="o"/>
            </a:pPr>
            <a:r>
              <a:rPr lang="nl-NL" sz="2600" dirty="0" smtClean="0">
                <a:latin typeface="+mj-lt"/>
              </a:rPr>
              <a:t>maar: voorbestemd om… =&gt; </a:t>
            </a:r>
          </a:p>
        </p:txBody>
      </p:sp>
    </p:spTree>
    <p:extLst>
      <p:ext uri="{BB962C8B-B14F-4D97-AF65-F5344CB8AC3E}">
        <p14:creationId xmlns:p14="http://schemas.microsoft.com/office/powerpoint/2010/main" val="27073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250030"/>
            <a:ext cx="11615739" cy="286232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pPr lvl="0"/>
            <a:r>
              <a:rPr lang="nl-NL" sz="3000" baseline="30000" dirty="0" smtClean="0">
                <a:solidFill>
                  <a:schemeClr val="bg1">
                    <a:lumMod val="65000"/>
                  </a:schemeClr>
                </a:solidFill>
              </a:rPr>
              <a:t>28</a:t>
            </a:r>
            <a:r>
              <a:rPr lang="nl-NL" sz="3000" dirty="0" smtClean="0">
                <a:solidFill>
                  <a:schemeClr val="bg1">
                    <a:lumMod val="65000"/>
                  </a:schemeClr>
                </a:solidFill>
              </a:rPr>
              <a:t> …voor </a:t>
            </a:r>
            <a:r>
              <a:rPr lang="nl-NL" sz="3000" dirty="0">
                <a:solidFill>
                  <a:schemeClr val="bg1">
                    <a:lumMod val="65000"/>
                  </a:schemeClr>
                </a:solidFill>
              </a:rPr>
              <a:t>degenen die in overeenstemming met [zijn] voornemen </a:t>
            </a:r>
          </a:p>
          <a:p>
            <a:pPr lvl="0"/>
            <a:r>
              <a:rPr lang="nl-NL" sz="3000" dirty="0">
                <a:solidFill>
                  <a:schemeClr val="bg1">
                    <a:lumMod val="65000"/>
                  </a:schemeClr>
                </a:solidFill>
              </a:rPr>
              <a:t>geroepenen zijn.</a:t>
            </a:r>
          </a:p>
          <a:p>
            <a:r>
              <a:rPr lang="nl-NL" sz="3000" baseline="30000" dirty="0" smtClean="0">
                <a:solidFill>
                  <a:srgbClr val="002060"/>
                </a:solidFill>
              </a:rPr>
              <a:t>29</a:t>
            </a:r>
            <a:r>
              <a:rPr lang="nl-NL" sz="3000" dirty="0" smtClean="0">
                <a:solidFill>
                  <a:srgbClr val="002060"/>
                </a:solidFill>
              </a:rPr>
              <a:t> Want </a:t>
            </a:r>
            <a:r>
              <a:rPr lang="nl-NL" sz="3000" dirty="0">
                <a:solidFill>
                  <a:srgbClr val="002060"/>
                </a:solidFill>
              </a:rPr>
              <a:t>die Hij tevoren kende, bestemt Hij ook tevoren </a:t>
            </a:r>
            <a:endParaRPr lang="nl-NL" sz="3000" dirty="0" smtClean="0">
              <a:solidFill>
                <a:srgbClr val="002060"/>
              </a:solidFill>
            </a:endParaRPr>
          </a:p>
          <a:p>
            <a:r>
              <a:rPr lang="nl-NL" sz="3000" dirty="0">
                <a:solidFill>
                  <a:srgbClr val="002060"/>
                </a:solidFill>
              </a:rPr>
              <a:t>tot </a:t>
            </a:r>
            <a:r>
              <a:rPr lang="nl-NL" sz="3000" dirty="0" err="1">
                <a:solidFill>
                  <a:srgbClr val="002060"/>
                </a:solidFill>
              </a:rPr>
              <a:t>gelijkvormigen</a:t>
            </a:r>
            <a:r>
              <a:rPr lang="nl-NL" sz="3000" dirty="0">
                <a:solidFill>
                  <a:srgbClr val="002060"/>
                </a:solidFill>
              </a:rPr>
              <a:t> van de afbeelding van zijn Zoon, </a:t>
            </a:r>
          </a:p>
          <a:p>
            <a:r>
              <a:rPr lang="nl-NL" sz="3000" dirty="0" smtClean="0">
                <a:solidFill>
                  <a:srgbClr val="002060"/>
                </a:solidFill>
              </a:rPr>
              <a:t>opdat </a:t>
            </a:r>
            <a:r>
              <a:rPr lang="nl-NL" sz="3000" dirty="0">
                <a:solidFill>
                  <a:srgbClr val="002060"/>
                </a:solidFill>
              </a:rPr>
              <a:t>Hij </a:t>
            </a:r>
            <a:r>
              <a:rPr lang="nl-NL" sz="3000" dirty="0" smtClean="0">
                <a:solidFill>
                  <a:srgbClr val="002060"/>
                </a:solidFill>
              </a:rPr>
              <a:t>Eerstgeborene </a:t>
            </a:r>
            <a:r>
              <a:rPr lang="nl-NL" sz="3000" dirty="0">
                <a:solidFill>
                  <a:srgbClr val="002060"/>
                </a:solidFill>
              </a:rPr>
              <a:t>zou zijn onder vele broeders.</a:t>
            </a:r>
          </a:p>
        </p:txBody>
      </p:sp>
      <p:sp>
        <p:nvSpPr>
          <p:cNvPr id="8" name="Tekstvak 7"/>
          <p:cNvSpPr txBox="1"/>
          <p:nvPr/>
        </p:nvSpPr>
        <p:spPr>
          <a:xfrm>
            <a:off x="850581" y="3629410"/>
            <a:ext cx="10830879"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…gelijkvormig te zijn aan het beeld van Zijn Zoon</a:t>
            </a:r>
          </a:p>
          <a:p>
            <a:pPr marL="457200" indent="-457200">
              <a:buFont typeface="Courier New" panose="02070309020205020404" pitchFamily="49" charset="0"/>
              <a:buChar char="o"/>
            </a:pPr>
            <a:r>
              <a:rPr lang="nl-NL" sz="2600" dirty="0" smtClean="0">
                <a:latin typeface="+mj-lt"/>
              </a:rPr>
              <a:t>opdat Hij Eerstgeborene zou zijn onder vele broeders</a:t>
            </a:r>
          </a:p>
          <a:p>
            <a:pPr marL="457200" indent="-457200">
              <a:buFont typeface="Courier New" panose="02070309020205020404" pitchFamily="49" charset="0"/>
              <a:buChar char="o"/>
            </a:pPr>
            <a:r>
              <a:rPr lang="nl-NL" sz="2600" dirty="0" smtClean="0">
                <a:latin typeface="+mj-lt"/>
              </a:rPr>
              <a:t>dus: Hij als Eerstgeborene, samen met ons als de zonen van God</a:t>
            </a:r>
          </a:p>
          <a:p>
            <a:pPr marL="457200" indent="-457200">
              <a:buFont typeface="Courier New" panose="02070309020205020404" pitchFamily="49" charset="0"/>
              <a:buChar char="o"/>
            </a:pPr>
            <a:r>
              <a:rPr lang="nl-NL" sz="2600" dirty="0">
                <a:latin typeface="+mj-lt"/>
              </a:rPr>
              <a:t>o</a:t>
            </a:r>
            <a:r>
              <a:rPr lang="nl-NL" sz="2600" dirty="0" smtClean="0">
                <a:latin typeface="+mj-lt"/>
              </a:rPr>
              <a:t>m de schepping van de slavernij van de vergankelijkheid te bevrijden! (:21)</a:t>
            </a:r>
          </a:p>
        </p:txBody>
      </p:sp>
      <p:pic>
        <p:nvPicPr>
          <p:cNvPr id="2" name="Afbeelding 1"/>
          <p:cNvPicPr>
            <a:picLocks noChangeAspect="1"/>
          </p:cNvPicPr>
          <p:nvPr/>
        </p:nvPicPr>
        <p:blipFill>
          <a:blip r:embed="rId3"/>
          <a:stretch>
            <a:fillRect/>
          </a:stretch>
        </p:blipFill>
        <p:spPr>
          <a:xfrm>
            <a:off x="459105" y="5839240"/>
            <a:ext cx="8439150" cy="904875"/>
          </a:xfrm>
          <a:prstGeom prst="rect">
            <a:avLst/>
          </a:prstGeom>
        </p:spPr>
      </p:pic>
    </p:spTree>
    <p:extLst>
      <p:ext uri="{BB962C8B-B14F-4D97-AF65-F5344CB8AC3E}">
        <p14:creationId xmlns:p14="http://schemas.microsoft.com/office/powerpoint/2010/main" val="38327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250030"/>
            <a:ext cx="1161573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dirty="0" smtClean="0">
                <a:solidFill>
                  <a:srgbClr val="002060"/>
                </a:solidFill>
              </a:rPr>
              <a:t>30 En </a:t>
            </a:r>
            <a:r>
              <a:rPr lang="nl-NL" sz="3000" dirty="0">
                <a:solidFill>
                  <a:srgbClr val="002060"/>
                </a:solidFill>
              </a:rPr>
              <a:t>die Hij tevoren bestemt, dézen roept Hij ook, </a:t>
            </a:r>
            <a:endParaRPr lang="nl-NL" sz="3000" dirty="0" smtClean="0">
              <a:solidFill>
                <a:srgbClr val="002060"/>
              </a:solidFill>
            </a:endParaRPr>
          </a:p>
          <a:p>
            <a:r>
              <a:rPr lang="nl-NL" sz="3000" dirty="0" smtClean="0">
                <a:solidFill>
                  <a:srgbClr val="002060"/>
                </a:solidFill>
              </a:rPr>
              <a:t>en </a:t>
            </a:r>
            <a:r>
              <a:rPr lang="nl-NL" sz="3000" dirty="0">
                <a:solidFill>
                  <a:srgbClr val="002060"/>
                </a:solidFill>
              </a:rPr>
              <a:t>die Hij roept, </a:t>
            </a:r>
            <a:r>
              <a:rPr lang="nl-NL" sz="3000" dirty="0" smtClean="0">
                <a:solidFill>
                  <a:srgbClr val="002060"/>
                </a:solidFill>
              </a:rPr>
              <a:t> dézen </a:t>
            </a:r>
            <a:r>
              <a:rPr lang="nl-NL" sz="3000" dirty="0">
                <a:solidFill>
                  <a:srgbClr val="002060"/>
                </a:solidFill>
              </a:rPr>
              <a:t>rechtvaardigt Hij ook; </a:t>
            </a:r>
            <a:endParaRPr lang="nl-NL" sz="3000" dirty="0" smtClean="0">
              <a:solidFill>
                <a:srgbClr val="002060"/>
              </a:solidFill>
            </a:endParaRPr>
          </a:p>
          <a:p>
            <a:r>
              <a:rPr lang="nl-NL" sz="3000" dirty="0" smtClean="0">
                <a:solidFill>
                  <a:srgbClr val="002060"/>
                </a:solidFill>
              </a:rPr>
              <a:t>en </a:t>
            </a:r>
            <a:r>
              <a:rPr lang="nl-NL" sz="3000" dirty="0">
                <a:solidFill>
                  <a:srgbClr val="002060"/>
                </a:solidFill>
              </a:rPr>
              <a:t>die Hij rechtvaardigt, dézen verheerlijkt Hij ook.</a:t>
            </a:r>
          </a:p>
        </p:txBody>
      </p:sp>
      <p:sp>
        <p:nvSpPr>
          <p:cNvPr id="8" name="Tekstvak 7"/>
          <p:cNvSpPr txBox="1"/>
          <p:nvPr/>
        </p:nvSpPr>
        <p:spPr>
          <a:xfrm>
            <a:off x="919161" y="2886897"/>
            <a:ext cx="9527859"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tevoren bestemt, roept, rechtvaardigt en verheerlijkt =&gt; 4x tijdloos</a:t>
            </a:r>
          </a:p>
          <a:p>
            <a:pPr marL="457200" indent="-457200">
              <a:buFont typeface="Courier New" panose="02070309020205020404" pitchFamily="49" charset="0"/>
              <a:buChar char="o"/>
            </a:pPr>
            <a:r>
              <a:rPr lang="nl-NL" sz="2600" dirty="0" smtClean="0">
                <a:latin typeface="+mj-lt"/>
              </a:rPr>
              <a:t>het gaat niet om het wanneer, maar om het </a:t>
            </a:r>
            <a:r>
              <a:rPr lang="nl-NL" sz="2600" i="1" dirty="0" smtClean="0">
                <a:latin typeface="+mj-lt"/>
              </a:rPr>
              <a:t>feit</a:t>
            </a:r>
          </a:p>
          <a:p>
            <a:pPr marL="457200" indent="-457200">
              <a:buFont typeface="Courier New" panose="02070309020205020404" pitchFamily="49" charset="0"/>
              <a:buChar char="o"/>
            </a:pPr>
            <a:r>
              <a:rPr lang="nl-NL" sz="2600" i="1" dirty="0" smtClean="0">
                <a:effectLst>
                  <a:outerShdw blurRad="38100" dist="38100" dir="2700000" algn="tl">
                    <a:srgbClr val="000000">
                      <a:alpha val="43137"/>
                    </a:srgbClr>
                  </a:outerShdw>
                </a:effectLst>
                <a:latin typeface="+mj-lt"/>
              </a:rPr>
              <a:t>HIJ</a:t>
            </a:r>
            <a:r>
              <a:rPr lang="nl-NL" sz="2600" dirty="0" smtClean="0">
                <a:effectLst>
                  <a:outerShdw blurRad="38100" dist="38100" dir="2700000" algn="tl">
                    <a:srgbClr val="000000">
                      <a:alpha val="43137"/>
                    </a:srgbClr>
                  </a:outerShdw>
                </a:effectLst>
                <a:latin typeface="+mj-lt"/>
              </a:rPr>
              <a:t> </a:t>
            </a:r>
            <a:r>
              <a:rPr lang="nl-NL" sz="2600" dirty="0" smtClean="0">
                <a:latin typeface="+mj-lt"/>
              </a:rPr>
              <a:t>doet het =&gt; geen zwakke schakels!</a:t>
            </a:r>
          </a:p>
        </p:txBody>
      </p:sp>
      <p:pic>
        <p:nvPicPr>
          <p:cNvPr id="3" name="Afbeelding 2"/>
          <p:cNvPicPr>
            <a:picLocks noChangeAspect="1"/>
          </p:cNvPicPr>
          <p:nvPr/>
        </p:nvPicPr>
        <p:blipFill>
          <a:blip r:embed="rId3"/>
          <a:stretch>
            <a:fillRect/>
          </a:stretch>
        </p:blipFill>
        <p:spPr>
          <a:xfrm>
            <a:off x="576261" y="4877434"/>
            <a:ext cx="10801350" cy="1900556"/>
          </a:xfrm>
          <a:prstGeom prst="rect">
            <a:avLst/>
          </a:prstGeom>
        </p:spPr>
      </p:pic>
    </p:spTree>
    <p:extLst>
      <p:ext uri="{BB962C8B-B14F-4D97-AF65-F5344CB8AC3E}">
        <p14:creationId xmlns:p14="http://schemas.microsoft.com/office/powerpoint/2010/main" val="9942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15325"/>
            <a:ext cx="12150090" cy="6247864"/>
          </a:xfrm>
          <a:prstGeom prst="rect">
            <a:avLst/>
          </a:prstGeom>
          <a:noFill/>
        </p:spPr>
        <p:txBody>
          <a:bodyPr wrap="square" rtlCol="0">
            <a:spAutoFit/>
          </a:bodyPr>
          <a:lstStyle/>
          <a:p>
            <a:pPr algn="ctr"/>
            <a:r>
              <a:rPr lang="nl-NL" sz="2800" b="1" dirty="0" smtClean="0"/>
              <a:t>Romeinen 8</a:t>
            </a:r>
            <a:endParaRPr lang="nl-NL" sz="2800" b="1" dirty="0"/>
          </a:p>
          <a:p>
            <a:pPr algn="ctr"/>
            <a:r>
              <a:rPr lang="nl-NL" sz="3000" baseline="30000" dirty="0"/>
              <a:t>19</a:t>
            </a:r>
            <a:r>
              <a:rPr lang="nl-NL" sz="2800" dirty="0"/>
              <a:t> Want het reikhalzend uitkijken van de schepping </a:t>
            </a:r>
          </a:p>
          <a:p>
            <a:pPr algn="ctr"/>
            <a:r>
              <a:rPr lang="nl-NL" sz="2800" dirty="0"/>
              <a:t>is in verwachting van de onthulling van de zonen van God.</a:t>
            </a:r>
          </a:p>
          <a:p>
            <a:pPr algn="ctr"/>
            <a:r>
              <a:rPr lang="nl-NL" sz="3000" baseline="30000" dirty="0"/>
              <a:t>20</a:t>
            </a:r>
            <a:r>
              <a:rPr lang="nl-NL" sz="2800" dirty="0"/>
              <a:t> Want de schepping werd aan de ijdelheid onderschikt, </a:t>
            </a:r>
          </a:p>
          <a:p>
            <a:pPr algn="ctr"/>
            <a:r>
              <a:rPr lang="nl-NL" sz="2800" dirty="0"/>
              <a:t>niet vrijwillig, maar vanwege Hem, die haar onderschikt, </a:t>
            </a:r>
          </a:p>
          <a:p>
            <a:pPr algn="ctr"/>
            <a:r>
              <a:rPr lang="nl-NL" sz="2800" dirty="0"/>
              <a:t>op </a:t>
            </a:r>
            <a:r>
              <a:rPr lang="nl-NL" sz="2800" dirty="0" smtClean="0"/>
              <a:t>hoop, </a:t>
            </a:r>
            <a:r>
              <a:rPr lang="nl-NL" sz="2000" dirty="0" smtClean="0"/>
              <a:t>21</a:t>
            </a:r>
            <a:r>
              <a:rPr lang="nl-NL" sz="2800" dirty="0" smtClean="0"/>
              <a:t> </a:t>
            </a:r>
            <a:r>
              <a:rPr lang="nl-NL" sz="2800" dirty="0"/>
              <a:t>omdat ook de schepping </a:t>
            </a:r>
            <a:r>
              <a:rPr lang="nl-NL" sz="2800" dirty="0" err="1"/>
              <a:t>zèlf</a:t>
            </a:r>
            <a:r>
              <a:rPr lang="nl-NL" sz="2800" dirty="0"/>
              <a:t> </a:t>
            </a:r>
          </a:p>
          <a:p>
            <a:pPr algn="ctr"/>
            <a:r>
              <a:rPr lang="nl-NL" sz="2800" dirty="0"/>
              <a:t>van de slavernij van de vergankelijkheid bevrijd zal worden </a:t>
            </a:r>
          </a:p>
          <a:p>
            <a:pPr algn="ctr"/>
            <a:r>
              <a:rPr lang="nl-NL" sz="2800" dirty="0"/>
              <a:t>tot de vrijheid van de heerlijkheid van de kinderen van God.</a:t>
            </a:r>
          </a:p>
          <a:p>
            <a:pPr algn="ctr"/>
            <a:r>
              <a:rPr lang="nl-NL" sz="3000" baseline="30000" dirty="0"/>
              <a:t>22</a:t>
            </a:r>
            <a:r>
              <a:rPr lang="nl-NL" sz="2800" dirty="0"/>
              <a:t> Want wij weten, dat tot nu de gehele schepping </a:t>
            </a:r>
          </a:p>
          <a:p>
            <a:pPr algn="ctr"/>
            <a:r>
              <a:rPr lang="nl-NL" sz="2800" dirty="0"/>
              <a:t>samen zucht en barensweeën heeft.</a:t>
            </a:r>
          </a:p>
          <a:p>
            <a:pPr algn="ctr"/>
            <a:r>
              <a:rPr lang="nl-NL" sz="3000" baseline="30000" dirty="0"/>
              <a:t>23</a:t>
            </a:r>
            <a:r>
              <a:rPr lang="nl-NL" sz="2800" dirty="0"/>
              <a:t> Maar dat niet alleen, maar ook wijzelf, die de eersteling van de geest hebben, zuchten in onszelf, </a:t>
            </a:r>
            <a:r>
              <a:rPr lang="nl-NL" sz="2800" dirty="0" smtClean="0"/>
              <a:t>wij</a:t>
            </a:r>
            <a:r>
              <a:rPr lang="nl-NL" sz="2800" dirty="0"/>
              <a:t>, die in afwachting zijn van de zoonstelling, </a:t>
            </a:r>
          </a:p>
          <a:p>
            <a:pPr algn="ctr"/>
            <a:r>
              <a:rPr lang="nl-NL" sz="2800" dirty="0"/>
              <a:t>de verlossing van ons lichaam.</a:t>
            </a:r>
          </a:p>
          <a:p>
            <a:pPr algn="ctr"/>
            <a:endParaRPr lang="nl-NL" sz="2800" dirty="0"/>
          </a:p>
        </p:txBody>
      </p:sp>
    </p:spTree>
    <p:extLst>
      <p:ext uri="{BB962C8B-B14F-4D97-AF65-F5344CB8AC3E}">
        <p14:creationId xmlns:p14="http://schemas.microsoft.com/office/powerpoint/2010/main" val="15280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81755" y="1137284"/>
            <a:ext cx="8604738" cy="954107"/>
          </a:xfrm>
          <a:prstGeom prst="rect">
            <a:avLst/>
          </a:prstGeom>
        </p:spPr>
        <p:txBody>
          <a:bodyPr wrap="square">
            <a:spAutoFit/>
          </a:bodyPr>
          <a:lstStyle/>
          <a:p>
            <a:r>
              <a:rPr lang="nl-NL" sz="2800" dirty="0"/>
              <a:t>Zucht (</a:t>
            </a:r>
            <a:r>
              <a:rPr lang="nl-NL" sz="2800" dirty="0" smtClean="0"/>
              <a:t>psychologie) = een </a:t>
            </a:r>
            <a:r>
              <a:rPr lang="nl-NL" sz="2800" dirty="0"/>
              <a:t>sterke, overdreven</a:t>
            </a:r>
            <a:r>
              <a:rPr lang="nl-NL" sz="2800" dirty="0" smtClean="0"/>
              <a:t>, </a:t>
            </a:r>
          </a:p>
          <a:p>
            <a:r>
              <a:rPr lang="nl-NL" sz="2800" dirty="0" smtClean="0"/>
              <a:t>(in sommige </a:t>
            </a:r>
            <a:r>
              <a:rPr lang="nl-NL" sz="2800" dirty="0"/>
              <a:t>gevallen een </a:t>
            </a:r>
            <a:r>
              <a:rPr lang="nl-NL" sz="2800" dirty="0" smtClean="0"/>
              <a:t>ongezonde) mate </a:t>
            </a:r>
            <a:r>
              <a:rPr lang="nl-NL" sz="2800" dirty="0"/>
              <a:t>van verlangen</a:t>
            </a:r>
          </a:p>
        </p:txBody>
      </p:sp>
      <p:pic>
        <p:nvPicPr>
          <p:cNvPr id="3" name="Afbeelding 2"/>
          <p:cNvPicPr>
            <a:picLocks noChangeAspect="1"/>
          </p:cNvPicPr>
          <p:nvPr/>
        </p:nvPicPr>
        <p:blipFill>
          <a:blip r:embed="rId2"/>
          <a:stretch>
            <a:fillRect/>
          </a:stretch>
        </p:blipFill>
        <p:spPr>
          <a:xfrm>
            <a:off x="894397" y="742363"/>
            <a:ext cx="1719849" cy="1719849"/>
          </a:xfrm>
          <a:prstGeom prst="rect">
            <a:avLst/>
          </a:prstGeom>
        </p:spPr>
      </p:pic>
      <p:pic>
        <p:nvPicPr>
          <p:cNvPr id="4" name="Afbeelding 3"/>
          <p:cNvPicPr>
            <a:picLocks noChangeAspect="1"/>
          </p:cNvPicPr>
          <p:nvPr/>
        </p:nvPicPr>
        <p:blipFill>
          <a:blip r:embed="rId3"/>
          <a:stretch>
            <a:fillRect/>
          </a:stretch>
        </p:blipFill>
        <p:spPr>
          <a:xfrm>
            <a:off x="209806" y="4423410"/>
            <a:ext cx="2902706" cy="1153477"/>
          </a:xfrm>
          <a:prstGeom prst="rect">
            <a:avLst/>
          </a:prstGeom>
        </p:spPr>
      </p:pic>
      <p:sp>
        <p:nvSpPr>
          <p:cNvPr id="5" name="Rechthoek 4"/>
          <p:cNvSpPr/>
          <p:nvPr/>
        </p:nvSpPr>
        <p:spPr>
          <a:xfrm>
            <a:off x="3368955" y="3533818"/>
            <a:ext cx="8717538" cy="2677656"/>
          </a:xfrm>
          <a:prstGeom prst="rect">
            <a:avLst/>
          </a:prstGeom>
        </p:spPr>
        <p:txBody>
          <a:bodyPr wrap="square">
            <a:spAutoFit/>
          </a:bodyPr>
          <a:lstStyle/>
          <a:p>
            <a:r>
              <a:rPr lang="nl-NL" sz="2800" dirty="0" smtClean="0"/>
              <a:t>Ademhalings- </a:t>
            </a:r>
            <a:r>
              <a:rPr lang="nl-NL" sz="2800" dirty="0"/>
              <a:t>en ontspanningsoefeningen kunnen je helpen om de weeën op te vangen. Door geconcentreerd weeën “weg te zuchten”, kom je in een ritme. Je lichaam gaat dan zelf stofjes aanmaken die een pijnstillend effect hebben. Dit zijn </a:t>
            </a:r>
            <a:r>
              <a:rPr lang="nl-NL" sz="2800" dirty="0" err="1"/>
              <a:t>endorfinen</a:t>
            </a:r>
            <a:r>
              <a:rPr lang="nl-NL" sz="2800" dirty="0"/>
              <a:t>. Deze </a:t>
            </a:r>
            <a:r>
              <a:rPr lang="nl-NL" sz="2800" dirty="0" err="1"/>
              <a:t>endorfinen</a:t>
            </a:r>
            <a:r>
              <a:rPr lang="nl-NL" sz="2800" dirty="0"/>
              <a:t> zorgen ervoor dat de pijn te verdragen is.</a:t>
            </a:r>
          </a:p>
        </p:txBody>
      </p:sp>
    </p:spTree>
    <p:extLst>
      <p:ext uri="{BB962C8B-B14F-4D97-AF65-F5344CB8AC3E}">
        <p14:creationId xmlns:p14="http://schemas.microsoft.com/office/powerpoint/2010/main" val="37541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19663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rgbClr val="002060"/>
                </a:solidFill>
              </a:rPr>
              <a:t>24</a:t>
            </a:r>
            <a:r>
              <a:rPr lang="nl-NL" sz="3000" dirty="0" smtClean="0">
                <a:solidFill>
                  <a:srgbClr val="002060"/>
                </a:solidFill>
              </a:rPr>
              <a:t> Want </a:t>
            </a:r>
            <a:r>
              <a:rPr lang="nl-NL" sz="3000" dirty="0">
                <a:solidFill>
                  <a:srgbClr val="002060"/>
                </a:solidFill>
              </a:rPr>
              <a:t>in </a:t>
            </a:r>
            <a:r>
              <a:rPr lang="nl-NL" sz="3000" dirty="0" smtClean="0">
                <a:solidFill>
                  <a:srgbClr val="002060"/>
                </a:solidFill>
              </a:rPr>
              <a:t>de hoop </a:t>
            </a:r>
            <a:r>
              <a:rPr lang="nl-NL" sz="3000" dirty="0">
                <a:solidFill>
                  <a:srgbClr val="002060"/>
                </a:solidFill>
              </a:rPr>
              <a:t>werden wij gered. </a:t>
            </a:r>
            <a:endParaRPr lang="nl-NL" sz="3000" dirty="0" smtClean="0">
              <a:solidFill>
                <a:srgbClr val="002060"/>
              </a:solidFill>
            </a:endParaRPr>
          </a:p>
          <a:p>
            <a:r>
              <a:rPr lang="nl-NL" sz="3000" dirty="0" smtClean="0">
                <a:solidFill>
                  <a:schemeClr val="bg1">
                    <a:lumMod val="65000"/>
                  </a:schemeClr>
                </a:solidFill>
              </a:rPr>
              <a:t>Maar </a:t>
            </a:r>
            <a:r>
              <a:rPr lang="nl-NL" sz="3000" dirty="0">
                <a:solidFill>
                  <a:schemeClr val="bg1">
                    <a:lumMod val="65000"/>
                  </a:schemeClr>
                </a:solidFill>
              </a:rPr>
              <a:t>hoop, die </a:t>
            </a:r>
            <a:r>
              <a:rPr lang="nl-NL" sz="3000" dirty="0" smtClean="0">
                <a:solidFill>
                  <a:schemeClr val="bg1">
                    <a:lumMod val="65000"/>
                  </a:schemeClr>
                </a:solidFill>
              </a:rPr>
              <a:t>gezien wordt</a:t>
            </a:r>
            <a:r>
              <a:rPr lang="nl-NL" sz="3000" dirty="0">
                <a:solidFill>
                  <a:schemeClr val="bg1">
                    <a:lumMod val="65000"/>
                  </a:schemeClr>
                </a:solidFill>
              </a:rPr>
              <a:t>, is geen hoop; </a:t>
            </a:r>
            <a:endParaRPr lang="nl-NL" sz="3000" dirty="0" smtClean="0">
              <a:solidFill>
                <a:schemeClr val="bg1">
                  <a:lumMod val="65000"/>
                </a:schemeClr>
              </a:solidFill>
            </a:endParaRPr>
          </a:p>
          <a:p>
            <a:r>
              <a:rPr lang="nl-NL" sz="3000" dirty="0" smtClean="0">
                <a:solidFill>
                  <a:schemeClr val="bg1">
                    <a:lumMod val="65000"/>
                  </a:schemeClr>
                </a:solidFill>
              </a:rPr>
              <a:t>want </a:t>
            </a:r>
            <a:r>
              <a:rPr lang="nl-NL" sz="3000" dirty="0">
                <a:solidFill>
                  <a:schemeClr val="bg1">
                    <a:lumMod val="65000"/>
                  </a:schemeClr>
                </a:solidFill>
              </a:rPr>
              <a:t>waarom zal iemand hopen op wat hij </a:t>
            </a:r>
            <a:r>
              <a:rPr lang="nl-NL" sz="3000" dirty="0" smtClean="0">
                <a:solidFill>
                  <a:schemeClr val="bg1">
                    <a:lumMod val="65000"/>
                  </a:schemeClr>
                </a:solidFill>
              </a:rPr>
              <a:t>ziet?</a:t>
            </a:r>
            <a:endParaRPr lang="nl-NL" sz="3000" dirty="0">
              <a:solidFill>
                <a:schemeClr val="bg1">
                  <a:lumMod val="65000"/>
                </a:schemeClr>
              </a:solidFill>
            </a:endParaRPr>
          </a:p>
        </p:txBody>
      </p:sp>
      <p:sp>
        <p:nvSpPr>
          <p:cNvPr id="4" name="Tekstvak 3"/>
          <p:cNvSpPr txBox="1"/>
          <p:nvPr/>
        </p:nvSpPr>
        <p:spPr>
          <a:xfrm>
            <a:off x="3371850" y="2965570"/>
            <a:ext cx="7063740"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wij werden gered (</a:t>
            </a:r>
            <a:r>
              <a:rPr lang="nl-NL" sz="2600" dirty="0" err="1" smtClean="0">
                <a:latin typeface="+mj-lt"/>
              </a:rPr>
              <a:t>vt</a:t>
            </a:r>
            <a:r>
              <a:rPr lang="nl-NL" sz="2600" dirty="0">
                <a:latin typeface="+mj-lt"/>
              </a:rPr>
              <a:t>) in de hoop (</a:t>
            </a:r>
            <a:r>
              <a:rPr lang="nl-NL" sz="2600" dirty="0" smtClean="0">
                <a:latin typeface="+mj-lt"/>
              </a:rPr>
              <a:t>toekomst) </a:t>
            </a:r>
          </a:p>
          <a:p>
            <a:pPr marL="457200" indent="-457200">
              <a:buFont typeface="Courier New" panose="02070309020205020404" pitchFamily="49" charset="0"/>
              <a:buChar char="o"/>
            </a:pPr>
            <a:r>
              <a:rPr lang="nl-NL" sz="2600" dirty="0" smtClean="0">
                <a:latin typeface="+mj-lt"/>
              </a:rPr>
              <a:t>hoop = zekere verwachting</a:t>
            </a:r>
          </a:p>
          <a:p>
            <a:pPr marL="457200" indent="-457200">
              <a:buFont typeface="Courier New" panose="02070309020205020404" pitchFamily="49" charset="0"/>
              <a:buChar char="o"/>
            </a:pPr>
            <a:r>
              <a:rPr lang="nl-NL" sz="2600" dirty="0" smtClean="0">
                <a:latin typeface="+mj-lt"/>
              </a:rPr>
              <a:t>de hoop = de verlossing van ons lichaam (:23)</a:t>
            </a:r>
          </a:p>
        </p:txBody>
      </p:sp>
      <p:pic>
        <p:nvPicPr>
          <p:cNvPr id="2" name="Afbeelding 1"/>
          <p:cNvPicPr>
            <a:picLocks noChangeAspect="1"/>
          </p:cNvPicPr>
          <p:nvPr/>
        </p:nvPicPr>
        <p:blipFill>
          <a:blip r:embed="rId3"/>
          <a:stretch>
            <a:fillRect/>
          </a:stretch>
        </p:blipFill>
        <p:spPr>
          <a:xfrm>
            <a:off x="576261" y="4836374"/>
            <a:ext cx="9445183" cy="1917092"/>
          </a:xfrm>
          <a:prstGeom prst="rect">
            <a:avLst/>
          </a:prstGeom>
        </p:spPr>
      </p:pic>
    </p:spTree>
    <p:extLst>
      <p:ext uri="{BB962C8B-B14F-4D97-AF65-F5344CB8AC3E}">
        <p14:creationId xmlns:p14="http://schemas.microsoft.com/office/powerpoint/2010/main" val="31945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19663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24</a:t>
            </a:r>
            <a:r>
              <a:rPr lang="nl-NL" sz="3000" dirty="0" smtClean="0">
                <a:solidFill>
                  <a:schemeClr val="bg1">
                    <a:lumMod val="65000"/>
                  </a:schemeClr>
                </a:solidFill>
              </a:rPr>
              <a:t> Want </a:t>
            </a:r>
            <a:r>
              <a:rPr lang="nl-NL" sz="3000" dirty="0">
                <a:solidFill>
                  <a:schemeClr val="bg1">
                    <a:lumMod val="65000"/>
                  </a:schemeClr>
                </a:solidFill>
              </a:rPr>
              <a:t>in </a:t>
            </a:r>
            <a:r>
              <a:rPr lang="nl-NL" sz="3000" dirty="0" smtClean="0">
                <a:solidFill>
                  <a:schemeClr val="bg1">
                    <a:lumMod val="65000"/>
                  </a:schemeClr>
                </a:solidFill>
              </a:rPr>
              <a:t>de hoop </a:t>
            </a:r>
            <a:r>
              <a:rPr lang="nl-NL" sz="3000" dirty="0">
                <a:solidFill>
                  <a:schemeClr val="bg1">
                    <a:lumMod val="65000"/>
                  </a:schemeClr>
                </a:solidFill>
              </a:rPr>
              <a:t>werden wij gered. </a:t>
            </a:r>
            <a:endParaRPr lang="nl-NL" sz="3000" dirty="0" smtClean="0">
              <a:solidFill>
                <a:schemeClr val="bg1">
                  <a:lumMod val="65000"/>
                </a:schemeClr>
              </a:solidFill>
            </a:endParaRPr>
          </a:p>
          <a:p>
            <a:r>
              <a:rPr lang="nl-NL" sz="3000" dirty="0" smtClean="0">
                <a:solidFill>
                  <a:srgbClr val="002060"/>
                </a:solidFill>
              </a:rPr>
              <a:t>Maar </a:t>
            </a:r>
            <a:r>
              <a:rPr lang="nl-NL" sz="3000" dirty="0">
                <a:solidFill>
                  <a:srgbClr val="002060"/>
                </a:solidFill>
              </a:rPr>
              <a:t>hoop, die </a:t>
            </a:r>
            <a:r>
              <a:rPr lang="nl-NL" sz="3000" dirty="0" smtClean="0">
                <a:solidFill>
                  <a:srgbClr val="002060"/>
                </a:solidFill>
              </a:rPr>
              <a:t>gezien wordt</a:t>
            </a:r>
            <a:r>
              <a:rPr lang="nl-NL" sz="3000" dirty="0">
                <a:solidFill>
                  <a:srgbClr val="002060"/>
                </a:solidFill>
              </a:rPr>
              <a:t>, is geen hoop; </a:t>
            </a:r>
            <a:endParaRPr lang="nl-NL" sz="3000" dirty="0" smtClean="0">
              <a:solidFill>
                <a:srgbClr val="002060"/>
              </a:solidFill>
            </a:endParaRPr>
          </a:p>
          <a:p>
            <a:r>
              <a:rPr lang="nl-NL" sz="3000" dirty="0" smtClean="0">
                <a:solidFill>
                  <a:srgbClr val="002060"/>
                </a:solidFill>
              </a:rPr>
              <a:t>want </a:t>
            </a:r>
            <a:r>
              <a:rPr lang="nl-NL" sz="3000" dirty="0">
                <a:solidFill>
                  <a:srgbClr val="002060"/>
                </a:solidFill>
              </a:rPr>
              <a:t>waarom zal iemand hopen op wat hij </a:t>
            </a:r>
            <a:r>
              <a:rPr lang="nl-NL" sz="3000" dirty="0" smtClean="0">
                <a:solidFill>
                  <a:srgbClr val="002060"/>
                </a:solidFill>
              </a:rPr>
              <a:t>ziet?</a:t>
            </a:r>
            <a:endParaRPr lang="nl-NL" sz="3000" dirty="0">
              <a:solidFill>
                <a:srgbClr val="002060"/>
              </a:solidFill>
            </a:endParaRPr>
          </a:p>
        </p:txBody>
      </p:sp>
      <p:sp>
        <p:nvSpPr>
          <p:cNvPr id="4" name="Tekstvak 3"/>
          <p:cNvSpPr txBox="1"/>
          <p:nvPr/>
        </p:nvSpPr>
        <p:spPr>
          <a:xfrm>
            <a:off x="2075485" y="3188905"/>
            <a:ext cx="4765152" cy="892552"/>
          </a:xfrm>
          <a:prstGeom prst="rect">
            <a:avLst/>
          </a:prstGeom>
          <a:solidFill>
            <a:srgbClr val="CCFFCC"/>
          </a:solidFill>
        </p:spPr>
        <p:txBody>
          <a:bodyPr wrap="square" rtlCol="0">
            <a:spAutoFit/>
          </a:bodyPr>
          <a:lstStyle/>
          <a:p>
            <a:r>
              <a:rPr lang="nl-NL" sz="2600" dirty="0" smtClean="0">
                <a:latin typeface="+mj-lt"/>
              </a:rPr>
              <a:t>Want wij wandelen door geloof, niet door aanschouwen (2 Kor.5:7)</a:t>
            </a:r>
          </a:p>
        </p:txBody>
      </p:sp>
      <p:pic>
        <p:nvPicPr>
          <p:cNvPr id="2" name="Afbeelding 1"/>
          <p:cNvPicPr>
            <a:picLocks noChangeAspect="1"/>
          </p:cNvPicPr>
          <p:nvPr/>
        </p:nvPicPr>
        <p:blipFill>
          <a:blip r:embed="rId3"/>
          <a:stretch>
            <a:fillRect/>
          </a:stretch>
        </p:blipFill>
        <p:spPr>
          <a:xfrm>
            <a:off x="576261" y="4836374"/>
            <a:ext cx="9445183" cy="1917092"/>
          </a:xfrm>
          <a:prstGeom prst="rect">
            <a:avLst/>
          </a:prstGeom>
        </p:spPr>
      </p:pic>
    </p:spTree>
    <p:extLst>
      <p:ext uri="{BB962C8B-B14F-4D97-AF65-F5344CB8AC3E}">
        <p14:creationId xmlns:p14="http://schemas.microsoft.com/office/powerpoint/2010/main" val="5599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19663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chemeClr val="bg1">
                    <a:lumMod val="65000"/>
                  </a:schemeClr>
                </a:solidFill>
              </a:rPr>
              <a:t>24</a:t>
            </a:r>
            <a:r>
              <a:rPr lang="nl-NL" sz="3000" dirty="0" smtClean="0">
                <a:solidFill>
                  <a:schemeClr val="bg1">
                    <a:lumMod val="65000"/>
                  </a:schemeClr>
                </a:solidFill>
              </a:rPr>
              <a:t> Want </a:t>
            </a:r>
            <a:r>
              <a:rPr lang="nl-NL" sz="3000" dirty="0">
                <a:solidFill>
                  <a:schemeClr val="bg1">
                    <a:lumMod val="65000"/>
                  </a:schemeClr>
                </a:solidFill>
              </a:rPr>
              <a:t>in </a:t>
            </a:r>
            <a:r>
              <a:rPr lang="nl-NL" sz="3000" dirty="0" smtClean="0">
                <a:solidFill>
                  <a:schemeClr val="bg1">
                    <a:lumMod val="65000"/>
                  </a:schemeClr>
                </a:solidFill>
              </a:rPr>
              <a:t>de hoop </a:t>
            </a:r>
            <a:r>
              <a:rPr lang="nl-NL" sz="3000" dirty="0">
                <a:solidFill>
                  <a:schemeClr val="bg1">
                    <a:lumMod val="65000"/>
                  </a:schemeClr>
                </a:solidFill>
              </a:rPr>
              <a:t>werden wij gered. </a:t>
            </a:r>
            <a:endParaRPr lang="nl-NL" sz="3000" dirty="0" smtClean="0">
              <a:solidFill>
                <a:schemeClr val="bg1">
                  <a:lumMod val="65000"/>
                </a:schemeClr>
              </a:solidFill>
            </a:endParaRPr>
          </a:p>
          <a:p>
            <a:r>
              <a:rPr lang="nl-NL" sz="3000" dirty="0" smtClean="0">
                <a:solidFill>
                  <a:srgbClr val="002060"/>
                </a:solidFill>
              </a:rPr>
              <a:t>Maar </a:t>
            </a:r>
            <a:r>
              <a:rPr lang="nl-NL" sz="3000" dirty="0">
                <a:solidFill>
                  <a:srgbClr val="002060"/>
                </a:solidFill>
              </a:rPr>
              <a:t>hoop, die </a:t>
            </a:r>
            <a:r>
              <a:rPr lang="nl-NL" sz="3000" dirty="0" smtClean="0">
                <a:solidFill>
                  <a:srgbClr val="002060"/>
                </a:solidFill>
              </a:rPr>
              <a:t>gezien wordt</a:t>
            </a:r>
            <a:r>
              <a:rPr lang="nl-NL" sz="3000" dirty="0">
                <a:solidFill>
                  <a:srgbClr val="002060"/>
                </a:solidFill>
              </a:rPr>
              <a:t>, is geen hoop; </a:t>
            </a:r>
            <a:endParaRPr lang="nl-NL" sz="3000" dirty="0" smtClean="0">
              <a:solidFill>
                <a:srgbClr val="002060"/>
              </a:solidFill>
            </a:endParaRPr>
          </a:p>
          <a:p>
            <a:r>
              <a:rPr lang="nl-NL" sz="3000" dirty="0" smtClean="0">
                <a:solidFill>
                  <a:srgbClr val="002060"/>
                </a:solidFill>
              </a:rPr>
              <a:t>want </a:t>
            </a:r>
            <a:r>
              <a:rPr lang="nl-NL" sz="3000" dirty="0">
                <a:solidFill>
                  <a:srgbClr val="002060"/>
                </a:solidFill>
              </a:rPr>
              <a:t>waarom zal iemand hopen op wat hij </a:t>
            </a:r>
            <a:r>
              <a:rPr lang="nl-NL" sz="3000" dirty="0" smtClean="0">
                <a:solidFill>
                  <a:srgbClr val="002060"/>
                </a:solidFill>
              </a:rPr>
              <a:t>ziet?</a:t>
            </a:r>
            <a:endParaRPr lang="nl-NL" sz="3000" dirty="0">
              <a:solidFill>
                <a:srgbClr val="002060"/>
              </a:solidFill>
            </a:endParaRPr>
          </a:p>
        </p:txBody>
      </p:sp>
      <p:sp>
        <p:nvSpPr>
          <p:cNvPr id="4" name="Tekstvak 3"/>
          <p:cNvSpPr txBox="1"/>
          <p:nvPr/>
        </p:nvSpPr>
        <p:spPr>
          <a:xfrm>
            <a:off x="1309675" y="2912299"/>
            <a:ext cx="6668466" cy="1292662"/>
          </a:xfrm>
          <a:prstGeom prst="rect">
            <a:avLst/>
          </a:prstGeom>
          <a:solidFill>
            <a:srgbClr val="CCFFCC"/>
          </a:solidFill>
        </p:spPr>
        <p:txBody>
          <a:bodyPr wrap="square" rtlCol="0">
            <a:spAutoFit/>
          </a:bodyPr>
          <a:lstStyle/>
          <a:p>
            <a:r>
              <a:rPr lang="nl-NL" sz="2600" dirty="0" smtClean="0">
                <a:effectLst>
                  <a:outerShdw blurRad="38100" dist="38100" dir="2700000" algn="tl">
                    <a:srgbClr val="000000">
                      <a:alpha val="43137"/>
                    </a:srgbClr>
                  </a:outerShdw>
                </a:effectLst>
                <a:latin typeface="+mj-lt"/>
              </a:rPr>
              <a:t>Die </a:t>
            </a:r>
            <a:r>
              <a:rPr lang="nl-NL" sz="2600" dirty="0">
                <a:effectLst>
                  <a:outerShdw blurRad="38100" dist="38100" dir="2700000" algn="tl">
                    <a:srgbClr val="000000">
                      <a:alpha val="43137"/>
                    </a:srgbClr>
                  </a:outerShdw>
                </a:effectLst>
                <a:latin typeface="+mj-lt"/>
              </a:rPr>
              <a:t>hoop hebben wij als een anker van de ziel, zeker en bevestigd</a:t>
            </a:r>
            <a:r>
              <a:rPr lang="nl-NL" sz="2600" dirty="0">
                <a:latin typeface="+mj-lt"/>
              </a:rPr>
              <a:t>, die binnenkomt tot in het binnenste, voorbij </a:t>
            </a:r>
            <a:r>
              <a:rPr lang="nl-NL" sz="2600" dirty="0" smtClean="0">
                <a:latin typeface="+mj-lt"/>
              </a:rPr>
              <a:t>het voorhangsel (</a:t>
            </a:r>
            <a:r>
              <a:rPr lang="nl-NL" sz="2600" dirty="0">
                <a:latin typeface="+mj-lt"/>
              </a:rPr>
              <a:t>Hebr. </a:t>
            </a:r>
            <a:r>
              <a:rPr lang="nl-NL" sz="2600" dirty="0" smtClean="0">
                <a:latin typeface="+mj-lt"/>
              </a:rPr>
              <a:t>6:19)</a:t>
            </a:r>
          </a:p>
        </p:txBody>
      </p:sp>
      <p:pic>
        <p:nvPicPr>
          <p:cNvPr id="2" name="Afbeelding 1"/>
          <p:cNvPicPr>
            <a:picLocks noChangeAspect="1"/>
          </p:cNvPicPr>
          <p:nvPr/>
        </p:nvPicPr>
        <p:blipFill>
          <a:blip r:embed="rId3"/>
          <a:stretch>
            <a:fillRect/>
          </a:stretch>
        </p:blipFill>
        <p:spPr>
          <a:xfrm>
            <a:off x="576261" y="4836374"/>
            <a:ext cx="9445183" cy="1917092"/>
          </a:xfrm>
          <a:prstGeom prst="rect">
            <a:avLst/>
          </a:prstGeom>
        </p:spPr>
      </p:pic>
      <p:pic>
        <p:nvPicPr>
          <p:cNvPr id="3" name="Afbeelding 2"/>
          <p:cNvPicPr>
            <a:picLocks noChangeAspect="1"/>
          </p:cNvPicPr>
          <p:nvPr/>
        </p:nvPicPr>
        <p:blipFill>
          <a:blip r:embed="rId4"/>
          <a:stretch>
            <a:fillRect/>
          </a:stretch>
        </p:blipFill>
        <p:spPr>
          <a:xfrm>
            <a:off x="9225583" y="2172850"/>
            <a:ext cx="2023079" cy="2032111"/>
          </a:xfrm>
          <a:prstGeom prst="rect">
            <a:avLst/>
          </a:prstGeom>
        </p:spPr>
      </p:pic>
    </p:spTree>
    <p:extLst>
      <p:ext uri="{BB962C8B-B14F-4D97-AF65-F5344CB8AC3E}">
        <p14:creationId xmlns:p14="http://schemas.microsoft.com/office/powerpoint/2010/main" val="42599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196639" cy="1477328"/>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rgbClr val="002060"/>
                </a:solidFill>
              </a:rPr>
              <a:t>25</a:t>
            </a:r>
            <a:r>
              <a:rPr lang="nl-NL" sz="2000" dirty="0" smtClean="0">
                <a:solidFill>
                  <a:srgbClr val="002060"/>
                </a:solidFill>
              </a:rPr>
              <a:t> </a:t>
            </a:r>
            <a:r>
              <a:rPr lang="nl-NL" sz="3000" dirty="0" smtClean="0">
                <a:solidFill>
                  <a:srgbClr val="002060"/>
                </a:solidFill>
              </a:rPr>
              <a:t>En </a:t>
            </a:r>
            <a:r>
              <a:rPr lang="nl-NL" sz="3000" dirty="0">
                <a:solidFill>
                  <a:srgbClr val="002060"/>
                </a:solidFill>
              </a:rPr>
              <a:t>indien wij hopen </a:t>
            </a:r>
            <a:r>
              <a:rPr lang="nl-NL" sz="3000" dirty="0" smtClean="0">
                <a:solidFill>
                  <a:srgbClr val="002060"/>
                </a:solidFill>
              </a:rPr>
              <a:t>wat </a:t>
            </a:r>
            <a:r>
              <a:rPr lang="nl-NL" sz="3000" dirty="0">
                <a:solidFill>
                  <a:srgbClr val="002060"/>
                </a:solidFill>
              </a:rPr>
              <a:t>wij niet </a:t>
            </a:r>
            <a:r>
              <a:rPr lang="nl-NL" sz="3000" dirty="0" smtClean="0">
                <a:solidFill>
                  <a:srgbClr val="002060"/>
                </a:solidFill>
              </a:rPr>
              <a:t>zien, </a:t>
            </a:r>
          </a:p>
          <a:p>
            <a:r>
              <a:rPr lang="nl-NL" sz="3000" dirty="0" smtClean="0">
                <a:solidFill>
                  <a:srgbClr val="002060"/>
                </a:solidFill>
              </a:rPr>
              <a:t>dan </a:t>
            </a:r>
            <a:r>
              <a:rPr lang="nl-NL" sz="3000" dirty="0">
                <a:solidFill>
                  <a:srgbClr val="002060"/>
                </a:solidFill>
              </a:rPr>
              <a:t>wachten wij </a:t>
            </a:r>
            <a:r>
              <a:rPr lang="nl-NL" sz="3000" dirty="0" smtClean="0">
                <a:solidFill>
                  <a:srgbClr val="002060"/>
                </a:solidFill>
              </a:rPr>
              <a:t>af door verduren.</a:t>
            </a:r>
            <a:endParaRPr lang="nl-NL" sz="3000" dirty="0">
              <a:solidFill>
                <a:srgbClr val="002060"/>
              </a:solidFill>
            </a:endParaRPr>
          </a:p>
        </p:txBody>
      </p:sp>
      <p:sp>
        <p:nvSpPr>
          <p:cNvPr id="4" name="Tekstvak 3"/>
          <p:cNvSpPr txBox="1"/>
          <p:nvPr/>
        </p:nvSpPr>
        <p:spPr>
          <a:xfrm>
            <a:off x="2874138" y="3199118"/>
            <a:ext cx="6084667"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de hoop is zeker en vast</a:t>
            </a:r>
          </a:p>
          <a:p>
            <a:pPr marL="457200" indent="-457200">
              <a:buFont typeface="Courier New" panose="02070309020205020404" pitchFamily="49" charset="0"/>
              <a:buChar char="o"/>
            </a:pPr>
            <a:r>
              <a:rPr lang="nl-NL" sz="2600" dirty="0" smtClean="0">
                <a:latin typeface="+mj-lt"/>
              </a:rPr>
              <a:t>omdat het Gods werk is en niet het onze</a:t>
            </a:r>
          </a:p>
          <a:p>
            <a:pPr marL="457200" indent="-457200">
              <a:buFont typeface="Courier New" panose="02070309020205020404" pitchFamily="49" charset="0"/>
              <a:buChar char="o"/>
            </a:pPr>
            <a:r>
              <a:rPr lang="nl-NL" sz="2600" dirty="0" smtClean="0">
                <a:latin typeface="+mj-lt"/>
              </a:rPr>
              <a:t>wij wachten af en verduren</a:t>
            </a:r>
          </a:p>
        </p:txBody>
      </p:sp>
      <p:pic>
        <p:nvPicPr>
          <p:cNvPr id="5" name="Afbeelding 4"/>
          <p:cNvPicPr>
            <a:picLocks noChangeAspect="1"/>
          </p:cNvPicPr>
          <p:nvPr/>
        </p:nvPicPr>
        <p:blipFill>
          <a:blip r:embed="rId3"/>
          <a:stretch>
            <a:fillRect/>
          </a:stretch>
        </p:blipFill>
        <p:spPr>
          <a:xfrm>
            <a:off x="490900" y="5811433"/>
            <a:ext cx="11095360" cy="928228"/>
          </a:xfrm>
          <a:prstGeom prst="rect">
            <a:avLst/>
          </a:prstGeom>
        </p:spPr>
      </p:pic>
    </p:spTree>
    <p:extLst>
      <p:ext uri="{BB962C8B-B14F-4D97-AF65-F5344CB8AC3E}">
        <p14:creationId xmlns:p14="http://schemas.microsoft.com/office/powerpoint/2010/main" val="38389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6261" y="402138"/>
            <a:ext cx="11413809" cy="1938992"/>
          </a:xfrm>
          <a:prstGeom prst="rect">
            <a:avLst/>
          </a:prstGeom>
          <a:noFill/>
        </p:spPr>
        <p:txBody>
          <a:bodyPr wrap="square" rtlCol="0">
            <a:spAutoFit/>
          </a:bodyPr>
          <a:lstStyle/>
          <a:p>
            <a:r>
              <a:rPr lang="nl-NL" sz="3000" b="1" dirty="0" smtClean="0">
                <a:solidFill>
                  <a:srgbClr val="002060"/>
                </a:solidFill>
              </a:rPr>
              <a:t>Romeinen </a:t>
            </a:r>
            <a:r>
              <a:rPr lang="nl-NL" sz="3000" b="1" dirty="0">
                <a:solidFill>
                  <a:srgbClr val="002060"/>
                </a:solidFill>
              </a:rPr>
              <a:t>8</a:t>
            </a:r>
          </a:p>
          <a:p>
            <a:r>
              <a:rPr lang="nl-NL" sz="3000" baseline="30000" dirty="0" smtClean="0">
                <a:solidFill>
                  <a:srgbClr val="002060"/>
                </a:solidFill>
              </a:rPr>
              <a:t>26</a:t>
            </a:r>
            <a:r>
              <a:rPr lang="nl-NL" sz="3000" dirty="0">
                <a:solidFill>
                  <a:srgbClr val="002060"/>
                </a:solidFill>
              </a:rPr>
              <a:t> </a:t>
            </a:r>
            <a:r>
              <a:rPr lang="nl-NL" sz="3000" dirty="0" smtClean="0">
                <a:solidFill>
                  <a:srgbClr val="002060"/>
                </a:solidFill>
              </a:rPr>
              <a:t>En </a:t>
            </a:r>
            <a:r>
              <a:rPr lang="nl-NL" sz="3000" dirty="0">
                <a:solidFill>
                  <a:srgbClr val="002060"/>
                </a:solidFill>
              </a:rPr>
              <a:t>op dezelfde wijze komt ook de geest onze zwakheid te hulp, </a:t>
            </a:r>
            <a:endParaRPr lang="nl-NL" sz="3000" dirty="0" smtClean="0">
              <a:solidFill>
                <a:srgbClr val="002060"/>
              </a:solidFill>
            </a:endParaRPr>
          </a:p>
          <a:p>
            <a:r>
              <a:rPr lang="nl-NL" sz="3000" dirty="0" smtClean="0">
                <a:solidFill>
                  <a:srgbClr val="002060"/>
                </a:solidFill>
              </a:rPr>
              <a:t>want </a:t>
            </a:r>
            <a:r>
              <a:rPr lang="nl-NL" sz="3000" dirty="0">
                <a:solidFill>
                  <a:srgbClr val="002060"/>
                </a:solidFill>
              </a:rPr>
              <a:t>wij weten niet </a:t>
            </a:r>
            <a:r>
              <a:rPr lang="nl-NL" sz="3000" dirty="0" smtClean="0">
                <a:solidFill>
                  <a:srgbClr val="002060"/>
                </a:solidFill>
              </a:rPr>
              <a:t>wat wij zullen bidden naar wat moet zijn,</a:t>
            </a:r>
          </a:p>
          <a:p>
            <a:r>
              <a:rPr lang="nl-NL" sz="3000" dirty="0" smtClean="0">
                <a:solidFill>
                  <a:srgbClr val="002060"/>
                </a:solidFill>
              </a:rPr>
              <a:t>maar </a:t>
            </a:r>
            <a:r>
              <a:rPr lang="nl-NL" sz="3000" dirty="0">
                <a:solidFill>
                  <a:srgbClr val="002060"/>
                </a:solidFill>
              </a:rPr>
              <a:t>de geest </a:t>
            </a:r>
            <a:r>
              <a:rPr lang="nl-NL" sz="3000" dirty="0" smtClean="0">
                <a:solidFill>
                  <a:srgbClr val="002060"/>
                </a:solidFill>
              </a:rPr>
              <a:t>zelf </a:t>
            </a:r>
            <a:r>
              <a:rPr lang="nl-NL" sz="3000" dirty="0">
                <a:solidFill>
                  <a:srgbClr val="002060"/>
                </a:solidFill>
              </a:rPr>
              <a:t>pleit </a:t>
            </a:r>
            <a:r>
              <a:rPr lang="nl-NL" sz="3000" dirty="0" smtClean="0">
                <a:solidFill>
                  <a:srgbClr val="002060"/>
                </a:solidFill>
              </a:rPr>
              <a:t>ten behoeve van onuitgesproken </a:t>
            </a:r>
            <a:r>
              <a:rPr lang="nl-NL" sz="3000" dirty="0">
                <a:solidFill>
                  <a:srgbClr val="002060"/>
                </a:solidFill>
              </a:rPr>
              <a:t>verzuchtingen.</a:t>
            </a:r>
          </a:p>
        </p:txBody>
      </p:sp>
      <p:sp>
        <p:nvSpPr>
          <p:cNvPr id="4" name="Tekstvak 3"/>
          <p:cNvSpPr txBox="1"/>
          <p:nvPr/>
        </p:nvSpPr>
        <p:spPr>
          <a:xfrm>
            <a:off x="1097280" y="3199118"/>
            <a:ext cx="9429750" cy="1692771"/>
          </a:xfrm>
          <a:prstGeom prst="rect">
            <a:avLst/>
          </a:prstGeom>
          <a:solidFill>
            <a:srgbClr val="CCFFCC"/>
          </a:solidFill>
        </p:spPr>
        <p:txBody>
          <a:bodyPr wrap="square" rtlCol="0">
            <a:spAutoFit/>
          </a:bodyPr>
          <a:lstStyle/>
          <a:p>
            <a:r>
              <a:rPr lang="nl-NL" sz="2600" i="1" dirty="0" smtClean="0">
                <a:latin typeface="+mj-lt"/>
              </a:rPr>
              <a:t>NBG ‘51 </a:t>
            </a:r>
          </a:p>
          <a:p>
            <a:r>
              <a:rPr lang="nl-NL" sz="2600" dirty="0" smtClean="0">
                <a:latin typeface="+mj-lt"/>
              </a:rPr>
              <a:t>En </a:t>
            </a:r>
            <a:r>
              <a:rPr lang="nl-NL" sz="2600" dirty="0">
                <a:latin typeface="+mj-lt"/>
              </a:rPr>
              <a:t>op dezelfde wijze komt ook de geest onze zwakheid te hulp, </a:t>
            </a:r>
            <a:endParaRPr lang="nl-NL" sz="2600" dirty="0" smtClean="0">
              <a:latin typeface="+mj-lt"/>
            </a:endParaRPr>
          </a:p>
          <a:p>
            <a:r>
              <a:rPr lang="nl-NL" sz="2600" dirty="0" smtClean="0">
                <a:latin typeface="+mj-lt"/>
              </a:rPr>
              <a:t>want </a:t>
            </a:r>
            <a:r>
              <a:rPr lang="nl-NL" sz="2600" dirty="0">
                <a:latin typeface="+mj-lt"/>
              </a:rPr>
              <a:t>wij weten niet hoe wij moeten bidden, </a:t>
            </a:r>
            <a:endParaRPr lang="nl-NL" sz="2600" dirty="0" smtClean="0">
              <a:latin typeface="+mj-lt"/>
            </a:endParaRPr>
          </a:p>
          <a:p>
            <a:r>
              <a:rPr lang="nl-NL" sz="2600" dirty="0" smtClean="0">
                <a:latin typeface="+mj-lt"/>
              </a:rPr>
              <a:t>maar </a:t>
            </a:r>
            <a:r>
              <a:rPr lang="nl-NL" sz="2600" dirty="0">
                <a:latin typeface="+mj-lt"/>
              </a:rPr>
              <a:t>de geest </a:t>
            </a:r>
            <a:r>
              <a:rPr lang="nl-NL" sz="2600" dirty="0" err="1">
                <a:latin typeface="+mj-lt"/>
              </a:rPr>
              <a:t>zèlf</a:t>
            </a:r>
            <a:r>
              <a:rPr lang="nl-NL" sz="2600" dirty="0">
                <a:latin typeface="+mj-lt"/>
              </a:rPr>
              <a:t> pleit voor ons met onuitsprekelijke verzuchtingen.</a:t>
            </a:r>
            <a:endParaRPr lang="nl-NL" sz="2600" dirty="0" smtClean="0">
              <a:latin typeface="+mj-lt"/>
            </a:endParaRPr>
          </a:p>
        </p:txBody>
      </p:sp>
    </p:spTree>
    <p:extLst>
      <p:ext uri="{BB962C8B-B14F-4D97-AF65-F5344CB8AC3E}">
        <p14:creationId xmlns:p14="http://schemas.microsoft.com/office/powerpoint/2010/main" val="3906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63397</TotalTime>
  <Words>1618</Words>
  <Application>Microsoft Office PowerPoint</Application>
  <PresentationFormat>Breedbeeld</PresentationFormat>
  <Paragraphs>184</Paragraphs>
  <Slides>22</Slides>
  <Notes>20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22</vt:i4>
      </vt:variant>
    </vt:vector>
  </HeadingPairs>
  <TitlesOfParts>
    <vt:vector size="30" baseType="lpstr">
      <vt:lpstr>Arial</vt:lpstr>
      <vt:lpstr>Calibri</vt:lpstr>
      <vt:lpstr>Calibri Light</vt:lpstr>
      <vt:lpstr>Courier New</vt:lpstr>
      <vt:lpstr>Verdana</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2963</cp:revision>
  <dcterms:created xsi:type="dcterms:W3CDTF">2017-10-24T20:34:00Z</dcterms:created>
  <dcterms:modified xsi:type="dcterms:W3CDTF">2022-03-20T14:35:44Z</dcterms:modified>
</cp:coreProperties>
</file>