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1351" r:id="rId3"/>
    <p:sldId id="1816" r:id="rId4"/>
    <p:sldId id="1837" r:id="rId5"/>
    <p:sldId id="1836" r:id="rId6"/>
    <p:sldId id="1838" r:id="rId7"/>
    <p:sldId id="1839" r:id="rId8"/>
    <p:sldId id="1840" r:id="rId9"/>
    <p:sldId id="1842" r:id="rId10"/>
    <p:sldId id="1841" r:id="rId11"/>
    <p:sldId id="1844" r:id="rId12"/>
    <p:sldId id="1846" r:id="rId13"/>
    <p:sldId id="1843" r:id="rId14"/>
    <p:sldId id="1845" r:id="rId15"/>
    <p:sldId id="1856" r:id="rId16"/>
    <p:sldId id="1847" r:id="rId17"/>
    <p:sldId id="1848" r:id="rId18"/>
    <p:sldId id="1849" r:id="rId19"/>
    <p:sldId id="1850" r:id="rId20"/>
    <p:sldId id="1851" r:id="rId21"/>
    <p:sldId id="1852" r:id="rId22"/>
    <p:sldId id="1854" r:id="rId23"/>
    <p:sldId id="1853" r:id="rId24"/>
    <p:sldId id="1855" r:id="rId2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19BD"/>
    <a:srgbClr val="003300"/>
    <a:srgbClr val="75CF07"/>
    <a:srgbClr val="79D707"/>
    <a:srgbClr val="CCFFCC"/>
    <a:srgbClr val="CCFF99"/>
    <a:srgbClr val="CCCCFF"/>
    <a:srgbClr val="817FB1"/>
    <a:srgbClr val="799FB7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1252" autoAdjust="0"/>
    <p:restoredTop sz="86401" autoAdjust="0"/>
  </p:normalViewPr>
  <p:slideViewPr>
    <p:cSldViewPr snapToGrid="0">
      <p:cViewPr varScale="1">
        <p:scale>
          <a:sx n="84" d="100"/>
          <a:sy n="84" d="100"/>
        </p:scale>
        <p:origin x="516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297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4A6EF-CB02-48DE-9D12-0F764397CD53}" type="datetimeFigureOut">
              <a:rPr lang="nl-NL" smtClean="0"/>
              <a:t>3-4-2022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CC728-698F-42B6-9C18-F019068154F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13123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7640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10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0627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11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3843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12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2051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13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3814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14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5345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15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6416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16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5152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17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9387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18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1403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19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081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1338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20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0374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21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1656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22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1134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23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756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3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210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4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074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5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681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6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7537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7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1137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8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4641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9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866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3-4-2022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97073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3-4-2022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8737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3-4-2022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9607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3-4-2022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771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3-4-2022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368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3-4-2022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511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3-4-2022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724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3-4-2022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504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3-4-2022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827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3-4-2022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989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3-4-2022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636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3-4-2022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509172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3-4-2022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491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3-4-2022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866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3-4-2022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559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3-4-2022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20591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3-4-2022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45668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3-4-2022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7191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3-4-2022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29100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3-4-2022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2317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3-4-2022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6137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3-4-2022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5811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C6EAC-5D6F-4E98-B6F0-1A43805D3C3D}" type="datetimeFigureOut">
              <a:rPr lang="nl-NL" smtClean="0"/>
              <a:t>3-4-2022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54236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3-4-2022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037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0490" y="1833716"/>
            <a:ext cx="6732270" cy="3948708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-702882" y="788919"/>
            <a:ext cx="9361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Romeinen brief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8046720" y="4982205"/>
            <a:ext cx="252603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3000" dirty="0" smtClean="0">
                <a:solidFill>
                  <a:schemeClr val="bg1"/>
                </a:solidFill>
              </a:rPr>
              <a:t>studie 19</a:t>
            </a:r>
          </a:p>
          <a:p>
            <a:pPr algn="r"/>
            <a:r>
              <a:rPr lang="nl-NL" sz="1600" dirty="0" smtClean="0">
                <a:solidFill>
                  <a:schemeClr val="bg1"/>
                </a:solidFill>
              </a:rPr>
              <a:t>3 april 2022 Rotterdam</a:t>
            </a:r>
            <a:endParaRPr lang="nl-NL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82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17170" y="402138"/>
            <a:ext cx="118071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 b="1" dirty="0" smtClean="0"/>
              <a:t>Efeze 1</a:t>
            </a:r>
            <a:endParaRPr lang="nl-NL" sz="3000" b="1" dirty="0"/>
          </a:p>
          <a:p>
            <a:pPr algn="ctr"/>
            <a:r>
              <a:rPr lang="nl-NL" sz="3000" baseline="30000" dirty="0" smtClean="0">
                <a:solidFill>
                  <a:schemeClr val="bg1">
                    <a:lumMod val="65000"/>
                  </a:schemeClr>
                </a:solidFill>
              </a:rPr>
              <a:t>10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[om] tot in het beheer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van de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volheid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van de bestemde tijden,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nl-NL" sz="3000" u="sng" dirty="0" smtClean="0"/>
              <a:t>het </a:t>
            </a:r>
            <a:r>
              <a:rPr lang="nl-NL" sz="3000" u="sng" dirty="0"/>
              <a:t>al</a:t>
            </a:r>
            <a:r>
              <a:rPr lang="nl-NL" sz="3000" dirty="0"/>
              <a:t>, in </a:t>
            </a:r>
            <a:r>
              <a:rPr lang="nl-NL" sz="3000" dirty="0" smtClean="0"/>
              <a:t>de Christus </a:t>
            </a:r>
            <a:r>
              <a:rPr lang="nl-NL" sz="3000" dirty="0"/>
              <a:t>samen te vatten, </a:t>
            </a:r>
          </a:p>
          <a:p>
            <a:pPr algn="ctr"/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zowel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wat in de hemelen als wat op de aarde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is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4941357" y="3710960"/>
            <a:ext cx="6734827" cy="129266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‘het al’ = </a:t>
            </a:r>
            <a:r>
              <a:rPr lang="nl-NL" sz="2600" i="1" dirty="0" smtClean="0">
                <a:latin typeface="+mj-lt"/>
              </a:rPr>
              <a:t>ta </a:t>
            </a:r>
            <a:r>
              <a:rPr lang="nl-NL" sz="2600" i="1" dirty="0" err="1" smtClean="0">
                <a:latin typeface="+mj-lt"/>
              </a:rPr>
              <a:t>panta</a:t>
            </a:r>
            <a:endParaRPr lang="nl-NL" sz="2600" i="1" dirty="0" smtClean="0">
              <a:latin typeface="+mj-lt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>
                <a:latin typeface="+mj-lt"/>
              </a:rPr>
              <a:t>hoe zal Hij ons, samen met Hem, ook </a:t>
            </a:r>
            <a:r>
              <a:rPr lang="nl-NL" sz="2600" dirty="0" smtClean="0">
                <a:latin typeface="+mj-lt"/>
              </a:rPr>
              <a:t>niet </a:t>
            </a:r>
            <a:r>
              <a:rPr lang="nl-NL" sz="2600" dirty="0">
                <a:latin typeface="+mj-lt"/>
              </a:rPr>
              <a:t>alle dingen </a:t>
            </a:r>
            <a:r>
              <a:rPr lang="nl-NL" sz="2600" i="1" dirty="0" smtClean="0">
                <a:latin typeface="+mj-lt"/>
              </a:rPr>
              <a:t>(ta </a:t>
            </a:r>
            <a:r>
              <a:rPr lang="nl-NL" sz="2600" i="1" dirty="0" err="1" smtClean="0">
                <a:latin typeface="+mj-lt"/>
              </a:rPr>
              <a:t>panta</a:t>
            </a:r>
            <a:r>
              <a:rPr lang="nl-NL" sz="2600" i="1" dirty="0" smtClean="0">
                <a:latin typeface="+mj-lt"/>
              </a:rPr>
              <a:t>)</a:t>
            </a:r>
            <a:r>
              <a:rPr lang="nl-NL" sz="2600" dirty="0" smtClean="0">
                <a:latin typeface="+mj-lt"/>
              </a:rPr>
              <a:t> genadig geven? (Rom.8:32)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3642" y="5925335"/>
            <a:ext cx="6567186" cy="884657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369" y="3388406"/>
            <a:ext cx="4024800" cy="323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72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17170" y="402138"/>
            <a:ext cx="118071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 b="1" dirty="0" smtClean="0"/>
              <a:t>Efeze 1</a:t>
            </a:r>
            <a:endParaRPr lang="nl-NL" sz="3000" b="1" dirty="0"/>
          </a:p>
          <a:p>
            <a:pPr algn="ctr"/>
            <a:r>
              <a:rPr lang="nl-NL" sz="3000" baseline="30000" dirty="0" smtClean="0">
                <a:solidFill>
                  <a:schemeClr val="bg1">
                    <a:lumMod val="65000"/>
                  </a:schemeClr>
                </a:solidFill>
              </a:rPr>
              <a:t>10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[om] tot in het beheer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van de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volheid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van de bestemde tijden,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nl-NL" sz="3000" dirty="0" smtClean="0"/>
              <a:t>het </a:t>
            </a:r>
            <a:r>
              <a:rPr lang="nl-NL" sz="3000" dirty="0"/>
              <a:t>al, in </a:t>
            </a:r>
            <a:r>
              <a:rPr lang="nl-NL" sz="3000" dirty="0" smtClean="0"/>
              <a:t>de Christus </a:t>
            </a:r>
            <a:r>
              <a:rPr lang="nl-NL" sz="3000" dirty="0"/>
              <a:t>samen te vatten, </a:t>
            </a:r>
          </a:p>
          <a:p>
            <a:pPr algn="ctr"/>
            <a:r>
              <a:rPr lang="nl-NL" sz="3000" dirty="0" smtClean="0"/>
              <a:t>zowel </a:t>
            </a:r>
            <a:r>
              <a:rPr lang="nl-NL" sz="3000" dirty="0"/>
              <a:t>wat in de hemelen als wat op de aarde </a:t>
            </a:r>
            <a:r>
              <a:rPr lang="nl-NL" sz="3000" dirty="0" smtClean="0"/>
              <a:t>is</a:t>
            </a:r>
            <a:r>
              <a:rPr lang="nl-NL" sz="3000" dirty="0"/>
              <a:t>.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2154114" y="3063784"/>
            <a:ext cx="7933300" cy="209288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nl-NL" sz="2600" b="1" i="1" dirty="0" smtClean="0">
                <a:latin typeface="+mj-lt"/>
              </a:rPr>
              <a:t>Filippenzen 2</a:t>
            </a:r>
            <a:endParaRPr lang="nl-NL" sz="2600" b="1" i="1" dirty="0">
              <a:latin typeface="+mj-lt"/>
            </a:endParaRPr>
          </a:p>
          <a:p>
            <a:r>
              <a:rPr lang="nl-NL" sz="2600" baseline="30000" dirty="0" smtClean="0">
                <a:latin typeface="+mj-lt"/>
              </a:rPr>
              <a:t>10</a:t>
            </a:r>
            <a:r>
              <a:rPr lang="nl-NL" sz="2600" dirty="0" smtClean="0">
                <a:latin typeface="+mj-lt"/>
              </a:rPr>
              <a:t> opdat </a:t>
            </a:r>
            <a:r>
              <a:rPr lang="nl-NL" sz="2600" dirty="0">
                <a:latin typeface="+mj-lt"/>
              </a:rPr>
              <a:t>in de naam van Jezus alle knie zich zou buigen van </a:t>
            </a:r>
            <a:r>
              <a:rPr lang="nl-NL" sz="2600" dirty="0" err="1" smtClean="0">
                <a:latin typeface="+mj-lt"/>
              </a:rPr>
              <a:t>hemelsen</a:t>
            </a:r>
            <a:r>
              <a:rPr lang="nl-NL" sz="2600" dirty="0" smtClean="0">
                <a:latin typeface="+mj-lt"/>
              </a:rPr>
              <a:t> </a:t>
            </a:r>
            <a:r>
              <a:rPr lang="nl-NL" sz="2600" dirty="0">
                <a:latin typeface="+mj-lt"/>
              </a:rPr>
              <a:t>en van </a:t>
            </a:r>
            <a:r>
              <a:rPr lang="nl-NL" sz="2600" dirty="0" err="1" smtClean="0">
                <a:latin typeface="+mj-lt"/>
              </a:rPr>
              <a:t>aardsen</a:t>
            </a:r>
            <a:r>
              <a:rPr lang="nl-NL" sz="2600" dirty="0" smtClean="0">
                <a:latin typeface="+mj-lt"/>
              </a:rPr>
              <a:t> </a:t>
            </a:r>
            <a:r>
              <a:rPr lang="nl-NL" sz="2600" dirty="0">
                <a:latin typeface="+mj-lt"/>
              </a:rPr>
              <a:t>en van </a:t>
            </a:r>
            <a:r>
              <a:rPr lang="nl-NL" sz="2600" dirty="0" err="1" smtClean="0">
                <a:latin typeface="+mj-lt"/>
              </a:rPr>
              <a:t>onder-aardsen</a:t>
            </a:r>
            <a:r>
              <a:rPr lang="nl-NL" sz="2600" dirty="0">
                <a:latin typeface="+mj-lt"/>
              </a:rPr>
              <a:t>,</a:t>
            </a:r>
          </a:p>
          <a:p>
            <a:r>
              <a:rPr lang="nl-NL" sz="2600" baseline="30000" dirty="0" smtClean="0">
                <a:latin typeface="+mj-lt"/>
              </a:rPr>
              <a:t>11</a:t>
            </a:r>
            <a:r>
              <a:rPr lang="nl-NL" sz="2600" dirty="0" smtClean="0">
                <a:latin typeface="+mj-lt"/>
              </a:rPr>
              <a:t> en </a:t>
            </a:r>
            <a:r>
              <a:rPr lang="nl-NL" sz="2600" dirty="0">
                <a:latin typeface="+mj-lt"/>
              </a:rPr>
              <a:t>alle tong </a:t>
            </a:r>
            <a:r>
              <a:rPr lang="nl-NL" sz="2600" dirty="0" smtClean="0">
                <a:latin typeface="+mj-lt"/>
              </a:rPr>
              <a:t>van harte zou belijden, </a:t>
            </a:r>
            <a:r>
              <a:rPr lang="nl-NL" sz="2600" dirty="0">
                <a:latin typeface="+mj-lt"/>
              </a:rPr>
              <a:t>dat Jezus Christus Heer is, tot heerlijkheid van God, de Vader.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031" y="5879319"/>
            <a:ext cx="7903399" cy="88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870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17170" y="402138"/>
            <a:ext cx="118071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 b="1" dirty="0" smtClean="0"/>
              <a:t>Efeze 1</a:t>
            </a:r>
            <a:endParaRPr lang="nl-NL" sz="3000" b="1" dirty="0"/>
          </a:p>
          <a:p>
            <a:pPr algn="ctr"/>
            <a:r>
              <a:rPr lang="nl-NL" sz="3000" baseline="30000" dirty="0" smtClean="0"/>
              <a:t>11 </a:t>
            </a:r>
            <a:r>
              <a:rPr lang="nl-NL" sz="3000" dirty="0"/>
              <a:t>I</a:t>
            </a:r>
            <a:r>
              <a:rPr lang="nl-NL" sz="3000" dirty="0" smtClean="0"/>
              <a:t>n </a:t>
            </a:r>
            <a:r>
              <a:rPr lang="nl-NL" sz="3000" dirty="0"/>
              <a:t>Hem, in wie ook </a:t>
            </a:r>
            <a:r>
              <a:rPr lang="nl-NL" sz="3000" dirty="0" smtClean="0"/>
              <a:t>wij door </a:t>
            </a:r>
            <a:r>
              <a:rPr lang="nl-NL" sz="3000" dirty="0"/>
              <a:t>het lot te </a:t>
            </a:r>
            <a:r>
              <a:rPr lang="nl-NL" sz="3000" dirty="0" smtClean="0"/>
              <a:t>werpen, </a:t>
            </a:r>
            <a:r>
              <a:rPr lang="nl-NL" sz="3000" dirty="0"/>
              <a:t>werden toebedeeld, </a:t>
            </a:r>
            <a:endParaRPr lang="nl-NL" sz="3000" dirty="0" smtClean="0"/>
          </a:p>
          <a:p>
            <a:pPr algn="ctr"/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[wij] die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tevoren bestemd worden,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naar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het voornemen van Hem, die alles inwerkt naar de raad van zijn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wil.</a:t>
            </a:r>
            <a:endParaRPr lang="nl-NL" sz="3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9237" y="5792586"/>
            <a:ext cx="9183053" cy="963496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4511365" y="3820636"/>
            <a:ext cx="3218795" cy="492443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ingelijfd in Hem!</a:t>
            </a:r>
          </a:p>
        </p:txBody>
      </p:sp>
    </p:spTree>
    <p:extLst>
      <p:ext uri="{BB962C8B-B14F-4D97-AF65-F5344CB8AC3E}">
        <p14:creationId xmlns:p14="http://schemas.microsoft.com/office/powerpoint/2010/main" val="155660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17170" y="402138"/>
            <a:ext cx="118071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 b="1" dirty="0" smtClean="0"/>
              <a:t>Efeze 1</a:t>
            </a:r>
            <a:endParaRPr lang="nl-NL" sz="3000" b="1" dirty="0"/>
          </a:p>
          <a:p>
            <a:pPr algn="ctr"/>
            <a:r>
              <a:rPr lang="nl-NL" sz="3000" baseline="30000" dirty="0" smtClean="0">
                <a:solidFill>
                  <a:schemeClr val="bg1">
                    <a:lumMod val="65000"/>
                  </a:schemeClr>
                </a:solidFill>
              </a:rPr>
              <a:t>11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I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n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Hem, in wie ook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wij door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het lot te werpen werden toebedeeld,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nl-NL" sz="3000" u="sng" dirty="0" smtClean="0"/>
              <a:t>[wij] die </a:t>
            </a:r>
            <a:r>
              <a:rPr lang="nl-NL" sz="3000" u="sng" dirty="0"/>
              <a:t>tevoren bestemd worden</a:t>
            </a:r>
            <a:r>
              <a:rPr lang="nl-NL" sz="3000" dirty="0"/>
              <a:t>, </a:t>
            </a:r>
            <a:endParaRPr lang="nl-NL" sz="3000" dirty="0" smtClean="0"/>
          </a:p>
          <a:p>
            <a:pPr algn="ctr"/>
            <a:r>
              <a:rPr lang="nl-NL" sz="3000" dirty="0" smtClean="0"/>
              <a:t>naar </a:t>
            </a:r>
            <a:r>
              <a:rPr lang="nl-NL" sz="3000" dirty="0"/>
              <a:t>het voornemen van Hem, die alles inwerkt naar de raad van zijn </a:t>
            </a:r>
            <a:r>
              <a:rPr lang="nl-NL" sz="3000" dirty="0" smtClean="0"/>
              <a:t>wil.</a:t>
            </a:r>
            <a:endParaRPr lang="nl-NL" sz="30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719" y="4991182"/>
            <a:ext cx="9864090" cy="1775119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347989" y="3328295"/>
            <a:ext cx="9991194" cy="89255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nl-NL" sz="2600" b="1" i="1" dirty="0" smtClean="0">
                <a:latin typeface="+mj-lt"/>
              </a:rPr>
              <a:t>Efeze 1</a:t>
            </a:r>
            <a:endParaRPr lang="nl-NL" sz="2600" b="1" i="1" dirty="0">
              <a:latin typeface="+mj-lt"/>
            </a:endParaRPr>
          </a:p>
          <a:p>
            <a:r>
              <a:rPr lang="nl-NL" sz="2600" baseline="30000" dirty="0" smtClean="0">
                <a:latin typeface="+mj-lt"/>
              </a:rPr>
              <a:t>5  </a:t>
            </a:r>
            <a:r>
              <a:rPr lang="nl-NL" sz="2600" dirty="0" smtClean="0">
                <a:latin typeface="+mj-lt"/>
              </a:rPr>
              <a:t>Hij </a:t>
            </a:r>
            <a:r>
              <a:rPr lang="nl-NL" sz="2600" dirty="0">
                <a:latin typeface="+mj-lt"/>
              </a:rPr>
              <a:t>bestemt ons tevoren tot </a:t>
            </a:r>
            <a:r>
              <a:rPr lang="nl-NL" sz="2600" dirty="0" smtClean="0">
                <a:latin typeface="+mj-lt"/>
              </a:rPr>
              <a:t>zoonstelling door Jezus Christus, tot in Hem.</a:t>
            </a:r>
            <a:endParaRPr lang="nl-NL" sz="2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5902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17170" y="402138"/>
            <a:ext cx="118071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 b="1" dirty="0" smtClean="0"/>
              <a:t>Efeze 1</a:t>
            </a:r>
            <a:endParaRPr lang="nl-NL" sz="3000" b="1" dirty="0"/>
          </a:p>
          <a:p>
            <a:pPr algn="ctr"/>
            <a:r>
              <a:rPr lang="nl-NL" sz="3000" baseline="30000" dirty="0" smtClean="0">
                <a:solidFill>
                  <a:schemeClr val="bg1">
                    <a:lumMod val="65000"/>
                  </a:schemeClr>
                </a:solidFill>
              </a:rPr>
              <a:t>11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I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n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Hem, in wie ook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wij door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het lot te werpen werden toebedeeld,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nl-NL" sz="3000" dirty="0" smtClean="0"/>
              <a:t>[wij] die </a:t>
            </a:r>
            <a:r>
              <a:rPr lang="nl-NL" sz="3000" dirty="0"/>
              <a:t>tevoren bestemd worden, </a:t>
            </a:r>
            <a:endParaRPr lang="nl-NL" sz="3000" dirty="0" smtClean="0"/>
          </a:p>
          <a:p>
            <a:pPr algn="ctr"/>
            <a:r>
              <a:rPr lang="nl-NL" sz="3000" dirty="0" smtClean="0"/>
              <a:t>naar </a:t>
            </a:r>
            <a:r>
              <a:rPr lang="nl-NL" sz="3000" dirty="0"/>
              <a:t>het voornemen van Hem, die alles inwerkt naar de raad van zijn </a:t>
            </a:r>
            <a:r>
              <a:rPr lang="nl-NL" sz="3000" dirty="0" smtClean="0"/>
              <a:t>wil.</a:t>
            </a:r>
            <a:endParaRPr lang="nl-NL" sz="30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719" y="4991182"/>
            <a:ext cx="9864090" cy="1775119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657514" y="2619715"/>
            <a:ext cx="10926500" cy="209288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nl-NL" sz="2600" b="1" i="1" dirty="0" smtClean="0">
                <a:latin typeface="+mj-lt"/>
              </a:rPr>
              <a:t>Romeinen 8</a:t>
            </a:r>
            <a:endParaRPr lang="nl-NL" sz="2600" b="1" i="1" dirty="0">
              <a:latin typeface="+mj-lt"/>
            </a:endParaRPr>
          </a:p>
          <a:p>
            <a:r>
              <a:rPr lang="nl-NL" sz="2600" baseline="30000" dirty="0" smtClean="0">
                <a:latin typeface="+mj-lt"/>
              </a:rPr>
              <a:t>29 </a:t>
            </a:r>
            <a:r>
              <a:rPr lang="nl-NL" sz="2600" dirty="0" smtClean="0">
                <a:latin typeface="+mj-lt"/>
              </a:rPr>
              <a:t>Want </a:t>
            </a:r>
            <a:r>
              <a:rPr lang="nl-NL" sz="2600" dirty="0">
                <a:latin typeface="+mj-lt"/>
              </a:rPr>
              <a:t>die Hij tevoren kende, bestemt Hij ook </a:t>
            </a:r>
            <a:r>
              <a:rPr lang="nl-NL" sz="2600" dirty="0" smtClean="0">
                <a:latin typeface="+mj-lt"/>
              </a:rPr>
              <a:t>tevoren tot </a:t>
            </a:r>
            <a:r>
              <a:rPr lang="nl-NL" sz="2600" dirty="0" err="1">
                <a:latin typeface="+mj-lt"/>
              </a:rPr>
              <a:t>gelijkvormigen</a:t>
            </a:r>
            <a:r>
              <a:rPr lang="nl-NL" sz="2600" dirty="0">
                <a:latin typeface="+mj-lt"/>
              </a:rPr>
              <a:t> van de afbeelding van zijn Zoon, </a:t>
            </a:r>
            <a:r>
              <a:rPr lang="nl-NL" sz="2600" dirty="0" smtClean="0">
                <a:latin typeface="+mj-lt"/>
              </a:rPr>
              <a:t>opdat </a:t>
            </a:r>
            <a:r>
              <a:rPr lang="nl-NL" sz="2600" dirty="0">
                <a:latin typeface="+mj-lt"/>
              </a:rPr>
              <a:t>Hij Eerstgeborene zou zijn onder vele broeders.</a:t>
            </a:r>
          </a:p>
          <a:p>
            <a:r>
              <a:rPr lang="nl-NL" sz="2600" baseline="30000" dirty="0">
                <a:latin typeface="+mj-lt"/>
              </a:rPr>
              <a:t>30</a:t>
            </a:r>
            <a:r>
              <a:rPr lang="nl-NL" sz="2600" dirty="0">
                <a:latin typeface="+mj-lt"/>
              </a:rPr>
              <a:t> En die Hij tevoren bestemt, dézen roept Hij ook, </a:t>
            </a:r>
            <a:r>
              <a:rPr lang="nl-NL" sz="2600" dirty="0" smtClean="0">
                <a:latin typeface="+mj-lt"/>
              </a:rPr>
              <a:t>en </a:t>
            </a:r>
            <a:r>
              <a:rPr lang="nl-NL" sz="2600" dirty="0">
                <a:latin typeface="+mj-lt"/>
              </a:rPr>
              <a:t>die Hij roept,  dézen rechtvaardigt Hij ook; </a:t>
            </a:r>
            <a:r>
              <a:rPr lang="nl-NL" sz="2600" dirty="0" smtClean="0">
                <a:latin typeface="+mj-lt"/>
              </a:rPr>
              <a:t>en </a:t>
            </a:r>
            <a:r>
              <a:rPr lang="nl-NL" sz="2600" dirty="0">
                <a:latin typeface="+mj-lt"/>
              </a:rPr>
              <a:t>die Hij rechtvaardigt, dézen verheerlijkt Hij ook.</a:t>
            </a:r>
          </a:p>
        </p:txBody>
      </p:sp>
    </p:spTree>
    <p:extLst>
      <p:ext uri="{BB962C8B-B14F-4D97-AF65-F5344CB8AC3E}">
        <p14:creationId xmlns:p14="http://schemas.microsoft.com/office/powerpoint/2010/main" val="116291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723171" y="296921"/>
            <a:ext cx="1171387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</a:t>
            </a:r>
            <a:r>
              <a:rPr lang="nl-NL" sz="3000" b="1" dirty="0">
                <a:solidFill>
                  <a:srgbClr val="002060"/>
                </a:solidFill>
              </a:rPr>
              <a:t>8</a:t>
            </a:r>
          </a:p>
          <a:p>
            <a:r>
              <a:rPr lang="nl-NL" sz="3000" baseline="30000" dirty="0" smtClean="0">
                <a:solidFill>
                  <a:schemeClr val="bg1">
                    <a:lumMod val="65000"/>
                  </a:schemeClr>
                </a:solidFill>
              </a:rPr>
              <a:t>32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Hij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, die zijn eigen Zoon niet spaart,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maar ten behoeve van ons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allen overlevert,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hoe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zal Hij ons, samen met Hem, ook niet alle dingen genadig geven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r>
              <a:rPr lang="nl-NL" sz="3000" baseline="30000" dirty="0" smtClean="0">
                <a:solidFill>
                  <a:srgbClr val="002060"/>
                </a:solidFill>
              </a:rPr>
              <a:t>33</a:t>
            </a:r>
            <a:r>
              <a:rPr lang="nl-NL" sz="3000" dirty="0" smtClean="0">
                <a:solidFill>
                  <a:srgbClr val="002060"/>
                </a:solidFill>
              </a:rPr>
              <a:t> Wie </a:t>
            </a:r>
            <a:r>
              <a:rPr lang="nl-NL" sz="3000" dirty="0">
                <a:solidFill>
                  <a:srgbClr val="002060"/>
                </a:solidFill>
              </a:rPr>
              <a:t>zal uitverkorenen van God aanklagen? </a:t>
            </a:r>
            <a:r>
              <a:rPr lang="nl-NL" sz="3000" dirty="0" smtClean="0">
                <a:solidFill>
                  <a:srgbClr val="002060"/>
                </a:solidFill>
              </a:rPr>
              <a:t>God, die rechtvaardigt?</a:t>
            </a:r>
            <a:endParaRPr lang="nl-NL" sz="3000" dirty="0">
              <a:solidFill>
                <a:srgbClr val="002060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2751354" y="3697269"/>
            <a:ext cx="7075552" cy="129266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of: God is het die rechtvaardigt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‘tevoren gekend en tevoren bestemd’ (:29)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= ‘het uitverkiezend voornemen van God’ (9:11)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924" y="5883885"/>
            <a:ext cx="11306175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13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723172" y="296921"/>
            <a:ext cx="111171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</a:t>
            </a:r>
            <a:r>
              <a:rPr lang="nl-NL" sz="3000" b="1" dirty="0">
                <a:solidFill>
                  <a:srgbClr val="002060"/>
                </a:solidFill>
              </a:rPr>
              <a:t>8</a:t>
            </a:r>
          </a:p>
          <a:p>
            <a:r>
              <a:rPr lang="nl-NL" sz="3000" baseline="30000" dirty="0" smtClean="0">
                <a:solidFill>
                  <a:srgbClr val="002060"/>
                </a:solidFill>
              </a:rPr>
              <a:t>34 </a:t>
            </a:r>
            <a:r>
              <a:rPr lang="nl-NL" sz="3000" dirty="0" smtClean="0">
                <a:solidFill>
                  <a:srgbClr val="002060"/>
                </a:solidFill>
              </a:rPr>
              <a:t>Wie </a:t>
            </a:r>
            <a:r>
              <a:rPr lang="nl-NL" sz="3000" dirty="0">
                <a:solidFill>
                  <a:srgbClr val="002060"/>
                </a:solidFill>
              </a:rPr>
              <a:t>zal veroordelen? </a:t>
            </a:r>
            <a:endParaRPr lang="nl-NL" sz="3000" dirty="0" smtClean="0">
              <a:solidFill>
                <a:srgbClr val="002060"/>
              </a:solidFill>
            </a:endParaRPr>
          </a:p>
          <a:p>
            <a:r>
              <a:rPr lang="nl-NL" sz="3000" dirty="0" smtClean="0">
                <a:solidFill>
                  <a:srgbClr val="002060"/>
                </a:solidFill>
              </a:rPr>
              <a:t>Christus Jezus, </a:t>
            </a:r>
            <a:r>
              <a:rPr lang="nl-NL" sz="3000" dirty="0">
                <a:solidFill>
                  <a:srgbClr val="002060"/>
                </a:solidFill>
              </a:rPr>
              <a:t>die </a:t>
            </a:r>
            <a:r>
              <a:rPr lang="nl-NL" sz="3000" dirty="0" smtClean="0">
                <a:solidFill>
                  <a:srgbClr val="002060"/>
                </a:solidFill>
              </a:rPr>
              <a:t>stierf en veel meer, </a:t>
            </a:r>
            <a:r>
              <a:rPr lang="nl-NL" sz="3000" dirty="0">
                <a:solidFill>
                  <a:srgbClr val="002060"/>
                </a:solidFill>
              </a:rPr>
              <a:t>die </a:t>
            </a:r>
            <a:r>
              <a:rPr lang="nl-NL" sz="3000" dirty="0" smtClean="0">
                <a:solidFill>
                  <a:srgbClr val="002060"/>
                </a:solidFill>
              </a:rPr>
              <a:t>werd opgewekt, </a:t>
            </a:r>
            <a:r>
              <a:rPr lang="nl-NL" sz="3000" dirty="0">
                <a:solidFill>
                  <a:srgbClr val="002060"/>
                </a:solidFill>
              </a:rPr>
              <a:t>die ook </a:t>
            </a:r>
            <a:endParaRPr lang="nl-NL" sz="3000" dirty="0" smtClean="0">
              <a:solidFill>
                <a:srgbClr val="002060"/>
              </a:solidFill>
            </a:endParaRPr>
          </a:p>
          <a:p>
            <a:r>
              <a:rPr lang="nl-NL" sz="3000" dirty="0" smtClean="0">
                <a:solidFill>
                  <a:srgbClr val="002060"/>
                </a:solidFill>
              </a:rPr>
              <a:t>aan </a:t>
            </a:r>
            <a:r>
              <a:rPr lang="nl-NL" sz="3000" dirty="0">
                <a:solidFill>
                  <a:srgbClr val="002060"/>
                </a:solidFill>
              </a:rPr>
              <a:t>de rechterhand van God </a:t>
            </a:r>
            <a:r>
              <a:rPr lang="nl-NL" sz="3000" dirty="0" smtClean="0">
                <a:solidFill>
                  <a:srgbClr val="002060"/>
                </a:solidFill>
              </a:rPr>
              <a:t>is en </a:t>
            </a:r>
            <a:r>
              <a:rPr lang="nl-NL" sz="3000" dirty="0">
                <a:solidFill>
                  <a:srgbClr val="002060"/>
                </a:solidFill>
              </a:rPr>
              <a:t>die ook ten behoeve van ons </a:t>
            </a:r>
            <a:r>
              <a:rPr lang="nl-NL" sz="3000" dirty="0" smtClean="0">
                <a:solidFill>
                  <a:srgbClr val="002060"/>
                </a:solidFill>
              </a:rPr>
              <a:t>pleit?</a:t>
            </a:r>
            <a:endParaRPr lang="nl-NL" sz="3000" dirty="0">
              <a:solidFill>
                <a:srgbClr val="002060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2152479" y="3011468"/>
            <a:ext cx="8609306" cy="129266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Hij stierf voor ons en werd opgewekt om ons </a:t>
            </a:r>
            <a:r>
              <a:rPr lang="nl-NL" sz="2600" i="1" dirty="0" smtClean="0">
                <a:latin typeface="+mj-lt"/>
              </a:rPr>
              <a:t>leven</a:t>
            </a:r>
            <a:r>
              <a:rPr lang="nl-NL" sz="2600" dirty="0" smtClean="0">
                <a:latin typeface="+mj-lt"/>
              </a:rPr>
              <a:t> te geven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Daarom </a:t>
            </a:r>
            <a:r>
              <a:rPr lang="nl-NL" sz="2600" dirty="0">
                <a:latin typeface="+mj-lt"/>
              </a:rPr>
              <a:t>verhoogt God Hem ook uitermate, en begunstigt Hij Hem met de Naam boven alle </a:t>
            </a:r>
            <a:r>
              <a:rPr lang="nl-NL" sz="2600" dirty="0" smtClean="0">
                <a:latin typeface="+mj-lt"/>
              </a:rPr>
              <a:t>naam… (Fil.2:9)</a:t>
            </a:r>
            <a:endParaRPr lang="nl-NL" sz="2600" dirty="0">
              <a:latin typeface="+mj-lt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585" y="5079686"/>
            <a:ext cx="11701100" cy="168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63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723172" y="296921"/>
            <a:ext cx="111171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</a:t>
            </a:r>
            <a:r>
              <a:rPr lang="nl-NL" sz="3000" b="1" dirty="0">
                <a:solidFill>
                  <a:srgbClr val="002060"/>
                </a:solidFill>
              </a:rPr>
              <a:t>8</a:t>
            </a:r>
          </a:p>
          <a:p>
            <a:r>
              <a:rPr lang="nl-NL" sz="3000" baseline="30000" dirty="0" smtClean="0">
                <a:solidFill>
                  <a:srgbClr val="002060"/>
                </a:solidFill>
              </a:rPr>
              <a:t>35 </a:t>
            </a:r>
            <a:r>
              <a:rPr lang="nl-NL" sz="3000" dirty="0" smtClean="0">
                <a:solidFill>
                  <a:srgbClr val="002060"/>
                </a:solidFill>
              </a:rPr>
              <a:t>Wat </a:t>
            </a:r>
            <a:r>
              <a:rPr lang="nl-NL" sz="3000" dirty="0">
                <a:solidFill>
                  <a:srgbClr val="002060"/>
                </a:solidFill>
              </a:rPr>
              <a:t>zal ons scheiden van de liefde van God, die in Christus Jezus is? Verdrukking, of benauwdheid, of vervolging, of honger, of naaktheid, of gevaar, of </a:t>
            </a:r>
            <a:r>
              <a:rPr lang="nl-NL" sz="3000" dirty="0" smtClean="0">
                <a:solidFill>
                  <a:srgbClr val="002060"/>
                </a:solidFill>
              </a:rPr>
              <a:t>het zwaard</a:t>
            </a:r>
            <a:r>
              <a:rPr lang="nl-NL" sz="30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723172" y="2509567"/>
            <a:ext cx="5711918" cy="169277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verdrukking = druk van buiten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benauwdheid = beklemdheid die van binnen wordt ervaren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>
                <a:latin typeface="+mj-lt"/>
              </a:rPr>
              <a:t>v</a:t>
            </a:r>
            <a:r>
              <a:rPr lang="nl-NL" sz="2600" dirty="0" smtClean="0">
                <a:latin typeface="+mj-lt"/>
              </a:rPr>
              <a:t>ervolging = achterna gezeten worden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172" y="4876103"/>
            <a:ext cx="10248900" cy="1892362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435091" y="2509567"/>
            <a:ext cx="4850226" cy="169277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>
                <a:latin typeface="+mj-lt"/>
              </a:rPr>
              <a:t>honger = geen eten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naaktheid = geen kleding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gevaar = bedreiging (van leven)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>
                <a:latin typeface="+mj-lt"/>
              </a:rPr>
              <a:t>z</a:t>
            </a:r>
            <a:r>
              <a:rPr lang="nl-NL" sz="2600" dirty="0" smtClean="0">
                <a:latin typeface="+mj-lt"/>
              </a:rPr>
              <a:t>waard = dood </a:t>
            </a:r>
            <a:endParaRPr lang="nl-NL" sz="2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97732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723172" y="296921"/>
            <a:ext cx="111171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</a:t>
            </a:r>
            <a:r>
              <a:rPr lang="nl-NL" sz="3000" b="1" dirty="0">
                <a:solidFill>
                  <a:srgbClr val="002060"/>
                </a:solidFill>
              </a:rPr>
              <a:t>8</a:t>
            </a:r>
          </a:p>
          <a:p>
            <a:r>
              <a:rPr lang="nl-NL" sz="3000" baseline="30000" dirty="0" smtClean="0">
                <a:solidFill>
                  <a:srgbClr val="002060"/>
                </a:solidFill>
              </a:rPr>
              <a:t>36 </a:t>
            </a:r>
            <a:r>
              <a:rPr lang="nl-NL" sz="3000" dirty="0" smtClean="0">
                <a:solidFill>
                  <a:srgbClr val="002060"/>
                </a:solidFill>
              </a:rPr>
              <a:t>Zoals </a:t>
            </a:r>
            <a:r>
              <a:rPr lang="nl-NL" sz="3000" dirty="0">
                <a:solidFill>
                  <a:srgbClr val="002060"/>
                </a:solidFill>
              </a:rPr>
              <a:t>geschreven staat: Wegens u worden wij de gehele dag ter dood gebracht, wij worden gerekend als schapen voor de slachting.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1806276" y="2178097"/>
            <a:ext cx="7609298" cy="2492990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citaat uit Psalm 44: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nl-NL" sz="2600" dirty="0" smtClean="0">
                <a:latin typeface="+mj-lt"/>
              </a:rPr>
              <a:t>Israël door God verworpen (:10)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nl-NL" sz="2600" dirty="0" smtClean="0">
                <a:latin typeface="+mj-lt"/>
              </a:rPr>
              <a:t>Israël verstrooid onder de natiën (:12,15)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nl-NL" sz="2600" dirty="0" smtClean="0">
                <a:latin typeface="+mj-lt"/>
              </a:rPr>
              <a:t>“Waarom slaapt u, Heer?” (:24)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nl-NL" sz="2600" dirty="0" smtClean="0">
                <a:latin typeface="+mj-lt"/>
              </a:rPr>
              <a:t>God verbergt Zijn aangezicht voor hen (:25)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nl-NL" sz="2600" dirty="0" smtClean="0">
                <a:latin typeface="+mj-lt"/>
              </a:rPr>
              <a:t>daarna zal God Zijn volk verlossen (:27)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172" y="4853765"/>
            <a:ext cx="9775507" cy="190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7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723172" y="296921"/>
            <a:ext cx="111171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</a:t>
            </a:r>
            <a:r>
              <a:rPr lang="nl-NL" sz="3000" b="1" dirty="0">
                <a:solidFill>
                  <a:srgbClr val="002060"/>
                </a:solidFill>
              </a:rPr>
              <a:t>8</a:t>
            </a:r>
          </a:p>
          <a:p>
            <a:r>
              <a:rPr lang="nl-NL" sz="3000" baseline="30000" dirty="0" smtClean="0">
                <a:solidFill>
                  <a:srgbClr val="002060"/>
                </a:solidFill>
              </a:rPr>
              <a:t>37 </a:t>
            </a:r>
            <a:r>
              <a:rPr lang="nl-NL" sz="3000" dirty="0" smtClean="0">
                <a:solidFill>
                  <a:srgbClr val="002060"/>
                </a:solidFill>
              </a:rPr>
              <a:t>Maar </a:t>
            </a:r>
            <a:r>
              <a:rPr lang="nl-NL" sz="3000" dirty="0">
                <a:solidFill>
                  <a:srgbClr val="002060"/>
                </a:solidFill>
              </a:rPr>
              <a:t>in al deze dingen zijn wij meer dan overwinnaars </a:t>
            </a:r>
            <a:endParaRPr lang="nl-NL" sz="3000" dirty="0" smtClean="0">
              <a:solidFill>
                <a:srgbClr val="002060"/>
              </a:solidFill>
            </a:endParaRPr>
          </a:p>
          <a:p>
            <a:r>
              <a:rPr lang="nl-NL" sz="3000" dirty="0" smtClean="0">
                <a:solidFill>
                  <a:srgbClr val="002060"/>
                </a:solidFill>
              </a:rPr>
              <a:t>door </a:t>
            </a:r>
            <a:r>
              <a:rPr lang="nl-NL" sz="3000" dirty="0">
                <a:solidFill>
                  <a:srgbClr val="002060"/>
                </a:solidFill>
              </a:rPr>
              <a:t>Hem, die ons liefheeft.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723172" y="4528781"/>
            <a:ext cx="7220678" cy="129266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</a:t>
            </a:r>
            <a:r>
              <a:rPr lang="nl-NL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nl-NL" sz="2600" dirty="0" smtClean="0">
                <a:latin typeface="+mj-lt"/>
              </a:rPr>
              <a:t>al deze dingen =&gt; het wordt ons niet bespaard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‘de dingen’ van vers 35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wij delen in </a:t>
            </a:r>
            <a:r>
              <a:rPr lang="nl-NL" sz="2600" i="1" dirty="0" smtClean="0">
                <a:latin typeface="+mj-lt"/>
              </a:rPr>
              <a:t>Zijn</a:t>
            </a:r>
            <a:r>
              <a:rPr lang="nl-NL" sz="2600" dirty="0" smtClean="0">
                <a:latin typeface="+mj-lt"/>
              </a:rPr>
              <a:t> overwinning!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" y="5956853"/>
            <a:ext cx="11658600" cy="83464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5645" y="1365904"/>
            <a:ext cx="4912995" cy="302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7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17170" y="402138"/>
            <a:ext cx="1180718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 b="1" dirty="0" smtClean="0"/>
              <a:t>Romeinen </a:t>
            </a:r>
            <a:r>
              <a:rPr lang="nl-NL" sz="3000" b="1" dirty="0"/>
              <a:t>8</a:t>
            </a:r>
          </a:p>
          <a:p>
            <a:pPr algn="ctr"/>
            <a:r>
              <a:rPr lang="nl-NL" sz="3000" baseline="30000" dirty="0" smtClean="0"/>
              <a:t>24</a:t>
            </a:r>
            <a:r>
              <a:rPr lang="nl-NL" sz="3000" dirty="0" smtClean="0"/>
              <a:t> Want </a:t>
            </a:r>
            <a:r>
              <a:rPr lang="nl-NL" sz="3000" dirty="0"/>
              <a:t>in </a:t>
            </a:r>
            <a:r>
              <a:rPr lang="nl-NL" sz="3000" dirty="0" smtClean="0"/>
              <a:t>de hoop </a:t>
            </a:r>
            <a:r>
              <a:rPr lang="nl-NL" sz="3000" dirty="0"/>
              <a:t>werden wij gered. </a:t>
            </a:r>
            <a:endParaRPr lang="nl-NL" sz="3000" dirty="0" smtClean="0"/>
          </a:p>
          <a:p>
            <a:pPr algn="ctr"/>
            <a:r>
              <a:rPr lang="nl-NL" sz="3000" dirty="0" smtClean="0"/>
              <a:t>Maar </a:t>
            </a:r>
            <a:r>
              <a:rPr lang="nl-NL" sz="3000" dirty="0"/>
              <a:t>hoop, die </a:t>
            </a:r>
            <a:r>
              <a:rPr lang="nl-NL" sz="3000" dirty="0" smtClean="0"/>
              <a:t>gezien wordt</a:t>
            </a:r>
            <a:r>
              <a:rPr lang="nl-NL" sz="3000" dirty="0"/>
              <a:t>, is geen hoop; </a:t>
            </a:r>
            <a:endParaRPr lang="nl-NL" sz="3000" dirty="0" smtClean="0"/>
          </a:p>
          <a:p>
            <a:pPr algn="ctr"/>
            <a:r>
              <a:rPr lang="nl-NL" sz="3000" dirty="0" smtClean="0"/>
              <a:t>want </a:t>
            </a:r>
            <a:r>
              <a:rPr lang="nl-NL" sz="3000" dirty="0"/>
              <a:t>waarom zal iemand hopen op wat hij </a:t>
            </a:r>
            <a:r>
              <a:rPr lang="nl-NL" sz="3000" dirty="0" smtClean="0"/>
              <a:t>ziet?</a:t>
            </a:r>
          </a:p>
          <a:p>
            <a:pPr algn="ctr"/>
            <a:r>
              <a:rPr lang="nl-NL" sz="3000" baseline="30000" dirty="0"/>
              <a:t>25</a:t>
            </a:r>
            <a:r>
              <a:rPr lang="nl-NL" sz="3000" dirty="0"/>
              <a:t> En indien wij hopen wat wij niet zien, </a:t>
            </a:r>
          </a:p>
          <a:p>
            <a:pPr algn="ctr"/>
            <a:r>
              <a:rPr lang="nl-NL" sz="3000" dirty="0"/>
              <a:t>dan wachten wij af door verduren.</a:t>
            </a:r>
          </a:p>
          <a:p>
            <a:pPr algn="ctr"/>
            <a:r>
              <a:rPr lang="nl-NL" sz="3000" baseline="30000" dirty="0"/>
              <a:t>26</a:t>
            </a:r>
            <a:r>
              <a:rPr lang="nl-NL" sz="3000" dirty="0"/>
              <a:t> En op dezelfde wijze komt ook de geest onze zwakheid te hulp, </a:t>
            </a:r>
          </a:p>
          <a:p>
            <a:pPr algn="ctr"/>
            <a:r>
              <a:rPr lang="nl-NL" sz="3000" dirty="0"/>
              <a:t>want wij weten niet wat wij zullen bidden naar wat moet zijn,</a:t>
            </a:r>
          </a:p>
          <a:p>
            <a:pPr algn="ctr"/>
            <a:r>
              <a:rPr lang="nl-NL" sz="3000" dirty="0"/>
              <a:t>maar de geest zelf pleit ten behoeve van onuitgesproken verzuchtingen.</a:t>
            </a:r>
          </a:p>
          <a:p>
            <a:pPr algn="ctr"/>
            <a:r>
              <a:rPr lang="nl-NL" sz="3000" baseline="30000" dirty="0"/>
              <a:t>27</a:t>
            </a:r>
            <a:r>
              <a:rPr lang="nl-NL" sz="3000" dirty="0"/>
              <a:t> En Hij, die de harten doorzoekt, weet wat de gezindheid van de geest is, dat hij, in overeenstemming met God, pleit ten behoeve van heiligen.</a:t>
            </a:r>
          </a:p>
          <a:p>
            <a:pPr algn="ctr"/>
            <a:endParaRPr lang="nl-NL" sz="3000" dirty="0"/>
          </a:p>
        </p:txBody>
      </p:sp>
    </p:spTree>
    <p:extLst>
      <p:ext uri="{BB962C8B-B14F-4D97-AF65-F5344CB8AC3E}">
        <p14:creationId xmlns:p14="http://schemas.microsoft.com/office/powerpoint/2010/main" val="319459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723172" y="296921"/>
            <a:ext cx="111171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</a:t>
            </a:r>
            <a:r>
              <a:rPr lang="nl-NL" sz="3000" b="1" dirty="0">
                <a:solidFill>
                  <a:srgbClr val="002060"/>
                </a:solidFill>
              </a:rPr>
              <a:t>8</a:t>
            </a:r>
          </a:p>
          <a:p>
            <a:r>
              <a:rPr lang="nl-NL" sz="3000" baseline="30000" dirty="0" smtClean="0">
                <a:solidFill>
                  <a:srgbClr val="002060"/>
                </a:solidFill>
              </a:rPr>
              <a:t>38 </a:t>
            </a:r>
            <a:r>
              <a:rPr lang="nl-NL" sz="3000" dirty="0" smtClean="0">
                <a:solidFill>
                  <a:srgbClr val="002060"/>
                </a:solidFill>
              </a:rPr>
              <a:t>Want </a:t>
            </a:r>
            <a:r>
              <a:rPr lang="nl-NL" sz="3000" dirty="0">
                <a:solidFill>
                  <a:srgbClr val="002060"/>
                </a:solidFill>
              </a:rPr>
              <a:t>ik ben ervan overtuigd, dat noch dood noch leven, noch boodschappers noch overheden, noch de nu bestaande dingen noch de </a:t>
            </a:r>
            <a:r>
              <a:rPr lang="nl-NL" sz="3000" dirty="0" smtClean="0">
                <a:solidFill>
                  <a:srgbClr val="002060"/>
                </a:solidFill>
              </a:rPr>
              <a:t>aanstaande </a:t>
            </a:r>
            <a:r>
              <a:rPr lang="nl-NL" sz="3000" dirty="0">
                <a:solidFill>
                  <a:srgbClr val="002060"/>
                </a:solidFill>
              </a:rPr>
              <a:t>dingen, noch machten</a:t>
            </a:r>
            <a:r>
              <a:rPr lang="nl-NL" sz="3000" dirty="0" smtClean="0">
                <a:solidFill>
                  <a:srgbClr val="002060"/>
                </a:solidFill>
              </a:rPr>
              <a:t>,</a:t>
            </a:r>
          </a:p>
          <a:p>
            <a:r>
              <a:rPr lang="nl-NL" sz="3000" baseline="30000" dirty="0" smtClean="0">
                <a:solidFill>
                  <a:schemeClr val="bg1">
                    <a:lumMod val="65000"/>
                  </a:schemeClr>
                </a:solidFill>
              </a:rPr>
              <a:t>39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 noch hoogte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noch diepte, noch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enig ander schepsel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ons zal kunnen scheiden van de liefde van God,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in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Christus Jezus, onze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Heer.</a:t>
            </a:r>
            <a:endParaRPr lang="nl-NL" sz="3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178" y="4714507"/>
            <a:ext cx="11347130" cy="194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80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723172" y="296921"/>
            <a:ext cx="111171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</a:t>
            </a:r>
            <a:r>
              <a:rPr lang="nl-NL" sz="3000" b="1" dirty="0">
                <a:solidFill>
                  <a:srgbClr val="002060"/>
                </a:solidFill>
              </a:rPr>
              <a:t>8</a:t>
            </a:r>
          </a:p>
          <a:p>
            <a:r>
              <a:rPr lang="nl-NL" sz="3000" baseline="30000" dirty="0" smtClean="0">
                <a:solidFill>
                  <a:schemeClr val="bg1">
                    <a:lumMod val="65000"/>
                  </a:schemeClr>
                </a:solidFill>
              </a:rPr>
              <a:t>38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Want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ik ben ervan overtuigd, dat noch dood noch leven, noch boodschappers noch overheden, noch de nu bestaande dingen noch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toekomende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dingen, noch machten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,</a:t>
            </a:r>
          </a:p>
          <a:p>
            <a:r>
              <a:rPr lang="nl-NL" sz="3000" baseline="30000" dirty="0" smtClean="0">
                <a:solidFill>
                  <a:srgbClr val="002060"/>
                </a:solidFill>
              </a:rPr>
              <a:t>39</a:t>
            </a:r>
            <a:r>
              <a:rPr lang="nl-NL" sz="3000" dirty="0">
                <a:solidFill>
                  <a:srgbClr val="002060"/>
                </a:solidFill>
              </a:rPr>
              <a:t> noch hoogte noch diepte, noch enig ander schepsel ons zal kunnen scheiden van de liefde van God, in Christus Jezus, onze Heer.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172" y="4977536"/>
            <a:ext cx="11109960" cy="177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70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723172" y="296921"/>
            <a:ext cx="111171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</a:t>
            </a:r>
            <a:r>
              <a:rPr lang="nl-NL" sz="3000" b="1" dirty="0">
                <a:solidFill>
                  <a:srgbClr val="002060"/>
                </a:solidFill>
              </a:rPr>
              <a:t>8</a:t>
            </a:r>
          </a:p>
          <a:p>
            <a:r>
              <a:rPr lang="nl-NL" sz="3000" baseline="30000" dirty="0" smtClean="0">
                <a:solidFill>
                  <a:srgbClr val="002060"/>
                </a:solidFill>
              </a:rPr>
              <a:t>38 </a:t>
            </a:r>
            <a:r>
              <a:rPr lang="nl-NL" sz="3000" dirty="0" smtClean="0">
                <a:solidFill>
                  <a:srgbClr val="002060"/>
                </a:solidFill>
              </a:rPr>
              <a:t>Want </a:t>
            </a:r>
            <a:r>
              <a:rPr lang="nl-NL" sz="3000" dirty="0">
                <a:solidFill>
                  <a:srgbClr val="002060"/>
                </a:solidFill>
              </a:rPr>
              <a:t>ik ben ervan overtuigd, dat noch dood noch leven, noch boodschappers noch overheden, noch de nu bestaande dingen noch </a:t>
            </a:r>
            <a:r>
              <a:rPr lang="nl-NL" sz="3000" dirty="0" smtClean="0">
                <a:solidFill>
                  <a:srgbClr val="002060"/>
                </a:solidFill>
              </a:rPr>
              <a:t>toekomende dingen</a:t>
            </a:r>
            <a:r>
              <a:rPr lang="nl-NL" sz="3000" dirty="0">
                <a:solidFill>
                  <a:srgbClr val="002060"/>
                </a:solidFill>
              </a:rPr>
              <a:t>, noch machten</a:t>
            </a:r>
            <a:r>
              <a:rPr lang="nl-NL" sz="3000" dirty="0" smtClean="0">
                <a:solidFill>
                  <a:srgbClr val="002060"/>
                </a:solidFill>
              </a:rPr>
              <a:t>,</a:t>
            </a:r>
          </a:p>
          <a:p>
            <a:r>
              <a:rPr lang="nl-NL" sz="3000" baseline="30000" dirty="0" smtClean="0">
                <a:solidFill>
                  <a:srgbClr val="002060"/>
                </a:solidFill>
              </a:rPr>
              <a:t>39</a:t>
            </a:r>
            <a:r>
              <a:rPr lang="nl-NL" sz="3000" dirty="0" smtClean="0">
                <a:solidFill>
                  <a:srgbClr val="002060"/>
                </a:solidFill>
              </a:rPr>
              <a:t> </a:t>
            </a:r>
            <a:r>
              <a:rPr lang="nl-NL" sz="3000" dirty="0">
                <a:solidFill>
                  <a:srgbClr val="002060"/>
                </a:solidFill>
              </a:rPr>
              <a:t>noch hoogte noch diepte, noch enig ander schepsel ons zal kunnen scheiden van de liefde van God, in Christus Jezus, onze Heer</a:t>
            </a:r>
            <a:r>
              <a:rPr lang="nl-NL" sz="3000" dirty="0" smtClean="0">
                <a:solidFill>
                  <a:srgbClr val="002060"/>
                </a:solidFill>
              </a:rPr>
              <a:t>.</a:t>
            </a:r>
            <a:endParaRPr lang="nl-NL" sz="3000" dirty="0">
              <a:solidFill>
                <a:srgbClr val="002060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2266222" y="4118926"/>
            <a:ext cx="8260808" cy="2492990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de opsomming uit vers 35 wordt aangevuld en uitgebreid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>
                <a:latin typeface="+mj-lt"/>
              </a:rPr>
              <a:t>c</a:t>
            </a:r>
            <a:r>
              <a:rPr lang="nl-NL" sz="2600" dirty="0" smtClean="0">
                <a:latin typeface="+mj-lt"/>
              </a:rPr>
              <a:t>ontrasten, zoals dood en leven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>
                <a:latin typeface="+mj-lt"/>
              </a:rPr>
              <a:t>o</a:t>
            </a:r>
            <a:r>
              <a:rPr lang="nl-NL" sz="2600" dirty="0" smtClean="0">
                <a:latin typeface="+mj-lt"/>
              </a:rPr>
              <a:t>nzienlijke dingen, zoals boodschappers (engelen)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>
                <a:latin typeface="+mj-lt"/>
              </a:rPr>
              <a:t>z</a:t>
            </a:r>
            <a:r>
              <a:rPr lang="nl-NL" sz="2600" dirty="0" smtClean="0">
                <a:latin typeface="+mj-lt"/>
              </a:rPr>
              <a:t>ij, die boven ons staan: overheden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enz.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</a:t>
            </a:r>
            <a:r>
              <a:rPr lang="nl-NL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iets</a:t>
            </a:r>
            <a:r>
              <a:rPr lang="nl-NL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nl-NL" sz="2600" dirty="0" smtClean="0">
                <a:latin typeface="+mj-lt"/>
              </a:rPr>
              <a:t>kan ons scheiden van Zijn liefde!</a:t>
            </a:r>
          </a:p>
        </p:txBody>
      </p:sp>
    </p:spTree>
    <p:extLst>
      <p:ext uri="{BB962C8B-B14F-4D97-AF65-F5344CB8AC3E}">
        <p14:creationId xmlns:p14="http://schemas.microsoft.com/office/powerpoint/2010/main" val="136124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723172" y="296921"/>
            <a:ext cx="111171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</a:t>
            </a:r>
            <a:r>
              <a:rPr lang="nl-NL" sz="3000" b="1" dirty="0">
                <a:solidFill>
                  <a:srgbClr val="002060"/>
                </a:solidFill>
              </a:rPr>
              <a:t>8</a:t>
            </a:r>
          </a:p>
          <a:p>
            <a:r>
              <a:rPr lang="nl-NL" sz="3000" baseline="30000" dirty="0" smtClean="0">
                <a:solidFill>
                  <a:srgbClr val="002060"/>
                </a:solidFill>
              </a:rPr>
              <a:t>38 </a:t>
            </a:r>
            <a:r>
              <a:rPr lang="nl-NL" sz="3000" dirty="0" smtClean="0">
                <a:solidFill>
                  <a:srgbClr val="002060"/>
                </a:solidFill>
              </a:rPr>
              <a:t>Want </a:t>
            </a:r>
            <a:r>
              <a:rPr lang="nl-NL" sz="3000" dirty="0">
                <a:solidFill>
                  <a:srgbClr val="002060"/>
                </a:solidFill>
              </a:rPr>
              <a:t>ik ben ervan overtuigd, dat noch dood noch leven, noch boodschappers noch overheden, noch de nu bestaande dingen noch </a:t>
            </a:r>
            <a:r>
              <a:rPr lang="nl-NL" sz="3000" dirty="0" smtClean="0">
                <a:solidFill>
                  <a:srgbClr val="002060"/>
                </a:solidFill>
              </a:rPr>
              <a:t>toekomende dingen</a:t>
            </a:r>
            <a:r>
              <a:rPr lang="nl-NL" sz="3000" dirty="0">
                <a:solidFill>
                  <a:srgbClr val="002060"/>
                </a:solidFill>
              </a:rPr>
              <a:t>, noch machten</a:t>
            </a:r>
            <a:r>
              <a:rPr lang="nl-NL" sz="3000" dirty="0" smtClean="0">
                <a:solidFill>
                  <a:srgbClr val="002060"/>
                </a:solidFill>
              </a:rPr>
              <a:t>,</a:t>
            </a:r>
          </a:p>
          <a:p>
            <a:r>
              <a:rPr lang="nl-NL" sz="3000" baseline="30000" dirty="0" smtClean="0">
                <a:solidFill>
                  <a:srgbClr val="002060"/>
                </a:solidFill>
              </a:rPr>
              <a:t>39</a:t>
            </a:r>
            <a:r>
              <a:rPr lang="nl-NL" sz="3000" dirty="0" smtClean="0">
                <a:solidFill>
                  <a:srgbClr val="002060"/>
                </a:solidFill>
              </a:rPr>
              <a:t> </a:t>
            </a:r>
            <a:r>
              <a:rPr lang="nl-NL" sz="3000" dirty="0">
                <a:solidFill>
                  <a:srgbClr val="002060"/>
                </a:solidFill>
              </a:rPr>
              <a:t>noch hoogte noch diepte, noch enig ander schepsel ons zal kunnen scheiden van </a:t>
            </a:r>
            <a:r>
              <a:rPr lang="nl-NL" sz="3000" u="sng" dirty="0">
                <a:solidFill>
                  <a:srgbClr val="002060"/>
                </a:solidFill>
              </a:rPr>
              <a:t>de liefde van God, in Christus Jezus, onze Heer</a:t>
            </a:r>
            <a:r>
              <a:rPr lang="nl-NL" sz="3000" dirty="0" smtClean="0">
                <a:solidFill>
                  <a:srgbClr val="002060"/>
                </a:solidFill>
              </a:rPr>
              <a:t>.</a:t>
            </a:r>
            <a:endParaRPr lang="nl-NL" sz="3000" dirty="0">
              <a:solidFill>
                <a:srgbClr val="002060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2312521" y="3922156"/>
            <a:ext cx="7632158" cy="209288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de liefde faalt nooit (1 Kor.13:8)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>
                <a:latin typeface="+mj-lt"/>
              </a:rPr>
              <a:t>d</a:t>
            </a:r>
            <a:r>
              <a:rPr lang="nl-NL" sz="2600" dirty="0" smtClean="0">
                <a:latin typeface="+mj-lt"/>
              </a:rPr>
              <a:t>e liefde van God, in Christus Jezus onze Heer =&gt;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nl-NL" sz="2600" dirty="0">
              <a:latin typeface="+mj-lt"/>
            </a:endParaRPr>
          </a:p>
          <a:p>
            <a:r>
              <a:rPr lang="nl-NL" sz="2600" dirty="0" smtClean="0">
                <a:latin typeface="+mj-lt"/>
              </a:rPr>
              <a:t>God echter bewijst zijn liefde voor ons, dat Christus stierf voor ons, toen wij nog zondaars </a:t>
            </a:r>
            <a:r>
              <a:rPr lang="nl-NL" sz="2600" dirty="0">
                <a:latin typeface="+mj-lt"/>
              </a:rPr>
              <a:t>waren (</a:t>
            </a:r>
            <a:r>
              <a:rPr lang="nl-NL" sz="2600" dirty="0" smtClean="0">
                <a:latin typeface="+mj-lt"/>
              </a:rPr>
              <a:t>Rom. 5:8)</a:t>
            </a:r>
          </a:p>
        </p:txBody>
      </p:sp>
    </p:spTree>
    <p:extLst>
      <p:ext uri="{BB962C8B-B14F-4D97-AF65-F5344CB8AC3E}">
        <p14:creationId xmlns:p14="http://schemas.microsoft.com/office/powerpoint/2010/main" val="303506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17170" y="402138"/>
            <a:ext cx="1180718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 b="1" dirty="0" smtClean="0"/>
              <a:t>Romeinen </a:t>
            </a:r>
            <a:r>
              <a:rPr lang="nl-NL" sz="3000" b="1" dirty="0"/>
              <a:t>8</a:t>
            </a:r>
          </a:p>
          <a:p>
            <a:pPr algn="ctr"/>
            <a:r>
              <a:rPr lang="nl-NL" sz="3000" baseline="30000" dirty="0" smtClean="0"/>
              <a:t>28</a:t>
            </a:r>
            <a:r>
              <a:rPr lang="nl-NL" sz="3000" dirty="0" smtClean="0"/>
              <a:t> Wij </a:t>
            </a:r>
            <a:r>
              <a:rPr lang="nl-NL" sz="3000" dirty="0"/>
              <a:t>weten nu, dat voor degenen die de God liefhebben </a:t>
            </a:r>
          </a:p>
          <a:p>
            <a:pPr algn="ctr"/>
            <a:r>
              <a:rPr lang="nl-NL" sz="3000" dirty="0"/>
              <a:t>alles meewerkt ten goede, </a:t>
            </a:r>
          </a:p>
          <a:p>
            <a:pPr algn="ctr"/>
            <a:r>
              <a:rPr lang="nl-NL" sz="3000" dirty="0"/>
              <a:t>voor degenen die in overeenstemming met [zijn] voornemen </a:t>
            </a:r>
          </a:p>
          <a:p>
            <a:pPr algn="ctr"/>
            <a:r>
              <a:rPr lang="nl-NL" sz="3000" dirty="0"/>
              <a:t>geroepenen zijn.</a:t>
            </a:r>
          </a:p>
          <a:p>
            <a:pPr algn="ctr"/>
            <a:r>
              <a:rPr lang="nl-NL" sz="3000" baseline="30000" dirty="0"/>
              <a:t>29</a:t>
            </a:r>
            <a:r>
              <a:rPr lang="nl-NL" sz="3000" dirty="0"/>
              <a:t> Want die Hij tevoren kende, bestemt Hij ook tevoren </a:t>
            </a:r>
          </a:p>
          <a:p>
            <a:pPr algn="ctr"/>
            <a:r>
              <a:rPr lang="nl-NL" sz="3000" dirty="0"/>
              <a:t>tot </a:t>
            </a:r>
            <a:r>
              <a:rPr lang="nl-NL" sz="3000" dirty="0" err="1"/>
              <a:t>gelijkvormigen</a:t>
            </a:r>
            <a:r>
              <a:rPr lang="nl-NL" sz="3000" dirty="0"/>
              <a:t> van de afbeelding van zijn Zoon, </a:t>
            </a:r>
          </a:p>
          <a:p>
            <a:pPr algn="ctr"/>
            <a:r>
              <a:rPr lang="nl-NL" sz="3000" dirty="0"/>
              <a:t>opdat Hij Eerstgeborene zou zijn onder vele broeders.</a:t>
            </a:r>
          </a:p>
          <a:p>
            <a:pPr algn="ctr"/>
            <a:r>
              <a:rPr lang="nl-NL" sz="3000" baseline="30000" dirty="0"/>
              <a:t>30</a:t>
            </a:r>
            <a:r>
              <a:rPr lang="nl-NL" sz="3000" dirty="0"/>
              <a:t> En die Hij tevoren bestemt, dézen roept Hij ook, </a:t>
            </a:r>
          </a:p>
          <a:p>
            <a:pPr algn="ctr"/>
            <a:r>
              <a:rPr lang="nl-NL" sz="3000" dirty="0"/>
              <a:t>en die Hij roept,  dézen rechtvaardigt Hij ook; </a:t>
            </a:r>
          </a:p>
          <a:p>
            <a:pPr algn="ctr"/>
            <a:r>
              <a:rPr lang="nl-NL" sz="3000" dirty="0"/>
              <a:t>en die Hij rechtvaardigt, dézen verheerlijkt Hij ook.</a:t>
            </a:r>
          </a:p>
          <a:p>
            <a:pPr algn="ctr"/>
            <a:endParaRPr lang="nl-NL" sz="3000" dirty="0"/>
          </a:p>
        </p:txBody>
      </p:sp>
    </p:spTree>
    <p:extLst>
      <p:ext uri="{BB962C8B-B14F-4D97-AF65-F5344CB8AC3E}">
        <p14:creationId xmlns:p14="http://schemas.microsoft.com/office/powerpoint/2010/main" val="194473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576261" y="250030"/>
            <a:ext cx="116157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</a:t>
            </a:r>
            <a:r>
              <a:rPr lang="nl-NL" sz="3000" b="1" dirty="0">
                <a:solidFill>
                  <a:srgbClr val="002060"/>
                </a:solidFill>
              </a:rPr>
              <a:t>8</a:t>
            </a:r>
          </a:p>
          <a:p>
            <a:r>
              <a:rPr lang="nl-NL" sz="3000" baseline="30000" dirty="0" smtClean="0">
                <a:solidFill>
                  <a:srgbClr val="002060"/>
                </a:solidFill>
              </a:rPr>
              <a:t>31</a:t>
            </a:r>
            <a:r>
              <a:rPr lang="nl-NL" sz="3000" dirty="0" smtClean="0">
                <a:solidFill>
                  <a:srgbClr val="002060"/>
                </a:solidFill>
              </a:rPr>
              <a:t> Wat </a:t>
            </a:r>
            <a:r>
              <a:rPr lang="nl-NL" sz="3000" dirty="0">
                <a:solidFill>
                  <a:srgbClr val="002060"/>
                </a:solidFill>
              </a:rPr>
              <a:t>zullen wij dan van deze dingen </a:t>
            </a:r>
            <a:r>
              <a:rPr lang="nl-NL" sz="3000" dirty="0" smtClean="0">
                <a:solidFill>
                  <a:srgbClr val="002060"/>
                </a:solidFill>
              </a:rPr>
              <a:t>zeggen? </a:t>
            </a:r>
          </a:p>
          <a:p>
            <a:r>
              <a:rPr lang="nl-NL" sz="3000" dirty="0" smtClean="0">
                <a:solidFill>
                  <a:srgbClr val="002060"/>
                </a:solidFill>
              </a:rPr>
              <a:t>Als </a:t>
            </a:r>
            <a:r>
              <a:rPr lang="nl-NL" sz="3000" dirty="0">
                <a:solidFill>
                  <a:srgbClr val="002060"/>
                </a:solidFill>
              </a:rPr>
              <a:t>God voor ons is, wie is </a:t>
            </a:r>
            <a:r>
              <a:rPr lang="nl-NL" sz="3000" dirty="0" smtClean="0">
                <a:solidFill>
                  <a:srgbClr val="002060"/>
                </a:solidFill>
              </a:rPr>
              <a:t>tegen </a:t>
            </a:r>
            <a:r>
              <a:rPr lang="nl-NL" sz="3000" dirty="0">
                <a:solidFill>
                  <a:srgbClr val="002060"/>
                </a:solidFill>
              </a:rPr>
              <a:t>ons?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2979454" y="2771151"/>
            <a:ext cx="5030226" cy="89255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terugkijkend op het voorgaande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wie/wat is tegen ons?</a:t>
            </a:r>
            <a:r>
              <a:rPr lang="nl-NL" sz="2600" dirty="0">
                <a:latin typeface="+mj-lt"/>
              </a:rPr>
              <a:t> </a:t>
            </a:r>
            <a:endParaRPr lang="nl-NL" sz="2600" dirty="0" smtClean="0">
              <a:latin typeface="+mj-lt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62" y="4809557"/>
            <a:ext cx="8000580" cy="193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26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576261" y="250030"/>
            <a:ext cx="116157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</a:t>
            </a:r>
            <a:r>
              <a:rPr lang="nl-NL" sz="3000" b="1" dirty="0">
                <a:solidFill>
                  <a:srgbClr val="002060"/>
                </a:solidFill>
              </a:rPr>
              <a:t>8</a:t>
            </a:r>
          </a:p>
          <a:p>
            <a:r>
              <a:rPr lang="nl-NL" sz="3000" baseline="30000" dirty="0" smtClean="0">
                <a:solidFill>
                  <a:srgbClr val="002060"/>
                </a:solidFill>
              </a:rPr>
              <a:t>32 </a:t>
            </a:r>
            <a:r>
              <a:rPr lang="nl-NL" sz="3000" dirty="0" smtClean="0">
                <a:solidFill>
                  <a:srgbClr val="002060"/>
                </a:solidFill>
              </a:rPr>
              <a:t>Hij</a:t>
            </a:r>
            <a:r>
              <a:rPr lang="nl-NL" sz="3000" dirty="0">
                <a:solidFill>
                  <a:srgbClr val="002060"/>
                </a:solidFill>
              </a:rPr>
              <a:t>, die zijn eigen Zoon niet spaart, </a:t>
            </a:r>
            <a:endParaRPr lang="nl-NL" sz="3000" dirty="0" smtClean="0">
              <a:solidFill>
                <a:srgbClr val="002060"/>
              </a:solidFill>
            </a:endParaRPr>
          </a:p>
          <a:p>
            <a:r>
              <a:rPr lang="nl-NL" sz="3000" dirty="0" smtClean="0">
                <a:solidFill>
                  <a:srgbClr val="002060"/>
                </a:solidFill>
              </a:rPr>
              <a:t>maar ten behoeve van ons </a:t>
            </a:r>
            <a:r>
              <a:rPr lang="nl-NL" sz="3000" dirty="0">
                <a:solidFill>
                  <a:srgbClr val="002060"/>
                </a:solidFill>
              </a:rPr>
              <a:t>allen overlevert, </a:t>
            </a:r>
            <a:endParaRPr lang="nl-NL" sz="3000" dirty="0" smtClean="0">
              <a:solidFill>
                <a:srgbClr val="002060"/>
              </a:solidFill>
            </a:endParaRP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hoe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zal Hij ons, samen met Hem, ook niet alle dingen genadig geven?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3001063" y="3165078"/>
            <a:ext cx="6187697" cy="89255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in dit verband: overleveren om te sterven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>
                <a:latin typeface="+mj-lt"/>
              </a:rPr>
              <a:t>n</a:t>
            </a:r>
            <a:r>
              <a:rPr lang="nl-NL" sz="2600" dirty="0" smtClean="0">
                <a:latin typeface="+mj-lt"/>
              </a:rPr>
              <a:t>iet altijd in NT: Gal.2:20</a:t>
            </a:r>
            <a:r>
              <a:rPr lang="nl-NL" sz="2600" dirty="0">
                <a:latin typeface="+mj-lt"/>
              </a:rPr>
              <a:t>;</a:t>
            </a:r>
            <a:r>
              <a:rPr lang="nl-NL" sz="2600" dirty="0" smtClean="0">
                <a:latin typeface="+mj-lt"/>
              </a:rPr>
              <a:t> Efeze 5:2 en 25 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22" y="5926238"/>
            <a:ext cx="12027781" cy="82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7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576261" y="250030"/>
            <a:ext cx="116157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</a:t>
            </a:r>
            <a:r>
              <a:rPr lang="nl-NL" sz="3000" b="1" dirty="0">
                <a:solidFill>
                  <a:srgbClr val="002060"/>
                </a:solidFill>
              </a:rPr>
              <a:t>8</a:t>
            </a:r>
          </a:p>
          <a:p>
            <a:r>
              <a:rPr lang="nl-NL" sz="3000" baseline="30000" dirty="0" smtClean="0">
                <a:solidFill>
                  <a:schemeClr val="bg1">
                    <a:lumMod val="65000"/>
                  </a:schemeClr>
                </a:solidFill>
              </a:rPr>
              <a:t>32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Hij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, die zijn eigen Zoon niet spaart,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maar ten behoeve van ons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allen overlevert,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000" dirty="0" smtClean="0">
                <a:solidFill>
                  <a:srgbClr val="002060"/>
                </a:solidFill>
              </a:rPr>
              <a:t>hoe </a:t>
            </a:r>
            <a:r>
              <a:rPr lang="nl-NL" sz="3000" dirty="0">
                <a:solidFill>
                  <a:srgbClr val="002060"/>
                </a:solidFill>
              </a:rPr>
              <a:t>zal Hij ons, samen met Hem, ook niet alle dingen genadig geven?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2694185" y="3107072"/>
            <a:ext cx="7379889" cy="209288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want wij zijn </a:t>
            </a:r>
            <a:r>
              <a:rPr lang="nl-NL" sz="2600" i="1" dirty="0" smtClean="0">
                <a:latin typeface="+mj-lt"/>
              </a:rPr>
              <a:t>samen</a:t>
            </a:r>
            <a:r>
              <a:rPr lang="nl-NL" sz="2600" dirty="0" smtClean="0">
                <a:latin typeface="+mj-lt"/>
              </a:rPr>
              <a:t>-</a:t>
            </a:r>
            <a:r>
              <a:rPr lang="nl-NL" sz="2600" dirty="0" err="1" smtClean="0">
                <a:latin typeface="+mj-lt"/>
              </a:rPr>
              <a:t>lotbezitters</a:t>
            </a:r>
            <a:r>
              <a:rPr lang="nl-NL" sz="2600" dirty="0" smtClean="0">
                <a:latin typeface="+mj-lt"/>
              </a:rPr>
              <a:t> van Christus! (:17)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Hij bestemt ons tevoren </a:t>
            </a:r>
            <a:r>
              <a:rPr lang="nl-NL" sz="2600" dirty="0">
                <a:latin typeface="+mj-lt"/>
              </a:rPr>
              <a:t>om gelijkvormig te worden aan </a:t>
            </a:r>
            <a:r>
              <a:rPr lang="nl-NL" sz="2600" dirty="0" smtClean="0">
                <a:latin typeface="+mj-lt"/>
              </a:rPr>
              <a:t>het beeld </a:t>
            </a:r>
            <a:r>
              <a:rPr lang="nl-NL" sz="2600" dirty="0">
                <a:latin typeface="+mj-lt"/>
              </a:rPr>
              <a:t>van zijn Zoon, opdat Hij de Eerstgeborene zou zijn onder vele </a:t>
            </a:r>
            <a:r>
              <a:rPr lang="nl-NL" sz="2600" dirty="0" smtClean="0">
                <a:latin typeface="+mj-lt"/>
              </a:rPr>
              <a:t>broeders (:29)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‘alle dingen’ = </a:t>
            </a:r>
            <a:r>
              <a:rPr lang="nl-NL" sz="2600" i="1" dirty="0" smtClean="0">
                <a:latin typeface="+mj-lt"/>
              </a:rPr>
              <a:t>ta </a:t>
            </a:r>
            <a:r>
              <a:rPr lang="nl-NL" sz="2600" i="1" dirty="0" err="1" smtClean="0">
                <a:latin typeface="+mj-lt"/>
              </a:rPr>
              <a:t>panta</a:t>
            </a:r>
            <a:r>
              <a:rPr lang="nl-NL" sz="2600" i="1" dirty="0" smtClean="0">
                <a:latin typeface="+mj-lt"/>
              </a:rPr>
              <a:t> </a:t>
            </a:r>
            <a:r>
              <a:rPr lang="nl-NL" sz="2600" dirty="0" smtClean="0">
                <a:latin typeface="+mj-lt"/>
              </a:rPr>
              <a:t>= het alles, het (heel)al =&gt;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836" y="5717894"/>
            <a:ext cx="11026002" cy="81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6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17170" y="402138"/>
            <a:ext cx="118071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 b="1" dirty="0" smtClean="0"/>
              <a:t>Efeze 1</a:t>
            </a:r>
            <a:endParaRPr lang="nl-NL" sz="3000" b="1" dirty="0"/>
          </a:p>
          <a:p>
            <a:pPr algn="ctr"/>
            <a:r>
              <a:rPr lang="nl-NL" sz="3000" baseline="30000" dirty="0" smtClean="0"/>
              <a:t>8 </a:t>
            </a:r>
            <a:r>
              <a:rPr lang="nl-NL" sz="3000" dirty="0" smtClean="0"/>
              <a:t>(..) In alle </a:t>
            </a:r>
            <a:r>
              <a:rPr lang="nl-NL" sz="3000" dirty="0"/>
              <a:t>wijsheid en verstandigheid</a:t>
            </a:r>
          </a:p>
          <a:p>
            <a:pPr algn="ctr"/>
            <a:r>
              <a:rPr lang="nl-NL" sz="3000" baseline="30000" dirty="0" smtClean="0"/>
              <a:t>9</a:t>
            </a:r>
            <a:r>
              <a:rPr lang="nl-NL" sz="3000" dirty="0" smtClean="0"/>
              <a:t> maakt </a:t>
            </a:r>
            <a:r>
              <a:rPr lang="nl-NL" sz="3000" dirty="0"/>
              <a:t>Hij aan ons </a:t>
            </a:r>
            <a:r>
              <a:rPr lang="nl-NL" sz="3000" u="sng" dirty="0"/>
              <a:t>het geheim</a:t>
            </a:r>
            <a:r>
              <a:rPr lang="nl-NL" sz="3000" dirty="0"/>
              <a:t> van zijn wil bekend, </a:t>
            </a:r>
            <a:endParaRPr lang="nl-NL" sz="3000" dirty="0" smtClean="0"/>
          </a:p>
          <a:p>
            <a:pPr algn="ctr"/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naar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zijn welbehagen, dat Hij Zich voornam in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Hem.</a:t>
            </a:r>
            <a:endParaRPr lang="nl-NL" sz="3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8985" y="5051649"/>
            <a:ext cx="5106353" cy="852438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1096" y="5904087"/>
            <a:ext cx="9442133" cy="914531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8071" y="2420639"/>
            <a:ext cx="3370076" cy="284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48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17170" y="402138"/>
            <a:ext cx="118071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 b="1" dirty="0" smtClean="0"/>
              <a:t>Efeze 1</a:t>
            </a:r>
            <a:endParaRPr lang="nl-NL" sz="3000" b="1" dirty="0"/>
          </a:p>
          <a:p>
            <a:pPr algn="ctr"/>
            <a:r>
              <a:rPr lang="nl-NL" sz="3000" baseline="30000" dirty="0" smtClean="0">
                <a:solidFill>
                  <a:schemeClr val="bg1">
                    <a:lumMod val="65000"/>
                  </a:schemeClr>
                </a:solidFill>
              </a:rPr>
              <a:t>8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(..) In alle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wijsheid en verstandigheid</a:t>
            </a:r>
          </a:p>
          <a:p>
            <a:pPr algn="ctr"/>
            <a:r>
              <a:rPr lang="nl-NL" sz="3000" baseline="30000" dirty="0" smtClean="0">
                <a:solidFill>
                  <a:schemeClr val="bg1">
                    <a:lumMod val="65000"/>
                  </a:schemeClr>
                </a:solidFill>
              </a:rPr>
              <a:t>9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 maakt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Hij aan ons het geheim van zijn wil bekend,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nl-NL" sz="3000" dirty="0" smtClean="0"/>
              <a:t>naar </a:t>
            </a:r>
            <a:r>
              <a:rPr lang="nl-NL" sz="3000" dirty="0"/>
              <a:t>zijn welbehagen, dat Hij Zich voornam in </a:t>
            </a:r>
            <a:r>
              <a:rPr lang="nl-NL" sz="3000" dirty="0" smtClean="0"/>
              <a:t>Hem.</a:t>
            </a:r>
            <a:endParaRPr lang="nl-NL" sz="30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409" y="5890655"/>
            <a:ext cx="10252710" cy="83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92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17170" y="402138"/>
            <a:ext cx="118071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 b="1" dirty="0" smtClean="0"/>
              <a:t>Efeze 1</a:t>
            </a:r>
            <a:endParaRPr lang="nl-NL" sz="3000" b="1" dirty="0"/>
          </a:p>
          <a:p>
            <a:pPr algn="ctr"/>
            <a:r>
              <a:rPr lang="nl-NL" sz="3000" baseline="30000" dirty="0" smtClean="0"/>
              <a:t>10 </a:t>
            </a:r>
            <a:r>
              <a:rPr lang="nl-NL" sz="3000" dirty="0" smtClean="0"/>
              <a:t>[om] tot in het beheer </a:t>
            </a:r>
            <a:r>
              <a:rPr lang="nl-NL" sz="3000" dirty="0"/>
              <a:t>van de </a:t>
            </a:r>
            <a:r>
              <a:rPr lang="nl-NL" sz="3000" dirty="0" smtClean="0"/>
              <a:t>volheid </a:t>
            </a:r>
            <a:r>
              <a:rPr lang="nl-NL" sz="3000" dirty="0"/>
              <a:t>van de bestemde tijden, </a:t>
            </a:r>
            <a:endParaRPr lang="nl-NL" sz="3000" dirty="0" smtClean="0"/>
          </a:p>
          <a:p>
            <a:pPr algn="ctr"/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het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al, in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de Christus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samen te vatten, </a:t>
            </a:r>
          </a:p>
          <a:p>
            <a:pPr algn="ctr"/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zowel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wat in de hemelen als wat op de aarde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is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6412" y="5903656"/>
            <a:ext cx="8668703" cy="867666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2795323" y="3485118"/>
            <a:ext cx="6748727" cy="492443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i="1" dirty="0" err="1" smtClean="0">
                <a:latin typeface="+mj-lt"/>
              </a:rPr>
              <a:t>oikonomian</a:t>
            </a:r>
            <a:r>
              <a:rPr lang="nl-NL" sz="2600" dirty="0" smtClean="0">
                <a:latin typeface="+mj-lt"/>
              </a:rPr>
              <a:t> = ‘huishouding’ (</a:t>
            </a:r>
            <a:r>
              <a:rPr lang="nl-NL" sz="2600" dirty="0" err="1" smtClean="0">
                <a:latin typeface="+mj-lt"/>
              </a:rPr>
              <a:t>vergl</a:t>
            </a:r>
            <a:r>
              <a:rPr lang="nl-NL" sz="2600" dirty="0">
                <a:latin typeface="+mj-lt"/>
              </a:rPr>
              <a:t>:</a:t>
            </a:r>
            <a:r>
              <a:rPr lang="nl-NL" sz="2600" dirty="0" smtClean="0">
                <a:latin typeface="+mj-lt"/>
              </a:rPr>
              <a:t> </a:t>
            </a:r>
            <a:r>
              <a:rPr lang="nl-NL" sz="2600" i="1" dirty="0">
                <a:latin typeface="+mj-lt"/>
              </a:rPr>
              <a:t>e</a:t>
            </a:r>
            <a:r>
              <a:rPr lang="nl-NL" sz="2600" i="1" dirty="0" smtClean="0">
                <a:latin typeface="+mj-lt"/>
              </a:rPr>
              <a:t>conomie</a:t>
            </a:r>
            <a:r>
              <a:rPr lang="nl-NL" sz="2600" dirty="0" smtClean="0">
                <a:latin typeface="+mj-lt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59491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63640</TotalTime>
  <Words>1562</Words>
  <Application>Microsoft Office PowerPoint</Application>
  <PresentationFormat>Breedbeeld</PresentationFormat>
  <Paragraphs>168</Paragraphs>
  <Slides>23</Slides>
  <Notes>23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Courier New</vt:lpstr>
      <vt:lpstr>Verdana</vt:lpstr>
      <vt:lpstr>Kantoorthema</vt:lpstr>
      <vt:lpstr>1_Kantoorthema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 Oudijn</dc:creator>
  <cp:lastModifiedBy>Gerard Oudijn</cp:lastModifiedBy>
  <cp:revision>2988</cp:revision>
  <dcterms:created xsi:type="dcterms:W3CDTF">2017-10-24T20:34:00Z</dcterms:created>
  <dcterms:modified xsi:type="dcterms:W3CDTF">2022-04-03T11:51:42Z</dcterms:modified>
</cp:coreProperties>
</file>