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1351" r:id="rId3"/>
    <p:sldId id="1816" r:id="rId4"/>
    <p:sldId id="1856" r:id="rId5"/>
    <p:sldId id="1855" r:id="rId6"/>
    <p:sldId id="1857" r:id="rId7"/>
    <p:sldId id="1858" r:id="rId8"/>
    <p:sldId id="1859" r:id="rId9"/>
    <p:sldId id="1860" r:id="rId10"/>
    <p:sldId id="1861" r:id="rId11"/>
    <p:sldId id="1883" r:id="rId12"/>
    <p:sldId id="1862" r:id="rId13"/>
    <p:sldId id="1863" r:id="rId14"/>
    <p:sldId id="1864" r:id="rId15"/>
    <p:sldId id="1865" r:id="rId16"/>
    <p:sldId id="1867" r:id="rId17"/>
    <p:sldId id="1882" r:id="rId18"/>
    <p:sldId id="1866" r:id="rId19"/>
    <p:sldId id="1868" r:id="rId20"/>
    <p:sldId id="1869" r:id="rId21"/>
    <p:sldId id="1870" r:id="rId22"/>
    <p:sldId id="1871" r:id="rId23"/>
    <p:sldId id="1872" r:id="rId24"/>
    <p:sldId id="1873" r:id="rId25"/>
    <p:sldId id="1874" r:id="rId26"/>
    <p:sldId id="1875" r:id="rId27"/>
    <p:sldId id="1876" r:id="rId28"/>
    <p:sldId id="1877" r:id="rId29"/>
    <p:sldId id="1881" r:id="rId30"/>
    <p:sldId id="1878" r:id="rId31"/>
    <p:sldId id="1880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06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4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1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2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8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8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6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16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0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18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5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4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1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87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5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5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3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1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17-4-2022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20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17 april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472" y="3990726"/>
            <a:ext cx="3355137" cy="23755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23172" y="296921"/>
            <a:ext cx="11117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zeg de waarheid in Christus, ik lieg niet,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want mijn geweten getuigt samen met mij in heilige geest,</a:t>
            </a:r>
          </a:p>
          <a:p>
            <a:pPr lvl="0"/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dat er een grote droefheid in mij is,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een ononderbroken pijn in mijn hart.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(</a:t>
            </a:r>
            <a:r>
              <a:rPr lang="nl-NL" sz="3000" dirty="0">
                <a:solidFill>
                  <a:srgbClr val="002060"/>
                </a:solidFill>
              </a:rPr>
              <a:t>want ik wenste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een vloek </a:t>
            </a:r>
            <a:r>
              <a:rPr lang="nl-NL" sz="3000" dirty="0">
                <a:solidFill>
                  <a:srgbClr val="002060"/>
                </a:solidFill>
              </a:rPr>
              <a:t>te </a:t>
            </a:r>
            <a:r>
              <a:rPr lang="nl-NL" sz="3000" dirty="0" smtClean="0">
                <a:solidFill>
                  <a:srgbClr val="002060"/>
                </a:solidFill>
              </a:rPr>
              <a:t>zijn vanaf </a:t>
            </a:r>
            <a:r>
              <a:rPr lang="nl-NL" sz="3000" dirty="0">
                <a:solidFill>
                  <a:srgbClr val="002060"/>
                </a:solidFill>
              </a:rPr>
              <a:t>Christus)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mijn broeders, mijn verwanten naar het vlees.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705" y="3502447"/>
            <a:ext cx="3103245" cy="32336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13532" y="4332107"/>
            <a:ext cx="510715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ziet terug op zijn verleden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net als zijn broeders naar het vlees</a:t>
            </a:r>
          </a:p>
        </p:txBody>
      </p:sp>
    </p:spTree>
    <p:extLst>
      <p:ext uri="{BB962C8B-B14F-4D97-AF65-F5344CB8AC3E}">
        <p14:creationId xmlns:p14="http://schemas.microsoft.com/office/powerpoint/2010/main" val="2410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zijn Israëlieten: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hen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heerlijkheid en de verbonden en de wetgeving 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eredienst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beloften;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99332" y="3366150"/>
            <a:ext cx="988489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Want de genadegaven en de roeping van God zijn zonder </a:t>
            </a:r>
            <a:r>
              <a:rPr lang="nl-NL" sz="2600" dirty="0" smtClean="0">
                <a:latin typeface="+mj-lt"/>
              </a:rPr>
              <a:t>spijt (11:29)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gaat hierna dan ook 8 voorrechten noemen van Israël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794254"/>
            <a:ext cx="3963128" cy="9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Israëlieten: </a:t>
            </a:r>
            <a:r>
              <a:rPr lang="nl-NL" sz="3000" dirty="0">
                <a:solidFill>
                  <a:srgbClr val="002060"/>
                </a:solidFill>
              </a:rPr>
              <a:t>van hen is </a:t>
            </a:r>
            <a:r>
              <a:rPr lang="nl-NL" sz="3000" dirty="0" smtClean="0">
                <a:solidFill>
                  <a:srgbClr val="002060"/>
                </a:solidFill>
              </a:rPr>
              <a:t>de 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heerlijkheid en de verbonden en de wetgeving 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eredienst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beloften;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68112" y="2960507"/>
            <a:ext cx="639874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En jij zal tot Farao zeggen: Zó zegt JAHWEH: Mijn eerstgeboren zoon is Israël (Ex. 4:22)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621655"/>
            <a:ext cx="3638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Israëlieten: van hen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zoonstelling </a:t>
            </a:r>
            <a:r>
              <a:rPr lang="nl-NL" sz="3000" dirty="0">
                <a:solidFill>
                  <a:srgbClr val="002060"/>
                </a:solidFill>
              </a:rPr>
              <a:t>en de heerlijkheid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verbonden en de wetgeving 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eredienst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beloften;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68112" y="2960507"/>
            <a:ext cx="510715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heerlijkheid van JAHWEH’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53904"/>
            <a:ext cx="2831558" cy="8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u="sng" dirty="0"/>
              <a:t>d</a:t>
            </a:r>
            <a:r>
              <a:rPr lang="nl-NL" sz="3000" b="1" u="sng" dirty="0" smtClean="0"/>
              <a:t>e heerlijkheid van JAHWEH </a:t>
            </a:r>
            <a:r>
              <a:rPr lang="nl-NL" sz="3000" b="1" i="1" u="sng" dirty="0" smtClean="0"/>
              <a:t>(</a:t>
            </a:r>
            <a:r>
              <a:rPr lang="nl-NL" sz="3000" b="1" i="1" u="sng" dirty="0" err="1" smtClean="0"/>
              <a:t>Sjechina</a:t>
            </a:r>
            <a:r>
              <a:rPr lang="nl-NL" sz="3000" b="1" i="1" u="sng" dirty="0" smtClean="0"/>
              <a:t>) </a:t>
            </a:r>
            <a:r>
              <a:rPr lang="nl-NL" sz="3000" b="1" u="sng" dirty="0" smtClean="0"/>
              <a:t>=&gt; 37 x in OT</a:t>
            </a:r>
          </a:p>
        </p:txBody>
      </p:sp>
      <p:sp>
        <p:nvSpPr>
          <p:cNvPr id="3" name="Rechthoek 2"/>
          <p:cNvSpPr/>
          <p:nvPr/>
        </p:nvSpPr>
        <p:spPr>
          <a:xfrm>
            <a:off x="217170" y="1744147"/>
            <a:ext cx="107048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i="1" dirty="0">
                <a:solidFill>
                  <a:prstClr val="black"/>
                </a:solidFill>
              </a:rPr>
              <a:t>Exodus 16</a:t>
            </a:r>
          </a:p>
          <a:p>
            <a:pPr lvl="0"/>
            <a:r>
              <a:rPr lang="nl-NL" sz="3000" baseline="30000" dirty="0">
                <a:solidFill>
                  <a:prstClr val="black"/>
                </a:solidFill>
              </a:rPr>
              <a:t>10 </a:t>
            </a:r>
            <a:r>
              <a:rPr lang="nl-NL" sz="3000" dirty="0">
                <a:solidFill>
                  <a:prstClr val="black"/>
                </a:solidFill>
              </a:rPr>
              <a:t>Terwijl </a:t>
            </a:r>
            <a:r>
              <a:rPr lang="nl-NL" sz="3000" dirty="0" err="1">
                <a:solidFill>
                  <a:prstClr val="black"/>
                </a:solidFill>
              </a:rPr>
              <a:t>Aäron</a:t>
            </a:r>
            <a:r>
              <a:rPr lang="nl-NL" sz="3000" dirty="0">
                <a:solidFill>
                  <a:prstClr val="black"/>
                </a:solidFill>
              </a:rPr>
              <a:t> tot heel de gemeenschap van de Israëlieten sprak en zij zich naar de woestijn keerden, gebeurde het dat, zie, </a:t>
            </a:r>
          </a:p>
          <a:p>
            <a:pPr lvl="0"/>
            <a:r>
              <a:rPr lang="nl-NL" sz="3000" u="sng" dirty="0">
                <a:solidFill>
                  <a:prstClr val="black"/>
                </a:solidFill>
              </a:rPr>
              <a:t>de heerlijkheid van de JAHWEH</a:t>
            </a:r>
            <a:r>
              <a:rPr lang="nl-NL" sz="3000" dirty="0">
                <a:solidFill>
                  <a:prstClr val="black"/>
                </a:solidFill>
              </a:rPr>
              <a:t> in de wolk verscheen.</a:t>
            </a:r>
          </a:p>
        </p:txBody>
      </p:sp>
    </p:spTree>
    <p:extLst>
      <p:ext uri="{BB962C8B-B14F-4D97-AF65-F5344CB8AC3E}">
        <p14:creationId xmlns:p14="http://schemas.microsoft.com/office/powerpoint/2010/main" val="35061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0" y="3055716"/>
            <a:ext cx="3603236" cy="355114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61950" y="495776"/>
            <a:ext cx="116928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i="1" dirty="0" smtClean="0"/>
              <a:t>Exodus 40</a:t>
            </a:r>
          </a:p>
          <a:p>
            <a:r>
              <a:rPr lang="nl-NL" sz="3000" baseline="30000" dirty="0" smtClean="0"/>
              <a:t>34</a:t>
            </a:r>
            <a:r>
              <a:rPr lang="nl-NL" sz="3000" dirty="0" smtClean="0"/>
              <a:t> Toen </a:t>
            </a:r>
            <a:r>
              <a:rPr lang="nl-NL" sz="3000" dirty="0"/>
              <a:t>overdekte de wolk de tent van </a:t>
            </a:r>
            <a:r>
              <a:rPr lang="nl-NL" sz="3000" dirty="0" smtClean="0"/>
              <a:t>samenkomst, </a:t>
            </a:r>
          </a:p>
          <a:p>
            <a:r>
              <a:rPr lang="nl-NL" sz="3000" dirty="0" smtClean="0"/>
              <a:t>en </a:t>
            </a:r>
            <a:r>
              <a:rPr lang="nl-NL" sz="3000" u="sng" dirty="0"/>
              <a:t>de heerlijkheid van </a:t>
            </a:r>
            <a:r>
              <a:rPr lang="nl-NL" sz="3000" u="sng" dirty="0" smtClean="0"/>
              <a:t>JAHWEH</a:t>
            </a:r>
            <a:r>
              <a:rPr lang="nl-NL" sz="3000" dirty="0" smtClean="0"/>
              <a:t> vervulde </a:t>
            </a:r>
            <a:r>
              <a:rPr lang="nl-NL" sz="3000" dirty="0"/>
              <a:t>de tabernakel,</a:t>
            </a:r>
          </a:p>
          <a:p>
            <a:r>
              <a:rPr lang="nl-NL" sz="3000" baseline="30000" dirty="0" smtClean="0"/>
              <a:t>35</a:t>
            </a:r>
            <a:r>
              <a:rPr lang="nl-NL" sz="3000" dirty="0" smtClean="0"/>
              <a:t> </a:t>
            </a:r>
            <a:r>
              <a:rPr lang="nl-NL" sz="3000" dirty="0"/>
              <a:t>zodat Mozes de tent van </a:t>
            </a:r>
            <a:r>
              <a:rPr lang="nl-NL" sz="3000" dirty="0" smtClean="0"/>
              <a:t>samenkomst niet </a:t>
            </a:r>
            <a:r>
              <a:rPr lang="nl-NL" sz="3000" dirty="0"/>
              <a:t>kon binnengaan, omdat de wolk daarop bleef en </a:t>
            </a:r>
            <a:r>
              <a:rPr lang="nl-NL" sz="3000" u="sng" dirty="0"/>
              <a:t>de heerlijkheid van </a:t>
            </a:r>
            <a:r>
              <a:rPr lang="nl-NL" sz="3000" u="sng" dirty="0" smtClean="0"/>
              <a:t>JAHWEH</a:t>
            </a:r>
            <a:r>
              <a:rPr lang="nl-NL" sz="3000" dirty="0" smtClean="0"/>
              <a:t> de </a:t>
            </a:r>
            <a:r>
              <a:rPr lang="nl-NL" sz="3000" dirty="0"/>
              <a:t>tabernakel vervulde.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163" y="3575081"/>
            <a:ext cx="3678555" cy="28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57200" y="463987"/>
            <a:ext cx="11479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i="1" dirty="0" smtClean="0">
                <a:solidFill>
                  <a:prstClr val="black"/>
                </a:solidFill>
              </a:rPr>
              <a:t>1 Koningen 8</a:t>
            </a:r>
            <a:endParaRPr lang="nl-NL" sz="3000" b="1" i="1" dirty="0">
              <a:solidFill>
                <a:prstClr val="black"/>
              </a:solidFill>
            </a:endParaRPr>
          </a:p>
          <a:p>
            <a:pPr lvl="0"/>
            <a:r>
              <a:rPr lang="nl-NL" sz="3000" baseline="30000" dirty="0" smtClean="0">
                <a:solidFill>
                  <a:prstClr val="black"/>
                </a:solidFill>
              </a:rPr>
              <a:t>10 </a:t>
            </a:r>
            <a:r>
              <a:rPr lang="nl-NL" sz="3000" dirty="0" smtClean="0">
                <a:solidFill>
                  <a:prstClr val="black"/>
                </a:solidFill>
              </a:rPr>
              <a:t>En </a:t>
            </a:r>
            <a:r>
              <a:rPr lang="nl-NL" sz="3000" dirty="0">
                <a:solidFill>
                  <a:prstClr val="black"/>
                </a:solidFill>
              </a:rPr>
              <a:t>het gebeurde, toen de priesters uit het heiligdom gingen, dat de wolk het huis van de </a:t>
            </a:r>
            <a:r>
              <a:rPr lang="nl-NL" sz="3000" dirty="0" smtClean="0">
                <a:solidFill>
                  <a:prstClr val="black"/>
                </a:solidFill>
              </a:rPr>
              <a:t>JAHWEH vervulde</a:t>
            </a:r>
            <a:r>
              <a:rPr lang="nl-NL" sz="3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nl-NL" sz="3000" baseline="30000" dirty="0" smtClean="0">
                <a:solidFill>
                  <a:prstClr val="black"/>
                </a:solidFill>
              </a:rPr>
              <a:t>11</a:t>
            </a:r>
            <a:r>
              <a:rPr lang="nl-NL" sz="3000" dirty="0" smtClean="0">
                <a:solidFill>
                  <a:prstClr val="black"/>
                </a:solidFill>
              </a:rPr>
              <a:t> </a:t>
            </a:r>
            <a:r>
              <a:rPr lang="nl-NL" sz="3000" dirty="0">
                <a:solidFill>
                  <a:prstClr val="black"/>
                </a:solidFill>
              </a:rPr>
              <a:t>Vanwege de wolk konden de priesters niet blijven staan om </a:t>
            </a:r>
            <a:r>
              <a:rPr lang="nl-NL" sz="3000" dirty="0" smtClean="0">
                <a:solidFill>
                  <a:prstClr val="black"/>
                </a:solidFill>
              </a:rPr>
              <a:t>dienst </a:t>
            </a:r>
            <a:r>
              <a:rPr lang="nl-NL" sz="3000" dirty="0">
                <a:solidFill>
                  <a:prstClr val="black"/>
                </a:solidFill>
              </a:rPr>
              <a:t>te doen, want </a:t>
            </a:r>
            <a:r>
              <a:rPr lang="nl-NL" sz="3000" u="sng" dirty="0">
                <a:solidFill>
                  <a:prstClr val="black"/>
                </a:solidFill>
              </a:rPr>
              <a:t>de heerlijkheid van </a:t>
            </a:r>
            <a:r>
              <a:rPr lang="nl-NL" sz="3000" u="sng" dirty="0" smtClean="0">
                <a:solidFill>
                  <a:prstClr val="black"/>
                </a:solidFill>
              </a:rPr>
              <a:t>JAHWEH</a:t>
            </a:r>
            <a:r>
              <a:rPr lang="nl-NL" sz="30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nl-NL" sz="3000" dirty="0" smtClean="0">
                <a:solidFill>
                  <a:prstClr val="black"/>
                </a:solidFill>
              </a:rPr>
              <a:t>had </a:t>
            </a:r>
            <a:r>
              <a:rPr lang="nl-NL" sz="3000" dirty="0">
                <a:solidFill>
                  <a:prstClr val="black"/>
                </a:solidFill>
              </a:rPr>
              <a:t>het huis van </a:t>
            </a:r>
            <a:r>
              <a:rPr lang="nl-NL" sz="3000" dirty="0" smtClean="0">
                <a:solidFill>
                  <a:prstClr val="black"/>
                </a:solidFill>
              </a:rPr>
              <a:t>JAHWEH vervuld</a:t>
            </a:r>
            <a:r>
              <a:rPr lang="nl-NL" sz="3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90" y="3503294"/>
            <a:ext cx="4472940" cy="3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57200" y="463987"/>
            <a:ext cx="11479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i="1" dirty="0" smtClean="0">
                <a:solidFill>
                  <a:prstClr val="black"/>
                </a:solidFill>
              </a:rPr>
              <a:t>Ezechiël 11</a:t>
            </a:r>
            <a:endParaRPr lang="nl-NL" sz="3000" b="1" i="1" dirty="0">
              <a:solidFill>
                <a:prstClr val="black"/>
              </a:solidFill>
            </a:endParaRPr>
          </a:p>
          <a:p>
            <a:pPr lvl="0"/>
            <a:r>
              <a:rPr lang="nl-NL" sz="3000" baseline="30000" dirty="0" smtClean="0">
                <a:solidFill>
                  <a:prstClr val="black"/>
                </a:solidFill>
              </a:rPr>
              <a:t>23</a:t>
            </a:r>
            <a:r>
              <a:rPr lang="nl-NL" sz="3000" dirty="0" smtClean="0">
                <a:solidFill>
                  <a:prstClr val="black"/>
                </a:solidFill>
              </a:rPr>
              <a:t> </a:t>
            </a:r>
            <a:r>
              <a:rPr lang="nl-NL" sz="3000" dirty="0">
                <a:solidFill>
                  <a:prstClr val="black"/>
                </a:solidFill>
              </a:rPr>
              <a:t>Toen steeg de heerlijkheid van </a:t>
            </a:r>
            <a:r>
              <a:rPr lang="nl-NL" sz="3000" dirty="0" smtClean="0">
                <a:solidFill>
                  <a:prstClr val="black"/>
                </a:solidFill>
              </a:rPr>
              <a:t>JAHWEH op </a:t>
            </a:r>
            <a:r>
              <a:rPr lang="nl-NL" sz="3000" dirty="0">
                <a:solidFill>
                  <a:prstClr val="black"/>
                </a:solidFill>
              </a:rPr>
              <a:t>uit het midden van de stad en bleef op de berg staan die ten oosten van de stad lag.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013995" y="3562391"/>
            <a:ext cx="875046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uit het midden van de stad =&gt; de tempel (:1)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berg ten oosten van de stad =&gt; de Olijfberg, zie Zach.14:4 </a:t>
            </a:r>
          </a:p>
        </p:txBody>
      </p:sp>
    </p:spTree>
    <p:extLst>
      <p:ext uri="{BB962C8B-B14F-4D97-AF65-F5344CB8AC3E}">
        <p14:creationId xmlns:p14="http://schemas.microsoft.com/office/powerpoint/2010/main" val="22843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19430" y="461447"/>
            <a:ext cx="105143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i="1" dirty="0" smtClean="0">
                <a:solidFill>
                  <a:prstClr val="black"/>
                </a:solidFill>
              </a:rPr>
              <a:t>Ezechiël 46</a:t>
            </a:r>
            <a:endParaRPr lang="nl-NL" sz="3000" b="1" i="1" dirty="0">
              <a:solidFill>
                <a:prstClr val="black"/>
              </a:solidFill>
            </a:endParaRPr>
          </a:p>
          <a:p>
            <a:pPr lvl="0"/>
            <a:r>
              <a:rPr lang="nl-NL" sz="3000" baseline="30000" dirty="0">
                <a:solidFill>
                  <a:prstClr val="black"/>
                </a:solidFill>
              </a:rPr>
              <a:t>4</a:t>
            </a:r>
            <a:r>
              <a:rPr lang="nl-NL" sz="3000" dirty="0" smtClean="0">
                <a:solidFill>
                  <a:prstClr val="black"/>
                </a:solidFill>
              </a:rPr>
              <a:t> </a:t>
            </a:r>
            <a:r>
              <a:rPr lang="nl-NL" sz="3000" dirty="0">
                <a:solidFill>
                  <a:prstClr val="black"/>
                </a:solidFill>
              </a:rPr>
              <a:t>En </a:t>
            </a:r>
            <a:r>
              <a:rPr lang="nl-NL" sz="3000" u="sng" dirty="0">
                <a:solidFill>
                  <a:prstClr val="black"/>
                </a:solidFill>
              </a:rPr>
              <a:t>de heerlijkheid van </a:t>
            </a:r>
            <a:r>
              <a:rPr lang="nl-NL" sz="3000" u="sng" dirty="0" smtClean="0">
                <a:solidFill>
                  <a:prstClr val="black"/>
                </a:solidFill>
              </a:rPr>
              <a:t>JAHWEH </a:t>
            </a:r>
            <a:r>
              <a:rPr lang="nl-NL" sz="3000" dirty="0" smtClean="0">
                <a:solidFill>
                  <a:prstClr val="black"/>
                </a:solidFill>
              </a:rPr>
              <a:t>kwam </a:t>
            </a:r>
            <a:r>
              <a:rPr lang="nl-NL" sz="3000" dirty="0">
                <a:solidFill>
                  <a:prstClr val="black"/>
                </a:solidFill>
              </a:rPr>
              <a:t>het huis binnen </a:t>
            </a:r>
            <a:endParaRPr lang="nl-NL" sz="3000" dirty="0" smtClean="0">
              <a:solidFill>
                <a:prstClr val="black"/>
              </a:solidFill>
            </a:endParaRPr>
          </a:p>
          <a:p>
            <a:pPr lvl="0"/>
            <a:r>
              <a:rPr lang="nl-NL" sz="3000" dirty="0" smtClean="0">
                <a:solidFill>
                  <a:prstClr val="black"/>
                </a:solidFill>
              </a:rPr>
              <a:t>via </a:t>
            </a:r>
            <a:r>
              <a:rPr lang="nl-NL" sz="3000" dirty="0">
                <a:solidFill>
                  <a:prstClr val="black"/>
                </a:solidFill>
              </a:rPr>
              <a:t>de poort die op het oosten uitzag.</a:t>
            </a:r>
          </a:p>
          <a:p>
            <a:pPr lvl="0"/>
            <a:r>
              <a:rPr lang="nl-NL" sz="3000" baseline="30000" dirty="0" smtClean="0">
                <a:solidFill>
                  <a:prstClr val="black"/>
                </a:solidFill>
              </a:rPr>
              <a:t>5</a:t>
            </a:r>
            <a:r>
              <a:rPr lang="nl-NL" sz="3000" dirty="0" smtClean="0">
                <a:solidFill>
                  <a:prstClr val="black"/>
                </a:solidFill>
              </a:rPr>
              <a:t> Toen </a:t>
            </a:r>
            <a:r>
              <a:rPr lang="nl-NL" sz="3000" dirty="0">
                <a:solidFill>
                  <a:prstClr val="black"/>
                </a:solidFill>
              </a:rPr>
              <a:t>hief de Geest mij op en bracht mij in de binnenste voorhof. </a:t>
            </a:r>
            <a:endParaRPr lang="nl-NL" sz="3000" dirty="0" smtClean="0">
              <a:solidFill>
                <a:prstClr val="black"/>
              </a:solidFill>
            </a:endParaRPr>
          </a:p>
          <a:p>
            <a:pPr lvl="0"/>
            <a:r>
              <a:rPr lang="nl-NL" sz="3000" dirty="0" smtClean="0">
                <a:solidFill>
                  <a:prstClr val="black"/>
                </a:solidFill>
              </a:rPr>
              <a:t>En </a:t>
            </a:r>
            <a:r>
              <a:rPr lang="nl-NL" sz="3000" dirty="0">
                <a:solidFill>
                  <a:prstClr val="black"/>
                </a:solidFill>
              </a:rPr>
              <a:t>zie, </a:t>
            </a:r>
            <a:r>
              <a:rPr lang="nl-NL" sz="3000" u="sng" dirty="0">
                <a:solidFill>
                  <a:prstClr val="black"/>
                </a:solidFill>
              </a:rPr>
              <a:t>de heerlijkheid van </a:t>
            </a:r>
            <a:r>
              <a:rPr lang="nl-NL" sz="3000" u="sng" dirty="0" smtClean="0">
                <a:solidFill>
                  <a:prstClr val="black"/>
                </a:solidFill>
              </a:rPr>
              <a:t>JAHWEH </a:t>
            </a:r>
            <a:r>
              <a:rPr lang="nl-NL" sz="3000" dirty="0" smtClean="0">
                <a:solidFill>
                  <a:prstClr val="black"/>
                </a:solidFill>
              </a:rPr>
              <a:t>had </a:t>
            </a:r>
            <a:r>
              <a:rPr lang="nl-NL" sz="3000" dirty="0">
                <a:solidFill>
                  <a:prstClr val="black"/>
                </a:solidFill>
              </a:rPr>
              <a:t>het huis vervuld.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640086" y="4382907"/>
            <a:ext cx="683181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‘het huis’ = de nieuwe tempel in de toekomst!</a:t>
            </a:r>
          </a:p>
        </p:txBody>
      </p:sp>
    </p:spTree>
    <p:extLst>
      <p:ext uri="{BB962C8B-B14F-4D97-AF65-F5344CB8AC3E}">
        <p14:creationId xmlns:p14="http://schemas.microsoft.com/office/powerpoint/2010/main" val="23491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Israëlieten: van hen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heerlijkheid </a:t>
            </a:r>
            <a:r>
              <a:rPr lang="nl-NL" sz="3000" dirty="0">
                <a:solidFill>
                  <a:srgbClr val="002060"/>
                </a:solidFill>
              </a:rPr>
              <a:t>en de verbonden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en de wetgeving 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eredienst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beloften;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68112" y="2960507"/>
            <a:ext cx="746390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meervoud: oude én nieuwe verbond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verbond met Abraham, Izak, Jakob =&gt; 12 zonen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82640"/>
            <a:ext cx="2615043" cy="8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8</a:t>
            </a:r>
          </a:p>
          <a:p>
            <a:pPr algn="ctr"/>
            <a:r>
              <a:rPr lang="nl-NL" sz="3000" baseline="30000" dirty="0" smtClean="0"/>
              <a:t>31 </a:t>
            </a:r>
            <a:r>
              <a:rPr lang="nl-NL" sz="3000" dirty="0" smtClean="0"/>
              <a:t>Wat </a:t>
            </a:r>
            <a:r>
              <a:rPr lang="nl-NL" sz="3000" dirty="0"/>
              <a:t>zullen wij dan van deze dingen zeggen? </a:t>
            </a:r>
          </a:p>
          <a:p>
            <a:pPr algn="ctr"/>
            <a:r>
              <a:rPr lang="nl-NL" sz="3000" dirty="0"/>
              <a:t>Als God voor ons is, wie is tegen ons</a:t>
            </a:r>
            <a:r>
              <a:rPr lang="nl-NL" sz="3000" dirty="0" smtClean="0"/>
              <a:t>?</a:t>
            </a:r>
          </a:p>
          <a:p>
            <a:pPr algn="ctr"/>
            <a:r>
              <a:rPr lang="nl-NL" sz="3000" baseline="30000" dirty="0" smtClean="0"/>
              <a:t>32</a:t>
            </a:r>
            <a:r>
              <a:rPr lang="nl-NL" sz="3000" dirty="0" smtClean="0"/>
              <a:t> Hij</a:t>
            </a:r>
            <a:r>
              <a:rPr lang="nl-NL" sz="3000" dirty="0"/>
              <a:t>, die zijn eigen Zoon niet spaart, </a:t>
            </a:r>
          </a:p>
          <a:p>
            <a:pPr algn="ctr"/>
            <a:r>
              <a:rPr lang="nl-NL" sz="3000" dirty="0"/>
              <a:t>maar ten behoeve van ons allen overlevert, </a:t>
            </a:r>
          </a:p>
          <a:p>
            <a:pPr algn="ctr"/>
            <a:r>
              <a:rPr lang="nl-NL" sz="3000" dirty="0"/>
              <a:t>hoe zal Hij ons, samen met Hem, ook niet alle dingen genadig geven</a:t>
            </a:r>
            <a:r>
              <a:rPr lang="nl-NL" sz="3000" dirty="0" smtClean="0"/>
              <a:t>?</a:t>
            </a:r>
          </a:p>
          <a:p>
            <a:pPr algn="ctr"/>
            <a:r>
              <a:rPr lang="nl-NL" sz="3000" baseline="30000" dirty="0" smtClean="0"/>
              <a:t>33</a:t>
            </a:r>
            <a:r>
              <a:rPr lang="nl-NL" sz="3000" dirty="0" smtClean="0"/>
              <a:t> Wie </a:t>
            </a:r>
            <a:r>
              <a:rPr lang="nl-NL" sz="3000" dirty="0"/>
              <a:t>zal uitverkorenen van God aanklagen? </a:t>
            </a:r>
            <a:endParaRPr lang="nl-NL" sz="3000" dirty="0" smtClean="0"/>
          </a:p>
          <a:p>
            <a:pPr algn="ctr"/>
            <a:r>
              <a:rPr lang="nl-NL" sz="3000" dirty="0" smtClean="0"/>
              <a:t>God</a:t>
            </a:r>
            <a:r>
              <a:rPr lang="nl-NL" sz="3000" dirty="0"/>
              <a:t>, die rechtvaardigt?</a:t>
            </a:r>
          </a:p>
          <a:p>
            <a:pPr algn="ctr"/>
            <a:r>
              <a:rPr lang="nl-NL" sz="3000" baseline="30000" dirty="0" smtClean="0"/>
              <a:t>34</a:t>
            </a:r>
            <a:r>
              <a:rPr lang="nl-NL" sz="3000" dirty="0" smtClean="0"/>
              <a:t> Wie </a:t>
            </a:r>
            <a:r>
              <a:rPr lang="nl-NL" sz="3000" dirty="0"/>
              <a:t>zal veroordelen? </a:t>
            </a:r>
          </a:p>
          <a:p>
            <a:pPr algn="ctr"/>
            <a:r>
              <a:rPr lang="nl-NL" sz="3000" dirty="0"/>
              <a:t>Christus Jezus, die stierf en veel meer, </a:t>
            </a:r>
            <a:endParaRPr lang="nl-NL" sz="3000" dirty="0" smtClean="0"/>
          </a:p>
          <a:p>
            <a:pPr algn="ctr"/>
            <a:r>
              <a:rPr lang="nl-NL" sz="3000" dirty="0" smtClean="0"/>
              <a:t>die </a:t>
            </a:r>
            <a:r>
              <a:rPr lang="nl-NL" sz="3000" dirty="0"/>
              <a:t>werd opgewekt, die ook </a:t>
            </a:r>
            <a:r>
              <a:rPr lang="nl-NL" sz="3000" dirty="0" smtClean="0"/>
              <a:t>aan </a:t>
            </a:r>
            <a:r>
              <a:rPr lang="nl-NL" sz="3000" dirty="0"/>
              <a:t>de rechterhand van God is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die ook ten behoeve van ons pleit?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1945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Israëlieten: van hen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heerlijkheid en de verbonden </a:t>
            </a:r>
            <a:r>
              <a:rPr lang="nl-NL" sz="3000" dirty="0">
                <a:solidFill>
                  <a:srgbClr val="002060"/>
                </a:solidFill>
              </a:rPr>
              <a:t>en de wetgeving en de </a:t>
            </a:r>
            <a:r>
              <a:rPr lang="nl-NL" sz="3000" dirty="0" smtClean="0">
                <a:solidFill>
                  <a:srgbClr val="002060"/>
                </a:solidFill>
              </a:rPr>
              <a:t>eredienst </a:t>
            </a:r>
            <a:r>
              <a:rPr lang="nl-NL" sz="3000" dirty="0">
                <a:solidFill>
                  <a:srgbClr val="002060"/>
                </a:solidFill>
              </a:rPr>
              <a:t>en de </a:t>
            </a:r>
            <a:r>
              <a:rPr lang="nl-NL" sz="3000" dirty="0" smtClean="0">
                <a:solidFill>
                  <a:srgbClr val="002060"/>
                </a:solidFill>
              </a:rPr>
              <a:t>beloften;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44489"/>
            <a:ext cx="7703503" cy="8426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32" y="3088640"/>
            <a:ext cx="2861733" cy="2146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41" y="2519706"/>
            <a:ext cx="5430468" cy="27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Israëlieten: van hen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heerlijkheid en de verbonden </a:t>
            </a:r>
            <a:r>
              <a:rPr lang="nl-NL" sz="3000" dirty="0">
                <a:solidFill>
                  <a:srgbClr val="002060"/>
                </a:solidFill>
              </a:rPr>
              <a:t>en de wetgeving en de </a:t>
            </a:r>
            <a:r>
              <a:rPr lang="nl-NL" sz="3000" dirty="0" smtClean="0">
                <a:solidFill>
                  <a:srgbClr val="002060"/>
                </a:solidFill>
              </a:rPr>
              <a:t>eredienst </a:t>
            </a:r>
            <a:r>
              <a:rPr lang="nl-NL" sz="3000" dirty="0">
                <a:solidFill>
                  <a:srgbClr val="002060"/>
                </a:solidFill>
              </a:rPr>
              <a:t>en de </a:t>
            </a:r>
            <a:r>
              <a:rPr lang="nl-NL" sz="3000" dirty="0" smtClean="0">
                <a:solidFill>
                  <a:srgbClr val="002060"/>
                </a:solidFill>
              </a:rPr>
              <a:t>beloften;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44489"/>
            <a:ext cx="7703503" cy="84269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56020" y="2604907"/>
            <a:ext cx="1025144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wetgeving = onderdeel van het OV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eredienst = rituelen, hoogtijden, offers, wassingen, enz.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als serie opdrachten = een juk en slavernij (Hand.15:10; Gal.5:1)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onder het NV zal de bedekking worden weggenomen (2 Kor.3:14-16) en zal de wet blijken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belofte(n)</a:t>
            </a:r>
            <a:r>
              <a:rPr lang="nl-NL" sz="2600" dirty="0" smtClean="0">
                <a:latin typeface="+mj-lt"/>
              </a:rPr>
              <a:t> te zijn (Rom.9:32)</a:t>
            </a:r>
          </a:p>
        </p:txBody>
      </p:sp>
    </p:spTree>
    <p:extLst>
      <p:ext uri="{BB962C8B-B14F-4D97-AF65-F5344CB8AC3E}">
        <p14:creationId xmlns:p14="http://schemas.microsoft.com/office/powerpoint/2010/main" val="28373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 van wie de vaderen zijn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vanuit wie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Christus is,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naar het vlees,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is boven alles. God gezegend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in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! Amen!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86420" y="3323029"/>
            <a:ext cx="738854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aartsvaders’ Abraham, Izak en Jakob (Hebr.7:4)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ook David (Hand.2:29)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alle geslachten van Israël (Hebr.1:1)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87475"/>
            <a:ext cx="2739390" cy="8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wie de vaderen zijn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vanuit wie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Christus is, </a:t>
            </a:r>
            <a:r>
              <a:rPr lang="nl-NL" sz="3000" dirty="0">
                <a:solidFill>
                  <a:srgbClr val="002060"/>
                </a:solidFill>
              </a:rPr>
              <a:t>naar het vlees,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is boven alles. God gezegend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in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! Amen!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38308" y="2985984"/>
            <a:ext cx="6754177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…aangaande </a:t>
            </a:r>
            <a:r>
              <a:rPr lang="nl-NL" sz="2600" dirty="0">
                <a:latin typeface="+mj-lt"/>
              </a:rPr>
              <a:t>zijn Zoon, </a:t>
            </a:r>
            <a:r>
              <a:rPr lang="nl-NL" sz="2600" dirty="0" smtClean="0">
                <a:latin typeface="+mj-lt"/>
              </a:rPr>
              <a:t>die </a:t>
            </a:r>
            <a:r>
              <a:rPr lang="nl-NL" sz="2600" dirty="0">
                <a:latin typeface="+mj-lt"/>
              </a:rPr>
              <a:t>voortkomt uit het zaad van David naar het </a:t>
            </a:r>
            <a:r>
              <a:rPr lang="nl-NL" sz="2600" dirty="0" smtClean="0">
                <a:latin typeface="+mj-lt"/>
              </a:rPr>
              <a:t>vlees (Rom.1:3)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door heilige </a:t>
            </a:r>
            <a:r>
              <a:rPr lang="nl-NL" sz="2600" i="1" dirty="0">
                <a:latin typeface="+mj-lt"/>
              </a:rPr>
              <a:t>geest</a:t>
            </a:r>
            <a:r>
              <a:rPr lang="nl-NL" sz="2600" dirty="0">
                <a:latin typeface="+mj-lt"/>
              </a:rPr>
              <a:t> verwekt in Maria (Luk.1:35</a:t>
            </a:r>
            <a:r>
              <a:rPr lang="nl-NL" sz="2600" dirty="0" smtClean="0">
                <a:latin typeface="+mj-lt"/>
              </a:rPr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door Gods </a:t>
            </a:r>
            <a:r>
              <a:rPr lang="nl-NL" sz="2600" i="1" dirty="0" smtClean="0">
                <a:latin typeface="+mj-lt"/>
              </a:rPr>
              <a:t>geest</a:t>
            </a:r>
            <a:r>
              <a:rPr lang="nl-NL" sz="2600" dirty="0" smtClean="0">
                <a:latin typeface="+mj-lt"/>
              </a:rPr>
              <a:t> opgewekt op de derde dag (Hand.2:32-33; 13:32-33)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828937"/>
            <a:ext cx="8469313" cy="8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wie de vaderen zijn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vanuit wie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Christus is,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naar het vlees,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is boven alles.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gezegend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in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! Amen!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87440" y="3314837"/>
            <a:ext cx="1032519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boven alle andere voorrechten, maar </a:t>
            </a:r>
            <a:r>
              <a:rPr lang="nl-NL" sz="2600" i="1" dirty="0" smtClean="0">
                <a:latin typeface="+mj-lt"/>
              </a:rPr>
              <a:t>boven </a:t>
            </a:r>
            <a:r>
              <a:rPr lang="nl-NL" sz="2600" dirty="0" smtClean="0">
                <a:latin typeface="+mj-lt"/>
              </a:rPr>
              <a:t>is ook zijn positie nú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...Zit </a:t>
            </a:r>
            <a:r>
              <a:rPr lang="nl-NL" sz="2600" dirty="0">
                <a:latin typeface="+mj-lt"/>
              </a:rPr>
              <a:t>aan mijn rechterhand, </a:t>
            </a:r>
            <a:r>
              <a:rPr lang="nl-NL" sz="2600" dirty="0" smtClean="0">
                <a:latin typeface="+mj-lt"/>
              </a:rPr>
              <a:t>totdat </a:t>
            </a:r>
            <a:r>
              <a:rPr lang="nl-NL" sz="2600" dirty="0">
                <a:latin typeface="+mj-lt"/>
              </a:rPr>
              <a:t>Ik jouw vijanden </a:t>
            </a:r>
            <a:r>
              <a:rPr lang="nl-NL" sz="2600" dirty="0" smtClean="0">
                <a:latin typeface="+mj-lt"/>
              </a:rPr>
              <a:t>stel als </a:t>
            </a:r>
            <a:r>
              <a:rPr lang="nl-NL" sz="2600" dirty="0">
                <a:latin typeface="+mj-lt"/>
              </a:rPr>
              <a:t>een </a:t>
            </a:r>
            <a:r>
              <a:rPr lang="nl-NL" sz="2600" dirty="0" smtClean="0">
                <a:latin typeface="+mj-lt"/>
              </a:rPr>
              <a:t>voetbank </a:t>
            </a:r>
            <a:r>
              <a:rPr lang="nl-NL" sz="2600" dirty="0">
                <a:latin typeface="+mj-lt"/>
              </a:rPr>
              <a:t>voor jouw voeten </a:t>
            </a:r>
            <a:r>
              <a:rPr lang="nl-NL" sz="2600" dirty="0" smtClean="0">
                <a:latin typeface="+mj-lt"/>
              </a:rPr>
              <a:t>(Ps.110:1; Hand.2:34; Ef.1:20; Hebr.1:3, </a:t>
            </a:r>
            <a:r>
              <a:rPr lang="nl-NL" sz="2600" dirty="0" err="1" smtClean="0">
                <a:latin typeface="+mj-lt"/>
              </a:rPr>
              <a:t>enz</a:t>
            </a:r>
            <a:r>
              <a:rPr lang="nl-NL" sz="2600" dirty="0" smtClean="0">
                <a:latin typeface="+mj-lt"/>
              </a:rPr>
              <a:t>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655683"/>
            <a:ext cx="3791678" cy="8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wie de vaderen zijn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vanuit wie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Christus is,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naar het vlees,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is boven alles. </a:t>
            </a:r>
            <a:r>
              <a:rPr lang="nl-NL" sz="3000" dirty="0">
                <a:solidFill>
                  <a:srgbClr val="002060"/>
                </a:solidFill>
              </a:rPr>
              <a:t>God </a:t>
            </a:r>
            <a:r>
              <a:rPr lang="nl-NL" sz="3000" dirty="0" smtClean="0">
                <a:solidFill>
                  <a:srgbClr val="002060"/>
                </a:solidFill>
              </a:rPr>
              <a:t>gezegend </a:t>
            </a:r>
            <a:r>
              <a:rPr lang="nl-NL" sz="3000" dirty="0">
                <a:solidFill>
                  <a:srgbClr val="002060"/>
                </a:solidFill>
              </a:rPr>
              <a:t>tot in de </a:t>
            </a:r>
            <a:r>
              <a:rPr lang="nl-NL" sz="3000" dirty="0" err="1">
                <a:solidFill>
                  <a:srgbClr val="002060"/>
                </a:solidFill>
              </a:rPr>
              <a:t>aeonen</a:t>
            </a:r>
            <a:r>
              <a:rPr lang="nl-NL" sz="3000" dirty="0">
                <a:solidFill>
                  <a:srgbClr val="002060"/>
                </a:solidFill>
              </a:rPr>
              <a:t>! Amen!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56020" y="3051947"/>
            <a:ext cx="883380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u="sng" dirty="0" smtClean="0">
                <a:latin typeface="+mj-lt"/>
              </a:rPr>
              <a:t>Statenvertaling:</a:t>
            </a:r>
          </a:p>
          <a:p>
            <a:r>
              <a:rPr lang="nl-NL" sz="2600" i="1" strike="sngStrike" dirty="0" smtClean="0">
                <a:latin typeface="+mj-lt"/>
              </a:rPr>
              <a:t>Dewelke</a:t>
            </a:r>
            <a:r>
              <a:rPr lang="nl-NL" sz="2600" strike="sngStrike" dirty="0" smtClean="0">
                <a:latin typeface="+mj-lt"/>
              </a:rPr>
              <a:t> </a:t>
            </a:r>
            <a:r>
              <a:rPr lang="nl-NL" sz="2600" strike="sngStrike" dirty="0">
                <a:latin typeface="+mj-lt"/>
              </a:rPr>
              <a:t>is God boven allen te prijzen in der eeuwigheid</a:t>
            </a:r>
            <a:r>
              <a:rPr lang="nl-NL" sz="2600" dirty="0">
                <a:latin typeface="+mj-lt"/>
              </a:rPr>
              <a:t>. Amen.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3" y="5832235"/>
            <a:ext cx="6089108" cy="8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wie de vaderen zijn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vanuit wie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Christus is,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naar het vlees,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is boven alles. </a:t>
            </a:r>
            <a:r>
              <a:rPr lang="nl-NL" sz="3000" dirty="0">
                <a:solidFill>
                  <a:srgbClr val="002060"/>
                </a:solidFill>
              </a:rPr>
              <a:t>God </a:t>
            </a:r>
            <a:r>
              <a:rPr lang="nl-NL" sz="3000" dirty="0" smtClean="0">
                <a:solidFill>
                  <a:srgbClr val="002060"/>
                </a:solidFill>
              </a:rPr>
              <a:t>gezegend </a:t>
            </a:r>
            <a:r>
              <a:rPr lang="nl-NL" sz="3000" dirty="0">
                <a:solidFill>
                  <a:srgbClr val="002060"/>
                </a:solidFill>
              </a:rPr>
              <a:t>tot in de </a:t>
            </a:r>
            <a:r>
              <a:rPr lang="nl-NL" sz="3000" dirty="0" err="1">
                <a:solidFill>
                  <a:srgbClr val="002060"/>
                </a:solidFill>
              </a:rPr>
              <a:t>aeonen</a:t>
            </a:r>
            <a:r>
              <a:rPr lang="nl-NL" sz="3000" dirty="0">
                <a:solidFill>
                  <a:srgbClr val="002060"/>
                </a:solidFill>
              </a:rPr>
              <a:t>! Amen!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44590" y="3096189"/>
            <a:ext cx="9348150" cy="329320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 komende </a:t>
            </a:r>
            <a:r>
              <a:rPr lang="nl-NL" sz="2600" dirty="0" err="1" smtClean="0">
                <a:latin typeface="+mj-lt"/>
              </a:rPr>
              <a:t>aeonen</a:t>
            </a:r>
            <a:r>
              <a:rPr lang="nl-NL" sz="2600" dirty="0" smtClean="0">
                <a:latin typeface="+mj-lt"/>
              </a:rPr>
              <a:t> gaat God zijn heerlijkheid demonstreren door de Christus =&gt;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aan Hem, de enige, wijze God, zij, door Christus Jezus, de heerlijkheid, tot in de </a:t>
            </a:r>
            <a:r>
              <a:rPr lang="nl-NL" sz="2600" dirty="0" err="1" smtClean="0">
                <a:latin typeface="+mj-lt"/>
              </a:rPr>
              <a:t>aeonen</a:t>
            </a:r>
            <a:r>
              <a:rPr lang="nl-NL" sz="2600" dirty="0" smtClean="0">
                <a:latin typeface="+mj-lt"/>
              </a:rPr>
              <a:t> van de </a:t>
            </a:r>
            <a:r>
              <a:rPr lang="nl-NL" sz="2600" dirty="0" err="1" smtClean="0">
                <a:latin typeface="+mj-lt"/>
              </a:rPr>
              <a:t>aeonen</a:t>
            </a:r>
            <a:r>
              <a:rPr lang="nl-NL" sz="2600" dirty="0" smtClean="0">
                <a:latin typeface="+mj-lt"/>
              </a:rPr>
              <a:t>. Amen</a:t>
            </a:r>
            <a:r>
              <a:rPr lang="nl-NL" sz="2600" dirty="0">
                <a:latin typeface="+mj-lt"/>
              </a:rPr>
              <a:t>! (</a:t>
            </a:r>
            <a:r>
              <a:rPr lang="nl-NL" sz="2600" dirty="0" smtClean="0">
                <a:latin typeface="+mj-lt"/>
              </a:rPr>
              <a:t>Rom.16:27)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naar </a:t>
            </a:r>
            <a:r>
              <a:rPr lang="nl-NL" sz="2600" dirty="0">
                <a:latin typeface="+mj-lt"/>
              </a:rPr>
              <a:t>het voornemen van de </a:t>
            </a:r>
            <a:r>
              <a:rPr lang="nl-NL" sz="2600" dirty="0" err="1">
                <a:latin typeface="+mj-lt"/>
              </a:rPr>
              <a:t>aeonen</a:t>
            </a:r>
            <a:r>
              <a:rPr lang="nl-NL" sz="2600" dirty="0">
                <a:latin typeface="+mj-lt"/>
              </a:rPr>
              <a:t>, dat Hij uitvoert in Christus Jezus, onze Heer, (</a:t>
            </a:r>
            <a:r>
              <a:rPr lang="nl-NL" sz="2600" dirty="0" err="1" smtClean="0">
                <a:latin typeface="+mj-lt"/>
              </a:rPr>
              <a:t>Ef</a:t>
            </a:r>
            <a:r>
              <a:rPr lang="nl-NL" sz="2600" dirty="0" smtClean="0">
                <a:latin typeface="+mj-lt"/>
              </a:rPr>
              <a:t>. 3:11)</a:t>
            </a:r>
          </a:p>
        </p:txBody>
      </p:sp>
    </p:spTree>
    <p:extLst>
      <p:ext uri="{BB962C8B-B14F-4D97-AF65-F5344CB8AC3E}">
        <p14:creationId xmlns:p14="http://schemas.microsoft.com/office/powerpoint/2010/main" val="9155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het is niet zodanig, dat het woord van God vervallen is.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niet allen, die uit Israël zijn, zijn Israël,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066882" y="2514789"/>
            <a:ext cx="842971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Want zij zijn Israëlieten: van hen </a:t>
            </a:r>
            <a:r>
              <a:rPr lang="nl-NL" sz="2600" dirty="0" smtClean="0">
                <a:latin typeface="+mj-lt"/>
              </a:rPr>
              <a:t>is…… (:4)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hebben </a:t>
            </a:r>
            <a:r>
              <a:rPr lang="nl-NL" sz="2600" i="1" dirty="0" smtClean="0">
                <a:latin typeface="+mj-lt"/>
              </a:rPr>
              <a:t>alle</a:t>
            </a:r>
            <a:r>
              <a:rPr lang="nl-NL" sz="2600" dirty="0" smtClean="0">
                <a:latin typeface="+mj-lt"/>
              </a:rPr>
              <a:t> Israëlieten deel aan deze 8 voorrechten?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grootste deel van Israël verwerpt de Messias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 Gods woord dan vervallen..?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948100"/>
            <a:ext cx="8539163" cy="1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het is niet zodanig, dat het woord van God vervallen is.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niet allen, die uit Israël zijn, zijn Israël,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948100"/>
            <a:ext cx="8539163" cy="18260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73190" y="2320388"/>
            <a:ext cx="962129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Romeinen 2</a:t>
            </a:r>
            <a:r>
              <a:rPr lang="nl-NL" sz="2600" dirty="0" smtClean="0">
                <a:latin typeface="+mj-lt"/>
              </a:rPr>
              <a:t/>
            </a:r>
            <a:br>
              <a:rPr lang="nl-NL" sz="2600" dirty="0" smtClean="0">
                <a:latin typeface="+mj-lt"/>
              </a:rPr>
            </a:br>
            <a:r>
              <a:rPr lang="nl-NL" sz="2600" baseline="30000" dirty="0" smtClean="0">
                <a:latin typeface="+mj-lt"/>
              </a:rPr>
              <a:t>28</a:t>
            </a:r>
            <a:r>
              <a:rPr lang="nl-NL" sz="2600" dirty="0" smtClean="0">
                <a:latin typeface="+mj-lt"/>
              </a:rPr>
              <a:t> Want </a:t>
            </a:r>
            <a:r>
              <a:rPr lang="nl-NL" sz="2600" dirty="0">
                <a:latin typeface="+mj-lt"/>
              </a:rPr>
              <a:t>niet hij is een Jood, die het in het openbaar is, en niet dát is besnijdenis, wat openbaar is, in het vlees, </a:t>
            </a:r>
          </a:p>
          <a:p>
            <a:r>
              <a:rPr lang="nl-NL" sz="2600" baseline="30000" dirty="0" smtClean="0">
                <a:latin typeface="+mj-lt"/>
              </a:rPr>
              <a:t>29</a:t>
            </a:r>
            <a:r>
              <a:rPr lang="nl-NL" sz="2600" dirty="0" smtClean="0">
                <a:latin typeface="+mj-lt"/>
              </a:rPr>
              <a:t> maar </a:t>
            </a:r>
            <a:r>
              <a:rPr lang="nl-NL" sz="2600" dirty="0">
                <a:latin typeface="+mj-lt"/>
              </a:rPr>
              <a:t>hij is een Jood, die het in het verborgene is, en de besnijdenis is die van het hart, in de geest, niet in de letter.</a:t>
            </a:r>
            <a:endParaRPr lang="nl-NL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zij zijn ook niet allen kinderen, omdat zij zaad van Abraham zijn, maar: </a:t>
            </a:r>
            <a:r>
              <a:rPr lang="nl-NL" sz="3000" dirty="0" smtClean="0">
                <a:solidFill>
                  <a:srgbClr val="002060"/>
                </a:solidFill>
              </a:rPr>
              <a:t>“In Izak </a:t>
            </a:r>
            <a:r>
              <a:rPr lang="nl-NL" sz="3000" dirty="0">
                <a:solidFill>
                  <a:srgbClr val="002060"/>
                </a:solidFill>
              </a:rPr>
              <a:t>zal </a:t>
            </a:r>
            <a:r>
              <a:rPr lang="nl-NL" sz="3000" dirty="0" smtClean="0">
                <a:solidFill>
                  <a:srgbClr val="002060"/>
                </a:solidFill>
              </a:rPr>
              <a:t>jouw </a:t>
            </a:r>
            <a:r>
              <a:rPr lang="nl-NL" sz="3000" dirty="0">
                <a:solidFill>
                  <a:srgbClr val="002060"/>
                </a:solidFill>
              </a:rPr>
              <a:t>zaad </a:t>
            </a:r>
            <a:r>
              <a:rPr lang="nl-NL" sz="3000" dirty="0" smtClean="0">
                <a:solidFill>
                  <a:srgbClr val="002060"/>
                </a:solidFill>
              </a:rPr>
              <a:t>genoemd worden”.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73190" y="2320388"/>
            <a:ext cx="962129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Johannes 8</a:t>
            </a:r>
            <a:r>
              <a:rPr lang="nl-NL" sz="2600" dirty="0" smtClean="0">
                <a:latin typeface="+mj-lt"/>
              </a:rPr>
              <a:t/>
            </a:r>
            <a:br>
              <a:rPr lang="nl-NL" sz="2600" dirty="0" smtClean="0">
                <a:latin typeface="+mj-lt"/>
              </a:rPr>
            </a:br>
            <a:r>
              <a:rPr lang="nl-NL" sz="2600" baseline="30000" dirty="0" smtClean="0">
                <a:latin typeface="+mj-lt"/>
              </a:rPr>
              <a:t>39 </a:t>
            </a:r>
            <a:r>
              <a:rPr lang="nl-NL" sz="2600" dirty="0" smtClean="0">
                <a:latin typeface="+mj-lt"/>
              </a:rPr>
              <a:t>Zij </a:t>
            </a:r>
            <a:r>
              <a:rPr lang="nl-NL" sz="2600" dirty="0">
                <a:latin typeface="+mj-lt"/>
              </a:rPr>
              <a:t>antwoordden, en zij zeggen tegen Hem: Onze vader is Abraham. Jezus antwoordde hen: Indien jullie kinderen van Abraham zouden zijn, dan zouden jullie de werken van Abraham doen.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765562"/>
            <a:ext cx="9178290" cy="1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8</a:t>
            </a:r>
          </a:p>
          <a:p>
            <a:pPr algn="ctr"/>
            <a:r>
              <a:rPr lang="nl-NL" sz="3000" baseline="30000" dirty="0" smtClean="0"/>
              <a:t>35 </a:t>
            </a:r>
            <a:r>
              <a:rPr lang="nl-NL" sz="3000" dirty="0" smtClean="0"/>
              <a:t>Wat </a:t>
            </a:r>
            <a:r>
              <a:rPr lang="nl-NL" sz="3000" dirty="0"/>
              <a:t>zal ons scheiden van de liefde van God, die in Christus Jezus is? Verdrukking, of benauwdheid, of vervolging, of honger, of naaktheid, of gevaar, of het zwaard?</a:t>
            </a:r>
          </a:p>
          <a:p>
            <a:pPr algn="ctr"/>
            <a:r>
              <a:rPr lang="nl-NL" sz="3000" baseline="30000" dirty="0" smtClean="0"/>
              <a:t>36</a:t>
            </a:r>
            <a:r>
              <a:rPr lang="nl-NL" sz="3000" dirty="0" smtClean="0"/>
              <a:t> Zoals </a:t>
            </a:r>
            <a:r>
              <a:rPr lang="nl-NL" sz="3000" dirty="0"/>
              <a:t>geschreven staat: Wegens u worden wij de gehele dag ter dood gebracht, wij worden gerekend als schapen voor de slachting.</a:t>
            </a:r>
          </a:p>
          <a:p>
            <a:pPr algn="ctr"/>
            <a:r>
              <a:rPr lang="nl-NL" sz="3000" dirty="0"/>
              <a:t>37 Maar in al deze dingen zijn wij meer dan overwinnaars </a:t>
            </a:r>
          </a:p>
          <a:p>
            <a:pPr algn="ctr"/>
            <a:r>
              <a:rPr lang="nl-NL" sz="3000" dirty="0"/>
              <a:t>door Hem, die ons liefheeft.</a:t>
            </a:r>
          </a:p>
          <a:p>
            <a:pPr algn="ctr"/>
            <a:r>
              <a:rPr lang="nl-NL" sz="3000" dirty="0"/>
              <a:t>38 Want ik ben ervan overtuigd, dat noch dood noch leven, noch boodschappers noch overheden, noch de nu bestaande dingen noch de aanstaande dingen, noch machten,</a:t>
            </a:r>
          </a:p>
          <a:p>
            <a:pPr algn="ctr"/>
            <a:r>
              <a:rPr lang="nl-NL" sz="3000" dirty="0"/>
              <a:t>39 noch hoogte noch diepte, noch enig ander schepsel ons zal kunnen scheiden van de liefde van God, in Christus Jezus, onze Heer.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7275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7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zijn ook niet allen kinderen, omdat zij zaad van Abraham zijn, maar: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“In Izak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jouw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zaad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genoemd worden”.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wil zeggen: niet de kinderen van het vlees zijn kinderen van God, maar de kinderen van de belofte rekent Hij tot </a:t>
            </a:r>
            <a:r>
              <a:rPr lang="nl-NL" sz="3000" dirty="0" smtClean="0">
                <a:solidFill>
                  <a:srgbClr val="002060"/>
                </a:solidFill>
              </a:rPr>
              <a:t>zaad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44590" y="3096189"/>
            <a:ext cx="100568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Ismaël of één van de andere zonen van Abraham, maar God had Izak uitgekozen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om in Hem alle geslachten van de aardbodem te zegenen! (Gen.12:3)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865369"/>
            <a:ext cx="9248775" cy="18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zeg de waarheid in Christus, ik lieg niet,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mijn geweten getuigt </a:t>
            </a:r>
            <a:r>
              <a:rPr lang="nl-NL" sz="3000" dirty="0" smtClean="0">
                <a:solidFill>
                  <a:srgbClr val="002060"/>
                </a:solidFill>
              </a:rPr>
              <a:t>samen met </a:t>
            </a:r>
            <a:r>
              <a:rPr lang="nl-NL" sz="3000" dirty="0">
                <a:solidFill>
                  <a:srgbClr val="002060"/>
                </a:solidFill>
              </a:rPr>
              <a:t>mij </a:t>
            </a:r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heilige geest,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een grote droefheid in mij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ononderbroken pijn in mijn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hart.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15340" y="3364672"/>
            <a:ext cx="805449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hoofdstuk 9-11 is een </a:t>
            </a:r>
            <a:r>
              <a:rPr lang="nl-NL" sz="2600" i="1" dirty="0" smtClean="0">
                <a:latin typeface="+mj-lt"/>
              </a:rPr>
              <a:t>onderbreking</a:t>
            </a:r>
            <a:r>
              <a:rPr lang="nl-NL" sz="2600" dirty="0" smtClean="0">
                <a:latin typeface="+mj-lt"/>
              </a:rPr>
              <a:t> in de uiteenzetting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gaat in op de onderbreking in Gods handelen met Israël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924318"/>
            <a:ext cx="9121140" cy="18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zeg de waarheid in Christus, ik lieg niet,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mijn geweten getuigt </a:t>
            </a:r>
            <a:r>
              <a:rPr lang="nl-NL" sz="3000" dirty="0" smtClean="0">
                <a:solidFill>
                  <a:srgbClr val="002060"/>
                </a:solidFill>
              </a:rPr>
              <a:t>samen met </a:t>
            </a:r>
            <a:r>
              <a:rPr lang="nl-NL" sz="3000" dirty="0">
                <a:solidFill>
                  <a:srgbClr val="002060"/>
                </a:solidFill>
              </a:rPr>
              <a:t>mij </a:t>
            </a:r>
            <a:r>
              <a:rPr lang="nl-NL" sz="3000" u="sng" dirty="0" smtClean="0">
                <a:solidFill>
                  <a:srgbClr val="002060"/>
                </a:solidFill>
              </a:rPr>
              <a:t>in </a:t>
            </a:r>
            <a:r>
              <a:rPr lang="nl-NL" sz="3000" u="sng" dirty="0">
                <a:solidFill>
                  <a:srgbClr val="002060"/>
                </a:solidFill>
              </a:rPr>
              <a:t>heilige geest</a:t>
            </a:r>
            <a:r>
              <a:rPr lang="nl-NL" sz="3000" dirty="0">
                <a:solidFill>
                  <a:srgbClr val="002060"/>
                </a:solidFill>
              </a:rPr>
              <a:t>,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een grote droefheid in mij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ononderbroken pijn in mijn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hart.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72491" y="3053476"/>
            <a:ext cx="763215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deze hoofdstukken staan vele aanhalingen uit de Hebreeuwse Schriften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vandaar: ‘in heilige geest’ (</a:t>
            </a:r>
            <a:r>
              <a:rPr lang="nl-NL" sz="2600" dirty="0" err="1" smtClean="0">
                <a:latin typeface="+mj-lt"/>
              </a:rPr>
              <a:t>vgl</a:t>
            </a:r>
            <a:r>
              <a:rPr lang="nl-NL" sz="2600" dirty="0" smtClean="0">
                <a:latin typeface="+mj-lt"/>
              </a:rPr>
              <a:t>: 2 Tim.3:16)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924318"/>
            <a:ext cx="9121140" cy="18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9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zeg de waarheid in Christus, ik lieg niet,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mijn geweten getuigt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samen met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mij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heilige geest,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</a:t>
            </a:r>
            <a:r>
              <a:rPr lang="nl-NL" sz="3000" dirty="0" smtClean="0">
                <a:solidFill>
                  <a:srgbClr val="002060"/>
                </a:solidFill>
              </a:rPr>
              <a:t> dat </a:t>
            </a:r>
            <a:r>
              <a:rPr lang="nl-NL" sz="3000" dirty="0">
                <a:solidFill>
                  <a:srgbClr val="002060"/>
                </a:solidFill>
              </a:rPr>
              <a:t>er een grote droefheid in mij is,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een ononderbroken pijn in mijn </a:t>
            </a:r>
            <a:r>
              <a:rPr lang="nl-NL" sz="3000" dirty="0" smtClean="0">
                <a:solidFill>
                  <a:srgbClr val="002060"/>
                </a:solidFill>
              </a:rPr>
              <a:t>hart.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85" y="5863909"/>
            <a:ext cx="10984230" cy="8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FF0000"/>
                </a:solidFill>
              </a:rPr>
              <a:t>Romeinen 9 (NBG)</a:t>
            </a:r>
            <a:endParaRPr lang="nl-NL" sz="3000" b="1" dirty="0">
              <a:solidFill>
                <a:srgbClr val="FF0000"/>
              </a:solidFill>
            </a:endParaRP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zelf zou ik wel wensen van Christus verbannen te zijn ten behoeve van mijn broeders, mijn verwanten naar het vlees</a:t>
            </a:r>
            <a:r>
              <a:rPr lang="nl-NL" sz="3000" dirty="0" smtClean="0">
                <a:solidFill>
                  <a:srgbClr val="002060"/>
                </a:solidFill>
              </a:rPr>
              <a:t>; 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044461"/>
            <a:ext cx="10546808" cy="169727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205804" y="2100441"/>
            <a:ext cx="107593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5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88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>
                <a:solidFill>
                  <a:prstClr val="white">
                    <a:lumMod val="65000"/>
                  </a:prstClr>
                </a:solidFill>
              </a:rPr>
              <a:t>1 </a:t>
            </a:r>
            <a:r>
              <a:rPr lang="nl-NL" sz="3000" dirty="0">
                <a:solidFill>
                  <a:prstClr val="white">
                    <a:lumMod val="65000"/>
                  </a:prstClr>
                </a:solidFill>
              </a:rPr>
              <a:t>Ik zeg de waarheid in Christus, ik lieg niet, </a:t>
            </a:r>
          </a:p>
          <a:p>
            <a:pPr lvl="0"/>
            <a:r>
              <a:rPr lang="nl-NL" sz="3000" dirty="0">
                <a:solidFill>
                  <a:prstClr val="white">
                    <a:lumMod val="65000"/>
                  </a:prstClr>
                </a:solidFill>
              </a:rPr>
              <a:t>want mijn geweten getuigt samen met mij in heilige geest,</a:t>
            </a:r>
          </a:p>
          <a:p>
            <a:pPr lvl="0"/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dat er een grote droefheid in mij is,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een ononderbroken pijn in mijn hart.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(</a:t>
            </a:r>
            <a:r>
              <a:rPr lang="nl-NL" sz="3000" dirty="0">
                <a:solidFill>
                  <a:srgbClr val="002060"/>
                </a:solidFill>
              </a:rPr>
              <a:t>want ik wenste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een vloek </a:t>
            </a:r>
            <a:r>
              <a:rPr lang="nl-NL" sz="3000" dirty="0">
                <a:solidFill>
                  <a:srgbClr val="002060"/>
                </a:solidFill>
              </a:rPr>
              <a:t>te </a:t>
            </a:r>
            <a:r>
              <a:rPr lang="nl-NL" sz="3000" dirty="0" smtClean="0">
                <a:solidFill>
                  <a:srgbClr val="002060"/>
                </a:solidFill>
              </a:rPr>
              <a:t>zijn vanaf </a:t>
            </a:r>
            <a:r>
              <a:rPr lang="nl-NL" sz="3000" dirty="0">
                <a:solidFill>
                  <a:srgbClr val="002060"/>
                </a:solidFill>
              </a:rPr>
              <a:t>Christus)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voor </a:t>
            </a:r>
            <a:r>
              <a:rPr lang="nl-NL" sz="3000" dirty="0">
                <a:solidFill>
                  <a:srgbClr val="002060"/>
                </a:solidFill>
              </a:rPr>
              <a:t>mijn broeders, mijn verwanten naar het vlees.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5044461"/>
            <a:ext cx="10546808" cy="16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9 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>
                <a:solidFill>
                  <a:srgbClr val="002060"/>
                </a:solidFill>
              </a:rPr>
              <a:t>1 </a:t>
            </a:r>
            <a:r>
              <a:rPr lang="nl-NL" sz="3000" dirty="0">
                <a:solidFill>
                  <a:srgbClr val="002060"/>
                </a:solidFill>
              </a:rPr>
              <a:t>Ik zeg de waarheid in Christus, ik lieg niet, 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want mijn geweten getuigt samen met mij in heilige geest,</a:t>
            </a:r>
          </a:p>
          <a:p>
            <a:pPr lvl="0"/>
            <a:r>
              <a:rPr lang="nl-NL" sz="3000" baseline="30000" dirty="0">
                <a:solidFill>
                  <a:srgbClr val="002060"/>
                </a:solidFill>
              </a:rPr>
              <a:t>2</a:t>
            </a:r>
            <a:r>
              <a:rPr lang="nl-NL" sz="3000" dirty="0">
                <a:solidFill>
                  <a:srgbClr val="002060"/>
                </a:solidFill>
              </a:rPr>
              <a:t> dat er een grote droefheid in mij is, 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en een ononderbroken pijn in mijn hart.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want ik wenste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zèlf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een vloek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zijn vanaf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Christus)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voor </a:t>
            </a:r>
            <a:r>
              <a:rPr lang="nl-NL" sz="3000" dirty="0">
                <a:solidFill>
                  <a:srgbClr val="002060"/>
                </a:solidFill>
              </a:rPr>
              <a:t>mijn broeders, mijn verwanten naar het vlees.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21602" y="4609900"/>
            <a:ext cx="2595886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tussenzin</a:t>
            </a:r>
          </a:p>
        </p:txBody>
      </p:sp>
    </p:spTree>
    <p:extLst>
      <p:ext uri="{BB962C8B-B14F-4D97-AF65-F5344CB8AC3E}">
        <p14:creationId xmlns:p14="http://schemas.microsoft.com/office/powerpoint/2010/main" val="31745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63950</TotalTime>
  <Words>1829</Words>
  <Application>Microsoft Office PowerPoint</Application>
  <PresentationFormat>Breedbeeld</PresentationFormat>
  <Paragraphs>197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3019</cp:revision>
  <dcterms:created xsi:type="dcterms:W3CDTF">2017-10-24T20:34:00Z</dcterms:created>
  <dcterms:modified xsi:type="dcterms:W3CDTF">2022-04-17T13:30:56Z</dcterms:modified>
</cp:coreProperties>
</file>