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1351" r:id="rId3"/>
    <p:sldId id="1816" r:id="rId4"/>
    <p:sldId id="1907" r:id="rId5"/>
    <p:sldId id="1882" r:id="rId6"/>
    <p:sldId id="1880" r:id="rId7"/>
    <p:sldId id="1883" r:id="rId8"/>
    <p:sldId id="1884" r:id="rId9"/>
    <p:sldId id="1885" r:id="rId10"/>
    <p:sldId id="1886" r:id="rId11"/>
    <p:sldId id="1889" r:id="rId12"/>
    <p:sldId id="1887" r:id="rId13"/>
    <p:sldId id="1891" r:id="rId14"/>
    <p:sldId id="1892" r:id="rId15"/>
    <p:sldId id="1893" r:id="rId16"/>
    <p:sldId id="1894" r:id="rId17"/>
    <p:sldId id="1895" r:id="rId18"/>
    <p:sldId id="1896" r:id="rId19"/>
    <p:sldId id="1897" r:id="rId20"/>
    <p:sldId id="1898" r:id="rId21"/>
    <p:sldId id="1900" r:id="rId22"/>
    <p:sldId id="1899" r:id="rId23"/>
    <p:sldId id="1901" r:id="rId24"/>
    <p:sldId id="1902" r:id="rId25"/>
    <p:sldId id="1903" r:id="rId26"/>
    <p:sldId id="1904"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9BD"/>
    <a:srgbClr val="003300"/>
    <a:srgbClr val="75CF07"/>
    <a:srgbClr val="79D707"/>
    <a:srgbClr val="CCFFCC"/>
    <a:srgbClr val="CCFF99"/>
    <a:srgbClr val="CCCCFF"/>
    <a:srgbClr val="817FB1"/>
    <a:srgbClr val="799FB7"/>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252" autoAdjust="0"/>
    <p:restoredTop sz="86401" autoAdjust="0"/>
  </p:normalViewPr>
  <p:slideViewPr>
    <p:cSldViewPr snapToGrid="0">
      <p:cViewPr varScale="1">
        <p:scale>
          <a:sx n="83" d="100"/>
          <a:sy n="83" d="100"/>
        </p:scale>
        <p:origin x="10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508"/>
    </p:cViewPr>
  </p:sorterViewPr>
  <p:notesViewPr>
    <p:cSldViewPr snapToGrid="0">
      <p:cViewPr varScale="1">
        <p:scale>
          <a:sx n="83" d="100"/>
          <a:sy n="83" d="100"/>
        </p:scale>
        <p:origin x="29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1-5-2022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dirty="0"/>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a:t>
            </a:fld>
            <a:endParaRPr lang="nl-NL" dirty="0">
              <a:solidFill>
                <a:prstClr val="black"/>
              </a:solidFill>
            </a:endParaRPr>
          </a:p>
        </p:txBody>
      </p:sp>
    </p:spTree>
    <p:extLst>
      <p:ext uri="{BB962C8B-B14F-4D97-AF65-F5344CB8AC3E}">
        <p14:creationId xmlns:p14="http://schemas.microsoft.com/office/powerpoint/2010/main" val="2998764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10</a:t>
            </a:fld>
            <a:endParaRPr lang="nl-NL" dirty="0">
              <a:solidFill>
                <a:prstClr val="black"/>
              </a:solidFill>
            </a:endParaRPr>
          </a:p>
        </p:txBody>
      </p:sp>
    </p:spTree>
    <p:extLst>
      <p:ext uri="{BB962C8B-B14F-4D97-AF65-F5344CB8AC3E}">
        <p14:creationId xmlns:p14="http://schemas.microsoft.com/office/powerpoint/2010/main" val="487403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11</a:t>
            </a:fld>
            <a:endParaRPr lang="nl-NL" dirty="0">
              <a:solidFill>
                <a:prstClr val="black"/>
              </a:solidFill>
            </a:endParaRPr>
          </a:p>
        </p:txBody>
      </p:sp>
    </p:spTree>
    <p:extLst>
      <p:ext uri="{BB962C8B-B14F-4D97-AF65-F5344CB8AC3E}">
        <p14:creationId xmlns:p14="http://schemas.microsoft.com/office/powerpoint/2010/main" val="339392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12</a:t>
            </a:fld>
            <a:endParaRPr lang="nl-NL" dirty="0">
              <a:solidFill>
                <a:prstClr val="black"/>
              </a:solidFill>
            </a:endParaRPr>
          </a:p>
        </p:txBody>
      </p:sp>
    </p:spTree>
    <p:extLst>
      <p:ext uri="{BB962C8B-B14F-4D97-AF65-F5344CB8AC3E}">
        <p14:creationId xmlns:p14="http://schemas.microsoft.com/office/powerpoint/2010/main" val="399164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13</a:t>
            </a:fld>
            <a:endParaRPr lang="nl-NL" dirty="0">
              <a:solidFill>
                <a:prstClr val="black"/>
              </a:solidFill>
            </a:endParaRPr>
          </a:p>
        </p:txBody>
      </p:sp>
    </p:spTree>
    <p:extLst>
      <p:ext uri="{BB962C8B-B14F-4D97-AF65-F5344CB8AC3E}">
        <p14:creationId xmlns:p14="http://schemas.microsoft.com/office/powerpoint/2010/main" val="1807804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14</a:t>
            </a:fld>
            <a:endParaRPr lang="nl-NL" dirty="0">
              <a:solidFill>
                <a:prstClr val="black"/>
              </a:solidFill>
            </a:endParaRPr>
          </a:p>
        </p:txBody>
      </p:sp>
    </p:spTree>
    <p:extLst>
      <p:ext uri="{BB962C8B-B14F-4D97-AF65-F5344CB8AC3E}">
        <p14:creationId xmlns:p14="http://schemas.microsoft.com/office/powerpoint/2010/main" val="2002057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15</a:t>
            </a:fld>
            <a:endParaRPr lang="nl-NL" dirty="0">
              <a:solidFill>
                <a:prstClr val="black"/>
              </a:solidFill>
            </a:endParaRPr>
          </a:p>
        </p:txBody>
      </p:sp>
    </p:spTree>
    <p:extLst>
      <p:ext uri="{BB962C8B-B14F-4D97-AF65-F5344CB8AC3E}">
        <p14:creationId xmlns:p14="http://schemas.microsoft.com/office/powerpoint/2010/main" val="427764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16</a:t>
            </a:fld>
            <a:endParaRPr lang="nl-NL" dirty="0">
              <a:solidFill>
                <a:prstClr val="black"/>
              </a:solidFill>
            </a:endParaRPr>
          </a:p>
        </p:txBody>
      </p:sp>
    </p:spTree>
    <p:extLst>
      <p:ext uri="{BB962C8B-B14F-4D97-AF65-F5344CB8AC3E}">
        <p14:creationId xmlns:p14="http://schemas.microsoft.com/office/powerpoint/2010/main" val="622628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17</a:t>
            </a:fld>
            <a:endParaRPr lang="nl-NL" dirty="0">
              <a:solidFill>
                <a:prstClr val="black"/>
              </a:solidFill>
            </a:endParaRPr>
          </a:p>
        </p:txBody>
      </p:sp>
    </p:spTree>
    <p:extLst>
      <p:ext uri="{BB962C8B-B14F-4D97-AF65-F5344CB8AC3E}">
        <p14:creationId xmlns:p14="http://schemas.microsoft.com/office/powerpoint/2010/main" val="823799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18</a:t>
            </a:fld>
            <a:endParaRPr lang="nl-NL" dirty="0">
              <a:solidFill>
                <a:prstClr val="black"/>
              </a:solidFill>
            </a:endParaRPr>
          </a:p>
        </p:txBody>
      </p:sp>
    </p:spTree>
    <p:extLst>
      <p:ext uri="{BB962C8B-B14F-4D97-AF65-F5344CB8AC3E}">
        <p14:creationId xmlns:p14="http://schemas.microsoft.com/office/powerpoint/2010/main" val="378616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19</a:t>
            </a:fld>
            <a:endParaRPr lang="nl-NL" dirty="0">
              <a:solidFill>
                <a:prstClr val="black"/>
              </a:solidFill>
            </a:endParaRPr>
          </a:p>
        </p:txBody>
      </p:sp>
    </p:spTree>
    <p:extLst>
      <p:ext uri="{BB962C8B-B14F-4D97-AF65-F5344CB8AC3E}">
        <p14:creationId xmlns:p14="http://schemas.microsoft.com/office/powerpoint/2010/main" val="240614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a:t>
            </a:fld>
            <a:endParaRPr lang="nl-NL" dirty="0">
              <a:solidFill>
                <a:prstClr val="black"/>
              </a:solidFill>
            </a:endParaRPr>
          </a:p>
        </p:txBody>
      </p:sp>
    </p:spTree>
    <p:extLst>
      <p:ext uri="{BB962C8B-B14F-4D97-AF65-F5344CB8AC3E}">
        <p14:creationId xmlns:p14="http://schemas.microsoft.com/office/powerpoint/2010/main" val="2828133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20</a:t>
            </a:fld>
            <a:endParaRPr lang="nl-NL" dirty="0">
              <a:solidFill>
                <a:prstClr val="black"/>
              </a:solidFill>
            </a:endParaRPr>
          </a:p>
        </p:txBody>
      </p:sp>
    </p:spTree>
    <p:extLst>
      <p:ext uri="{BB962C8B-B14F-4D97-AF65-F5344CB8AC3E}">
        <p14:creationId xmlns:p14="http://schemas.microsoft.com/office/powerpoint/2010/main" val="410483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21</a:t>
            </a:fld>
            <a:endParaRPr lang="nl-NL" dirty="0">
              <a:solidFill>
                <a:prstClr val="black"/>
              </a:solidFill>
            </a:endParaRPr>
          </a:p>
        </p:txBody>
      </p:sp>
    </p:spTree>
    <p:extLst>
      <p:ext uri="{BB962C8B-B14F-4D97-AF65-F5344CB8AC3E}">
        <p14:creationId xmlns:p14="http://schemas.microsoft.com/office/powerpoint/2010/main" val="940133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22</a:t>
            </a:fld>
            <a:endParaRPr lang="nl-NL" dirty="0">
              <a:solidFill>
                <a:prstClr val="black"/>
              </a:solidFill>
            </a:endParaRPr>
          </a:p>
        </p:txBody>
      </p:sp>
    </p:spTree>
    <p:extLst>
      <p:ext uri="{BB962C8B-B14F-4D97-AF65-F5344CB8AC3E}">
        <p14:creationId xmlns:p14="http://schemas.microsoft.com/office/powerpoint/2010/main" val="857642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23</a:t>
            </a:fld>
            <a:endParaRPr lang="nl-NL" dirty="0">
              <a:solidFill>
                <a:prstClr val="black"/>
              </a:solidFill>
            </a:endParaRPr>
          </a:p>
        </p:txBody>
      </p:sp>
    </p:spTree>
    <p:extLst>
      <p:ext uri="{BB962C8B-B14F-4D97-AF65-F5344CB8AC3E}">
        <p14:creationId xmlns:p14="http://schemas.microsoft.com/office/powerpoint/2010/main" val="264566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3</a:t>
            </a:fld>
            <a:endParaRPr lang="nl-NL" dirty="0">
              <a:solidFill>
                <a:prstClr val="black"/>
              </a:solidFill>
            </a:endParaRPr>
          </a:p>
        </p:txBody>
      </p:sp>
    </p:spTree>
    <p:extLst>
      <p:ext uri="{BB962C8B-B14F-4D97-AF65-F5344CB8AC3E}">
        <p14:creationId xmlns:p14="http://schemas.microsoft.com/office/powerpoint/2010/main" val="187830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4</a:t>
            </a:fld>
            <a:endParaRPr lang="nl-NL" dirty="0">
              <a:solidFill>
                <a:prstClr val="black"/>
              </a:solidFill>
            </a:endParaRPr>
          </a:p>
        </p:txBody>
      </p:sp>
    </p:spTree>
    <p:extLst>
      <p:ext uri="{BB962C8B-B14F-4D97-AF65-F5344CB8AC3E}">
        <p14:creationId xmlns:p14="http://schemas.microsoft.com/office/powerpoint/2010/main" val="239425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5</a:t>
            </a:fld>
            <a:endParaRPr lang="nl-NL" dirty="0">
              <a:solidFill>
                <a:prstClr val="black"/>
              </a:solidFill>
            </a:endParaRPr>
          </a:p>
        </p:txBody>
      </p:sp>
    </p:spTree>
    <p:extLst>
      <p:ext uri="{BB962C8B-B14F-4D97-AF65-F5344CB8AC3E}">
        <p14:creationId xmlns:p14="http://schemas.microsoft.com/office/powerpoint/2010/main" val="390095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6</a:t>
            </a:fld>
            <a:endParaRPr lang="nl-NL" dirty="0">
              <a:solidFill>
                <a:prstClr val="black"/>
              </a:solidFill>
            </a:endParaRPr>
          </a:p>
        </p:txBody>
      </p:sp>
    </p:spTree>
    <p:extLst>
      <p:ext uri="{BB962C8B-B14F-4D97-AF65-F5344CB8AC3E}">
        <p14:creationId xmlns:p14="http://schemas.microsoft.com/office/powerpoint/2010/main" val="316155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7</a:t>
            </a:fld>
            <a:endParaRPr lang="nl-NL" dirty="0">
              <a:solidFill>
                <a:prstClr val="black"/>
              </a:solidFill>
            </a:endParaRPr>
          </a:p>
        </p:txBody>
      </p:sp>
    </p:spTree>
    <p:extLst>
      <p:ext uri="{BB962C8B-B14F-4D97-AF65-F5344CB8AC3E}">
        <p14:creationId xmlns:p14="http://schemas.microsoft.com/office/powerpoint/2010/main" val="60930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8</a:t>
            </a:fld>
            <a:endParaRPr lang="nl-NL" dirty="0">
              <a:solidFill>
                <a:prstClr val="black"/>
              </a:solidFill>
            </a:endParaRPr>
          </a:p>
        </p:txBody>
      </p:sp>
    </p:spTree>
    <p:extLst>
      <p:ext uri="{BB962C8B-B14F-4D97-AF65-F5344CB8AC3E}">
        <p14:creationId xmlns:p14="http://schemas.microsoft.com/office/powerpoint/2010/main" val="163194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solidFill>
                  <a:prstClr val="black"/>
                </a:solidFill>
              </a:rPr>
              <a:pPr/>
              <a:t>9</a:t>
            </a:fld>
            <a:endParaRPr lang="nl-NL" dirty="0">
              <a:solidFill>
                <a:prstClr val="black"/>
              </a:solidFill>
            </a:endParaRPr>
          </a:p>
        </p:txBody>
      </p:sp>
    </p:spTree>
    <p:extLst>
      <p:ext uri="{BB962C8B-B14F-4D97-AF65-F5344CB8AC3E}">
        <p14:creationId xmlns:p14="http://schemas.microsoft.com/office/powerpoint/2010/main" val="327228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1-5-2022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1-5-2022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1-5-2022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13960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1-5-2022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6917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1-5-2022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78936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1-5-2022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0651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1-5-2022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27872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solidFill>
                  <a:prstClr val="black">
                    <a:tint val="75000"/>
                  </a:prstClr>
                </a:solidFill>
              </a:rPr>
              <a:pPr/>
              <a:t>1-5-2022</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3975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solidFill>
                  <a:prstClr val="black">
                    <a:tint val="75000"/>
                  </a:prstClr>
                </a:solidFill>
              </a:rPr>
              <a:pPr/>
              <a:t>1-5-2022</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131827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solidFill>
                  <a:prstClr val="black">
                    <a:tint val="75000"/>
                  </a:prstClr>
                </a:solidFill>
              </a:rPr>
              <a:pPr/>
              <a:t>1-5-2022</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0759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1-5-2022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58863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1-5-2022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750917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solidFill>
                  <a:prstClr val="black">
                    <a:tint val="75000"/>
                  </a:prstClr>
                </a:solidFill>
              </a:rPr>
              <a:pPr/>
              <a:t>1-5-2022</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6649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1-5-2022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50986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solidFill>
                  <a:prstClr val="black">
                    <a:tint val="75000"/>
                  </a:prstClr>
                </a:solidFill>
              </a:rPr>
              <a:pPr/>
              <a:t>1-5-2022</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31055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1-5-2022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1-5-2022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1-5-2022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1-5-2022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1-5-2022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1-5-2022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1-5-2022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dirty="0"/>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1-5-2022</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dirty="0"/>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solidFill>
                  <a:prstClr val="black">
                    <a:tint val="75000"/>
                  </a:prstClr>
                </a:solidFill>
              </a:rPr>
              <a:pPr/>
              <a:t>1-5-2022</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61037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3920490" y="1833716"/>
            <a:ext cx="6732270" cy="3948708"/>
          </a:xfrm>
          <a:prstGeom prst="rect">
            <a:avLst/>
          </a:prstGeom>
        </p:spPr>
      </p:pic>
      <p:sp>
        <p:nvSpPr>
          <p:cNvPr id="8" name="Tekstvak 7"/>
          <p:cNvSpPr txBox="1"/>
          <p:nvPr/>
        </p:nvSpPr>
        <p:spPr>
          <a:xfrm>
            <a:off x="-702882" y="788919"/>
            <a:ext cx="9361040" cy="707886"/>
          </a:xfrm>
          <a:prstGeom prst="rect">
            <a:avLst/>
          </a:prstGeom>
          <a:noFill/>
        </p:spPr>
        <p:txBody>
          <a:bodyPr wrap="square" rtlCol="0">
            <a:spAutoFit/>
          </a:bodyPr>
          <a:lstStyle/>
          <a:p>
            <a:pPr algn="ctr"/>
            <a:r>
              <a:rPr lang="nl-NL" sz="4000" b="1" dirty="0" smtClean="0">
                <a:solidFill>
                  <a:srgbClr val="002060"/>
                </a:solidFill>
                <a:latin typeface="Verdana" pitchFamily="34" charset="0"/>
                <a:ea typeface="Verdana" pitchFamily="34" charset="0"/>
                <a:cs typeface="Verdana" pitchFamily="34" charset="0"/>
              </a:rPr>
              <a:t>de Romeinen brief</a:t>
            </a:r>
          </a:p>
        </p:txBody>
      </p:sp>
      <p:sp>
        <p:nvSpPr>
          <p:cNvPr id="9" name="Tekstvak 8"/>
          <p:cNvSpPr txBox="1"/>
          <p:nvPr/>
        </p:nvSpPr>
        <p:spPr>
          <a:xfrm>
            <a:off x="8046720" y="4982205"/>
            <a:ext cx="2526030" cy="800219"/>
          </a:xfrm>
          <a:prstGeom prst="rect">
            <a:avLst/>
          </a:prstGeom>
          <a:noFill/>
        </p:spPr>
        <p:txBody>
          <a:bodyPr wrap="square" rtlCol="0">
            <a:spAutoFit/>
          </a:bodyPr>
          <a:lstStyle/>
          <a:p>
            <a:pPr algn="r"/>
            <a:r>
              <a:rPr lang="nl-NL" sz="3000" dirty="0" smtClean="0">
                <a:solidFill>
                  <a:schemeClr val="bg1"/>
                </a:solidFill>
              </a:rPr>
              <a:t>studie 21</a:t>
            </a:r>
          </a:p>
          <a:p>
            <a:pPr algn="r"/>
            <a:r>
              <a:rPr lang="nl-NL" sz="1600" dirty="0" smtClean="0">
                <a:solidFill>
                  <a:schemeClr val="bg1"/>
                </a:solidFill>
              </a:rPr>
              <a:t>1 mei 2022 Rotterdam</a:t>
            </a:r>
            <a:endParaRPr lang="nl-NL" sz="1600" dirty="0">
              <a:solidFill>
                <a:schemeClr val="bg1"/>
              </a:solidFill>
            </a:endParaRPr>
          </a:p>
        </p:txBody>
      </p:sp>
    </p:spTree>
    <p:extLst>
      <p:ext uri="{BB962C8B-B14F-4D97-AF65-F5344CB8AC3E}">
        <p14:creationId xmlns:p14="http://schemas.microsoft.com/office/powerpoint/2010/main" val="1273827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3323987"/>
          </a:xfrm>
          <a:prstGeom prst="rect">
            <a:avLst/>
          </a:prstGeom>
          <a:noFill/>
        </p:spPr>
        <p:txBody>
          <a:bodyPr wrap="square" rtlCol="0">
            <a:spAutoFit/>
          </a:bodyPr>
          <a:lstStyle/>
          <a:p>
            <a:r>
              <a:rPr lang="nl-NL" sz="3000" b="1" dirty="0" smtClean="0">
                <a:solidFill>
                  <a:srgbClr val="002060"/>
                </a:solidFill>
              </a:rPr>
              <a:t>Romeinen 9 </a:t>
            </a:r>
            <a:endParaRPr lang="nl-NL" sz="3000" b="1" dirty="0">
              <a:solidFill>
                <a:srgbClr val="002060"/>
              </a:solidFill>
            </a:endParaRPr>
          </a:p>
          <a:p>
            <a:pPr lvl="0"/>
            <a:r>
              <a:rPr lang="nl-NL" sz="3000" baseline="30000" dirty="0" smtClean="0">
                <a:solidFill>
                  <a:schemeClr val="bg1">
                    <a:lumMod val="65000"/>
                  </a:schemeClr>
                </a:solidFill>
              </a:rPr>
              <a:t>11 </a:t>
            </a:r>
            <a:r>
              <a:rPr lang="nl-NL" sz="3000" dirty="0" smtClean="0">
                <a:solidFill>
                  <a:schemeClr val="bg1">
                    <a:lumMod val="65000"/>
                  </a:schemeClr>
                </a:solidFill>
              </a:rPr>
              <a:t>Want </a:t>
            </a:r>
            <a:r>
              <a:rPr lang="nl-NL" sz="3000" dirty="0">
                <a:solidFill>
                  <a:schemeClr val="bg1">
                    <a:lumMod val="65000"/>
                  </a:schemeClr>
                </a:solidFill>
              </a:rPr>
              <a:t>toen de kinderen nog niet geboren waren, </a:t>
            </a:r>
            <a:endParaRPr lang="nl-NL" sz="3000" dirty="0" smtClean="0">
              <a:solidFill>
                <a:schemeClr val="bg1">
                  <a:lumMod val="65000"/>
                </a:schemeClr>
              </a:solidFill>
            </a:endParaRPr>
          </a:p>
          <a:p>
            <a:pPr lvl="0"/>
            <a:r>
              <a:rPr lang="nl-NL" sz="3000" dirty="0" smtClean="0">
                <a:solidFill>
                  <a:schemeClr val="bg1">
                    <a:lumMod val="65000"/>
                  </a:schemeClr>
                </a:solidFill>
              </a:rPr>
              <a:t>en </a:t>
            </a:r>
            <a:r>
              <a:rPr lang="nl-NL" sz="3000" dirty="0">
                <a:solidFill>
                  <a:schemeClr val="bg1">
                    <a:lumMod val="65000"/>
                  </a:schemeClr>
                </a:solidFill>
              </a:rPr>
              <a:t>noch iets goed of slechts hadden </a:t>
            </a:r>
            <a:r>
              <a:rPr lang="nl-NL" sz="3000" dirty="0" smtClean="0">
                <a:solidFill>
                  <a:schemeClr val="bg1">
                    <a:lumMod val="65000"/>
                  </a:schemeClr>
                </a:solidFill>
              </a:rPr>
              <a:t>verricht,  </a:t>
            </a:r>
          </a:p>
          <a:p>
            <a:pPr lvl="0"/>
            <a:r>
              <a:rPr lang="nl-NL" sz="3000" dirty="0">
                <a:solidFill>
                  <a:srgbClr val="002060"/>
                </a:solidFill>
              </a:rPr>
              <a:t>(opdat het zou blijven naar het </a:t>
            </a:r>
            <a:r>
              <a:rPr lang="nl-NL" sz="3000" u="sng" dirty="0">
                <a:solidFill>
                  <a:srgbClr val="002060"/>
                </a:solidFill>
              </a:rPr>
              <a:t>uitverkiezend</a:t>
            </a:r>
            <a:r>
              <a:rPr lang="nl-NL" sz="3000" dirty="0">
                <a:solidFill>
                  <a:srgbClr val="002060"/>
                </a:solidFill>
              </a:rPr>
              <a:t> voornemen van God, </a:t>
            </a:r>
          </a:p>
          <a:p>
            <a:pPr lvl="0"/>
            <a:r>
              <a:rPr lang="nl-NL" sz="3000" dirty="0" smtClean="0">
                <a:solidFill>
                  <a:srgbClr val="002060"/>
                </a:solidFill>
              </a:rPr>
              <a:t>niet </a:t>
            </a:r>
            <a:r>
              <a:rPr lang="nl-NL" sz="3000" dirty="0">
                <a:solidFill>
                  <a:srgbClr val="002060"/>
                </a:solidFill>
              </a:rPr>
              <a:t>uit werken, maar uit Hem, die </a:t>
            </a:r>
            <a:r>
              <a:rPr lang="nl-NL" sz="3000" dirty="0" smtClean="0">
                <a:solidFill>
                  <a:srgbClr val="002060"/>
                </a:solidFill>
              </a:rPr>
              <a:t>roept)</a:t>
            </a:r>
          </a:p>
          <a:p>
            <a:pPr lvl="0"/>
            <a:r>
              <a:rPr lang="nl-NL" sz="3000" baseline="30000" dirty="0">
                <a:solidFill>
                  <a:prstClr val="white">
                    <a:lumMod val="65000"/>
                  </a:prstClr>
                </a:solidFill>
              </a:rPr>
              <a:t>12</a:t>
            </a:r>
            <a:r>
              <a:rPr lang="nl-NL" sz="3000" dirty="0">
                <a:solidFill>
                  <a:prstClr val="white">
                    <a:lumMod val="65000"/>
                  </a:prstClr>
                </a:solidFill>
              </a:rPr>
              <a:t> werd tot haar uitgesproken: </a:t>
            </a:r>
          </a:p>
          <a:p>
            <a:pPr lvl="0"/>
            <a:r>
              <a:rPr lang="nl-NL" sz="3000" dirty="0">
                <a:solidFill>
                  <a:prstClr val="white">
                    <a:lumMod val="65000"/>
                  </a:prstClr>
                </a:solidFill>
              </a:rPr>
              <a:t>De grotere zal slaaf zijn voor de mindere.</a:t>
            </a:r>
          </a:p>
        </p:txBody>
      </p:sp>
      <p:sp>
        <p:nvSpPr>
          <p:cNvPr id="7" name="Tekstvak 6"/>
          <p:cNvSpPr txBox="1"/>
          <p:nvPr/>
        </p:nvSpPr>
        <p:spPr>
          <a:xfrm>
            <a:off x="723172" y="3903263"/>
            <a:ext cx="10626819" cy="89255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in Rom.11:5-7 gaat Paulus in op het feit dat Israël als </a:t>
            </a:r>
            <a:r>
              <a:rPr lang="nl-NL" sz="2600" i="1" dirty="0" smtClean="0">
                <a:latin typeface="+mj-lt"/>
              </a:rPr>
              <a:t>volk</a:t>
            </a:r>
            <a:r>
              <a:rPr lang="nl-NL" sz="2600" dirty="0" smtClean="0">
                <a:latin typeface="+mj-lt"/>
              </a:rPr>
              <a:t> terzijde is gesteld, maar er wel degelijk </a:t>
            </a:r>
            <a:r>
              <a:rPr lang="nl-NL" sz="2600" i="1" dirty="0" smtClean="0">
                <a:latin typeface="+mj-lt"/>
              </a:rPr>
              <a:t>enkelen</a:t>
            </a:r>
            <a:r>
              <a:rPr lang="nl-NL" sz="2600" dirty="0" smtClean="0">
                <a:latin typeface="+mj-lt"/>
              </a:rPr>
              <a:t> uit Israël behoren tot de </a:t>
            </a:r>
            <a:r>
              <a:rPr lang="nl-NL" sz="2600" i="1" dirty="0" smtClean="0">
                <a:latin typeface="+mj-lt"/>
              </a:rPr>
              <a:t>uitverkorenen</a:t>
            </a:r>
          </a:p>
        </p:txBody>
      </p:sp>
      <p:pic>
        <p:nvPicPr>
          <p:cNvPr id="4" name="Afbeelding 3"/>
          <p:cNvPicPr>
            <a:picLocks noChangeAspect="1"/>
          </p:cNvPicPr>
          <p:nvPr/>
        </p:nvPicPr>
        <p:blipFill>
          <a:blip r:embed="rId3"/>
          <a:stretch>
            <a:fillRect/>
          </a:stretch>
        </p:blipFill>
        <p:spPr>
          <a:xfrm>
            <a:off x="723172" y="5078170"/>
            <a:ext cx="8969468" cy="835665"/>
          </a:xfrm>
          <a:prstGeom prst="rect">
            <a:avLst/>
          </a:prstGeom>
        </p:spPr>
      </p:pic>
      <p:pic>
        <p:nvPicPr>
          <p:cNvPr id="5" name="Afbeelding 4"/>
          <p:cNvPicPr>
            <a:picLocks noChangeAspect="1"/>
          </p:cNvPicPr>
          <p:nvPr/>
        </p:nvPicPr>
        <p:blipFill>
          <a:blip r:embed="rId4"/>
          <a:stretch>
            <a:fillRect/>
          </a:stretch>
        </p:blipFill>
        <p:spPr>
          <a:xfrm>
            <a:off x="723173" y="5890975"/>
            <a:ext cx="8309192" cy="864156"/>
          </a:xfrm>
          <a:prstGeom prst="rect">
            <a:avLst/>
          </a:prstGeom>
        </p:spPr>
      </p:pic>
    </p:spTree>
    <p:extLst>
      <p:ext uri="{BB962C8B-B14F-4D97-AF65-F5344CB8AC3E}">
        <p14:creationId xmlns:p14="http://schemas.microsoft.com/office/powerpoint/2010/main" val="173134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3323987"/>
          </a:xfrm>
          <a:prstGeom prst="rect">
            <a:avLst/>
          </a:prstGeom>
          <a:noFill/>
        </p:spPr>
        <p:txBody>
          <a:bodyPr wrap="square" rtlCol="0">
            <a:spAutoFit/>
          </a:bodyPr>
          <a:lstStyle/>
          <a:p>
            <a:r>
              <a:rPr lang="nl-NL" sz="3000" b="1" dirty="0" smtClean="0">
                <a:solidFill>
                  <a:srgbClr val="002060"/>
                </a:solidFill>
              </a:rPr>
              <a:t>Romeinen 9 </a:t>
            </a:r>
          </a:p>
          <a:p>
            <a:pPr lvl="0"/>
            <a:r>
              <a:rPr lang="nl-NL" sz="3000" baseline="30000" dirty="0">
                <a:solidFill>
                  <a:prstClr val="white">
                    <a:lumMod val="65000"/>
                  </a:prstClr>
                </a:solidFill>
              </a:rPr>
              <a:t>11 </a:t>
            </a:r>
            <a:r>
              <a:rPr lang="nl-NL" sz="3000" dirty="0">
                <a:solidFill>
                  <a:prstClr val="white">
                    <a:lumMod val="65000"/>
                  </a:prstClr>
                </a:solidFill>
              </a:rPr>
              <a:t>Want toen de kinderen nog niet geboren waren, </a:t>
            </a:r>
          </a:p>
          <a:p>
            <a:pPr lvl="0"/>
            <a:r>
              <a:rPr lang="nl-NL" sz="3000" dirty="0">
                <a:solidFill>
                  <a:prstClr val="white">
                    <a:lumMod val="65000"/>
                  </a:prstClr>
                </a:solidFill>
              </a:rPr>
              <a:t>en noch iets goed of slechts hadden verricht,  </a:t>
            </a:r>
          </a:p>
          <a:p>
            <a:pPr lvl="0"/>
            <a:r>
              <a:rPr lang="nl-NL" sz="3000" dirty="0">
                <a:solidFill>
                  <a:schemeClr val="bg1">
                    <a:lumMod val="65000"/>
                  </a:schemeClr>
                </a:solidFill>
              </a:rPr>
              <a:t>(opdat het zou blijven naar het </a:t>
            </a:r>
            <a:r>
              <a:rPr lang="nl-NL" sz="3000" u="sng" dirty="0">
                <a:solidFill>
                  <a:schemeClr val="bg1">
                    <a:lumMod val="65000"/>
                  </a:schemeClr>
                </a:solidFill>
              </a:rPr>
              <a:t>uitverkiezend</a:t>
            </a:r>
            <a:r>
              <a:rPr lang="nl-NL" sz="3000" dirty="0">
                <a:solidFill>
                  <a:schemeClr val="bg1">
                    <a:lumMod val="65000"/>
                  </a:schemeClr>
                </a:solidFill>
              </a:rPr>
              <a:t> voornemen van God, </a:t>
            </a:r>
          </a:p>
          <a:p>
            <a:pPr lvl="0"/>
            <a:r>
              <a:rPr lang="nl-NL" sz="3000" dirty="0">
                <a:solidFill>
                  <a:schemeClr val="bg1">
                    <a:lumMod val="65000"/>
                  </a:schemeClr>
                </a:solidFill>
              </a:rPr>
              <a:t>niet uit werken, maar uit Hem, die roept)</a:t>
            </a:r>
          </a:p>
          <a:p>
            <a:pPr lvl="0"/>
            <a:r>
              <a:rPr lang="nl-NL" sz="3000" baseline="30000" dirty="0" smtClean="0">
                <a:solidFill>
                  <a:srgbClr val="002060"/>
                </a:solidFill>
              </a:rPr>
              <a:t>12</a:t>
            </a:r>
            <a:r>
              <a:rPr lang="nl-NL" sz="3000" dirty="0" smtClean="0">
                <a:solidFill>
                  <a:srgbClr val="002060"/>
                </a:solidFill>
              </a:rPr>
              <a:t> werd </a:t>
            </a:r>
            <a:r>
              <a:rPr lang="nl-NL" sz="3000" dirty="0">
                <a:solidFill>
                  <a:srgbClr val="002060"/>
                </a:solidFill>
              </a:rPr>
              <a:t>tot haar uitgesproken: </a:t>
            </a:r>
          </a:p>
          <a:p>
            <a:pPr lvl="0"/>
            <a:r>
              <a:rPr lang="nl-NL" sz="3000" dirty="0">
                <a:solidFill>
                  <a:srgbClr val="002060"/>
                </a:solidFill>
              </a:rPr>
              <a:t>De grotere zal slaaf zijn voor de mindere</a:t>
            </a:r>
            <a:r>
              <a:rPr lang="nl-NL" sz="3000" dirty="0" smtClean="0">
                <a:solidFill>
                  <a:srgbClr val="002060"/>
                </a:solidFill>
              </a:rPr>
              <a:t>.</a:t>
            </a:r>
            <a:endParaRPr lang="nl-NL" sz="3000" dirty="0">
              <a:solidFill>
                <a:srgbClr val="002060"/>
              </a:solidFill>
            </a:endParaRPr>
          </a:p>
        </p:txBody>
      </p:sp>
      <p:sp>
        <p:nvSpPr>
          <p:cNvPr id="7" name="Tekstvak 6"/>
          <p:cNvSpPr txBox="1"/>
          <p:nvPr/>
        </p:nvSpPr>
        <p:spPr>
          <a:xfrm>
            <a:off x="4011132" y="3620908"/>
            <a:ext cx="7578454" cy="2092881"/>
          </a:xfrm>
          <a:prstGeom prst="rect">
            <a:avLst/>
          </a:prstGeom>
          <a:solidFill>
            <a:srgbClr val="CCFFCC"/>
          </a:solidFill>
        </p:spPr>
        <p:txBody>
          <a:bodyPr wrap="square" rtlCol="0">
            <a:spAutoFit/>
          </a:bodyPr>
          <a:lstStyle/>
          <a:p>
            <a:r>
              <a:rPr lang="nl-NL" sz="2600" b="1" i="1" dirty="0" smtClean="0">
                <a:latin typeface="+mj-lt"/>
              </a:rPr>
              <a:t>Genesis </a:t>
            </a:r>
            <a:r>
              <a:rPr lang="nl-NL" sz="2600" b="1" i="1" dirty="0">
                <a:latin typeface="+mj-lt"/>
              </a:rPr>
              <a:t>25:23</a:t>
            </a:r>
          </a:p>
          <a:p>
            <a:r>
              <a:rPr lang="nl-NL" sz="2600" dirty="0">
                <a:latin typeface="+mj-lt"/>
              </a:rPr>
              <a:t>En </a:t>
            </a:r>
            <a:r>
              <a:rPr lang="nl-NL" sz="2600" dirty="0" smtClean="0">
                <a:latin typeface="+mj-lt"/>
              </a:rPr>
              <a:t>JAHWEH zegt </a:t>
            </a:r>
            <a:r>
              <a:rPr lang="nl-NL" sz="2600" dirty="0">
                <a:latin typeface="+mj-lt"/>
              </a:rPr>
              <a:t>tot haar: Twee </a:t>
            </a:r>
            <a:r>
              <a:rPr lang="nl-NL" sz="2600" dirty="0" smtClean="0">
                <a:latin typeface="+mj-lt"/>
              </a:rPr>
              <a:t>natiën </a:t>
            </a:r>
            <a:r>
              <a:rPr lang="nl-NL" sz="2600" dirty="0">
                <a:latin typeface="+mj-lt"/>
              </a:rPr>
              <a:t>zijn in jouw buik, </a:t>
            </a:r>
            <a:endParaRPr lang="nl-NL" sz="2600" dirty="0" smtClean="0">
              <a:latin typeface="+mj-lt"/>
            </a:endParaRPr>
          </a:p>
          <a:p>
            <a:r>
              <a:rPr lang="nl-NL" sz="2600" dirty="0" smtClean="0">
                <a:latin typeface="+mj-lt"/>
              </a:rPr>
              <a:t>en </a:t>
            </a:r>
            <a:r>
              <a:rPr lang="nl-NL" sz="2600" dirty="0">
                <a:latin typeface="+mj-lt"/>
              </a:rPr>
              <a:t>twee </a:t>
            </a:r>
            <a:r>
              <a:rPr lang="nl-NL" sz="2600" dirty="0" smtClean="0">
                <a:latin typeface="+mj-lt"/>
              </a:rPr>
              <a:t>volken </a:t>
            </a:r>
            <a:r>
              <a:rPr lang="nl-NL" sz="2600" dirty="0">
                <a:latin typeface="+mj-lt"/>
              </a:rPr>
              <a:t>zullen zich scheiden uit jouw </a:t>
            </a:r>
            <a:r>
              <a:rPr lang="nl-NL" sz="2600" dirty="0" smtClean="0">
                <a:latin typeface="+mj-lt"/>
              </a:rPr>
              <a:t>binnenste. </a:t>
            </a:r>
          </a:p>
          <a:p>
            <a:r>
              <a:rPr lang="nl-NL" sz="2600" dirty="0" smtClean="0">
                <a:latin typeface="+mj-lt"/>
              </a:rPr>
              <a:t>En het </a:t>
            </a:r>
            <a:r>
              <a:rPr lang="nl-NL" sz="2600" dirty="0">
                <a:latin typeface="+mj-lt"/>
              </a:rPr>
              <a:t>ene </a:t>
            </a:r>
            <a:r>
              <a:rPr lang="nl-NL" sz="2600" dirty="0" smtClean="0">
                <a:latin typeface="+mj-lt"/>
              </a:rPr>
              <a:t>volk </a:t>
            </a:r>
            <a:r>
              <a:rPr lang="nl-NL" sz="2600" dirty="0">
                <a:latin typeface="+mj-lt"/>
              </a:rPr>
              <a:t>zal </a:t>
            </a:r>
            <a:r>
              <a:rPr lang="nl-NL" sz="2600" dirty="0" smtClean="0">
                <a:latin typeface="+mj-lt"/>
              </a:rPr>
              <a:t>sterker zijn </a:t>
            </a:r>
            <a:r>
              <a:rPr lang="nl-NL" sz="2600" dirty="0">
                <a:latin typeface="+mj-lt"/>
              </a:rPr>
              <a:t>dan de andere </a:t>
            </a:r>
            <a:r>
              <a:rPr lang="nl-NL" sz="2600" dirty="0" smtClean="0">
                <a:latin typeface="+mj-lt"/>
              </a:rPr>
              <a:t>volk, </a:t>
            </a:r>
          </a:p>
          <a:p>
            <a:r>
              <a:rPr lang="nl-NL" sz="2600" dirty="0" smtClean="0">
                <a:latin typeface="+mj-lt"/>
              </a:rPr>
              <a:t>en </a:t>
            </a:r>
            <a:r>
              <a:rPr lang="nl-NL" sz="2600" dirty="0">
                <a:latin typeface="+mj-lt"/>
              </a:rPr>
              <a:t>de oudere zal de jongere dienen.</a:t>
            </a:r>
            <a:endParaRPr lang="nl-NL" sz="2600" dirty="0" smtClean="0">
              <a:latin typeface="+mj-lt"/>
            </a:endParaRPr>
          </a:p>
        </p:txBody>
      </p:sp>
      <p:pic>
        <p:nvPicPr>
          <p:cNvPr id="4" name="Afbeelding 3"/>
          <p:cNvPicPr>
            <a:picLocks noChangeAspect="1"/>
          </p:cNvPicPr>
          <p:nvPr/>
        </p:nvPicPr>
        <p:blipFill>
          <a:blip r:embed="rId3"/>
          <a:stretch>
            <a:fillRect/>
          </a:stretch>
        </p:blipFill>
        <p:spPr>
          <a:xfrm>
            <a:off x="723172" y="5935101"/>
            <a:ext cx="9796463" cy="833364"/>
          </a:xfrm>
          <a:prstGeom prst="rect">
            <a:avLst/>
          </a:prstGeom>
        </p:spPr>
      </p:pic>
    </p:spTree>
    <p:extLst>
      <p:ext uri="{BB962C8B-B14F-4D97-AF65-F5344CB8AC3E}">
        <p14:creationId xmlns:p14="http://schemas.microsoft.com/office/powerpoint/2010/main" val="217845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3323987"/>
          </a:xfrm>
          <a:prstGeom prst="rect">
            <a:avLst/>
          </a:prstGeom>
          <a:noFill/>
        </p:spPr>
        <p:txBody>
          <a:bodyPr wrap="square" rtlCol="0">
            <a:spAutoFit/>
          </a:bodyPr>
          <a:lstStyle/>
          <a:p>
            <a:r>
              <a:rPr lang="nl-NL" sz="3000" b="1" dirty="0" smtClean="0">
                <a:solidFill>
                  <a:srgbClr val="002060"/>
                </a:solidFill>
              </a:rPr>
              <a:t>Romeinen 9 </a:t>
            </a:r>
          </a:p>
          <a:p>
            <a:pPr lvl="0"/>
            <a:r>
              <a:rPr lang="nl-NL" sz="3000" baseline="30000" dirty="0">
                <a:solidFill>
                  <a:prstClr val="white">
                    <a:lumMod val="65000"/>
                  </a:prstClr>
                </a:solidFill>
              </a:rPr>
              <a:t>11 </a:t>
            </a:r>
            <a:r>
              <a:rPr lang="nl-NL" sz="3000" dirty="0">
                <a:solidFill>
                  <a:prstClr val="white">
                    <a:lumMod val="65000"/>
                  </a:prstClr>
                </a:solidFill>
              </a:rPr>
              <a:t>Want toen de kinderen nog niet geboren waren, </a:t>
            </a:r>
          </a:p>
          <a:p>
            <a:pPr lvl="0"/>
            <a:r>
              <a:rPr lang="nl-NL" sz="3000" dirty="0">
                <a:solidFill>
                  <a:prstClr val="white">
                    <a:lumMod val="65000"/>
                  </a:prstClr>
                </a:solidFill>
              </a:rPr>
              <a:t>en noch iets goed of slechts hadden verricht,  </a:t>
            </a:r>
          </a:p>
          <a:p>
            <a:pPr lvl="0"/>
            <a:r>
              <a:rPr lang="nl-NL" sz="3000" dirty="0">
                <a:solidFill>
                  <a:prstClr val="white">
                    <a:lumMod val="65000"/>
                  </a:prstClr>
                </a:solidFill>
              </a:rPr>
              <a:t>(opdat het zou blijven naar het </a:t>
            </a:r>
            <a:r>
              <a:rPr lang="nl-NL" sz="3000" u="sng" dirty="0">
                <a:solidFill>
                  <a:prstClr val="white">
                    <a:lumMod val="65000"/>
                  </a:prstClr>
                </a:solidFill>
              </a:rPr>
              <a:t>uitverkiezend</a:t>
            </a:r>
            <a:r>
              <a:rPr lang="nl-NL" sz="3000" dirty="0">
                <a:solidFill>
                  <a:prstClr val="white">
                    <a:lumMod val="65000"/>
                  </a:prstClr>
                </a:solidFill>
              </a:rPr>
              <a:t> voornemen van God, </a:t>
            </a:r>
          </a:p>
          <a:p>
            <a:pPr lvl="0"/>
            <a:r>
              <a:rPr lang="nl-NL" sz="3000" dirty="0">
                <a:solidFill>
                  <a:prstClr val="white">
                    <a:lumMod val="65000"/>
                  </a:prstClr>
                </a:solidFill>
              </a:rPr>
              <a:t>niet uit werken, maar uit Hem, die roept)</a:t>
            </a:r>
          </a:p>
          <a:p>
            <a:pPr lvl="0"/>
            <a:r>
              <a:rPr lang="nl-NL" sz="3000" baseline="30000" dirty="0" smtClean="0">
                <a:solidFill>
                  <a:srgbClr val="002060"/>
                </a:solidFill>
              </a:rPr>
              <a:t>12</a:t>
            </a:r>
            <a:r>
              <a:rPr lang="nl-NL" sz="3000" dirty="0" smtClean="0">
                <a:solidFill>
                  <a:srgbClr val="002060"/>
                </a:solidFill>
              </a:rPr>
              <a:t> werd </a:t>
            </a:r>
            <a:r>
              <a:rPr lang="nl-NL" sz="3000" dirty="0">
                <a:solidFill>
                  <a:srgbClr val="002060"/>
                </a:solidFill>
              </a:rPr>
              <a:t>tot haar uitgesproken: </a:t>
            </a:r>
          </a:p>
          <a:p>
            <a:pPr lvl="0"/>
            <a:r>
              <a:rPr lang="nl-NL" sz="3000" dirty="0">
                <a:solidFill>
                  <a:srgbClr val="002060"/>
                </a:solidFill>
              </a:rPr>
              <a:t>De grotere zal slaaf zijn voor de mindere</a:t>
            </a:r>
            <a:r>
              <a:rPr lang="nl-NL" sz="3000" dirty="0" smtClean="0">
                <a:solidFill>
                  <a:srgbClr val="002060"/>
                </a:solidFill>
              </a:rPr>
              <a:t>.</a:t>
            </a:r>
            <a:endParaRPr lang="nl-NL" sz="3000" dirty="0">
              <a:solidFill>
                <a:srgbClr val="002060"/>
              </a:solidFill>
            </a:endParaRPr>
          </a:p>
        </p:txBody>
      </p:sp>
      <p:sp>
        <p:nvSpPr>
          <p:cNvPr id="7" name="Tekstvak 6"/>
          <p:cNvSpPr txBox="1"/>
          <p:nvPr/>
        </p:nvSpPr>
        <p:spPr>
          <a:xfrm>
            <a:off x="1245869" y="4330592"/>
            <a:ext cx="9403707" cy="89255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in Genesis gaat het </a:t>
            </a:r>
            <a:r>
              <a:rPr lang="nl-NL" sz="2600" smtClean="0">
                <a:latin typeface="+mj-lt"/>
              </a:rPr>
              <a:t>eerstgeboorterecht vrijwel standaard </a:t>
            </a:r>
            <a:r>
              <a:rPr lang="nl-NL" sz="2600" dirty="0" smtClean="0">
                <a:latin typeface="+mj-lt"/>
              </a:rPr>
              <a:t>niet naar de oudste (‘de grotere’), maar naar de jongere (‘de mindere’)</a:t>
            </a:r>
          </a:p>
        </p:txBody>
      </p:sp>
      <p:pic>
        <p:nvPicPr>
          <p:cNvPr id="4" name="Afbeelding 3"/>
          <p:cNvPicPr>
            <a:picLocks noChangeAspect="1"/>
          </p:cNvPicPr>
          <p:nvPr/>
        </p:nvPicPr>
        <p:blipFill>
          <a:blip r:embed="rId3"/>
          <a:stretch>
            <a:fillRect/>
          </a:stretch>
        </p:blipFill>
        <p:spPr>
          <a:xfrm>
            <a:off x="723172" y="5935101"/>
            <a:ext cx="9796463" cy="833364"/>
          </a:xfrm>
          <a:prstGeom prst="rect">
            <a:avLst/>
          </a:prstGeom>
        </p:spPr>
      </p:pic>
    </p:spTree>
    <p:extLst>
      <p:ext uri="{BB962C8B-B14F-4D97-AF65-F5344CB8AC3E}">
        <p14:creationId xmlns:p14="http://schemas.microsoft.com/office/powerpoint/2010/main" val="167732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1015663"/>
          </a:xfrm>
          <a:prstGeom prst="rect">
            <a:avLst/>
          </a:prstGeom>
          <a:noFill/>
        </p:spPr>
        <p:txBody>
          <a:bodyPr wrap="square" rtlCol="0">
            <a:spAutoFit/>
          </a:bodyPr>
          <a:lstStyle/>
          <a:p>
            <a:r>
              <a:rPr lang="nl-NL" sz="3000" b="1" dirty="0" smtClean="0">
                <a:solidFill>
                  <a:srgbClr val="002060"/>
                </a:solidFill>
              </a:rPr>
              <a:t>Romeinen 9 </a:t>
            </a:r>
          </a:p>
          <a:p>
            <a:pPr lvl="0"/>
            <a:r>
              <a:rPr lang="nl-NL" sz="3000" baseline="30000" dirty="0" smtClean="0">
                <a:solidFill>
                  <a:srgbClr val="002060"/>
                </a:solidFill>
              </a:rPr>
              <a:t>13 </a:t>
            </a:r>
            <a:r>
              <a:rPr lang="nl-NL" sz="3000" dirty="0" smtClean="0">
                <a:solidFill>
                  <a:srgbClr val="002060"/>
                </a:solidFill>
              </a:rPr>
              <a:t>zoals </a:t>
            </a:r>
            <a:r>
              <a:rPr lang="nl-NL" sz="3000" dirty="0">
                <a:solidFill>
                  <a:srgbClr val="002060"/>
                </a:solidFill>
              </a:rPr>
              <a:t>er geschreven staat: Jakob heb Ik lief, maar </a:t>
            </a:r>
            <a:r>
              <a:rPr lang="nl-NL" sz="3000" dirty="0" smtClean="0">
                <a:solidFill>
                  <a:srgbClr val="002060"/>
                </a:solidFill>
              </a:rPr>
              <a:t>Ezau </a:t>
            </a:r>
            <a:r>
              <a:rPr lang="nl-NL" sz="3000" dirty="0">
                <a:solidFill>
                  <a:srgbClr val="002060"/>
                </a:solidFill>
              </a:rPr>
              <a:t>haat Ik.</a:t>
            </a:r>
          </a:p>
        </p:txBody>
      </p:sp>
      <p:sp>
        <p:nvSpPr>
          <p:cNvPr id="7" name="Tekstvak 6"/>
          <p:cNvSpPr txBox="1"/>
          <p:nvPr/>
        </p:nvSpPr>
        <p:spPr>
          <a:xfrm>
            <a:off x="942758" y="2042175"/>
            <a:ext cx="7223760" cy="2492990"/>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Maleachi 1:3</a:t>
            </a:r>
          </a:p>
          <a:p>
            <a:pPr marL="457200" indent="-457200">
              <a:buFont typeface="Courier New" panose="02070309020205020404" pitchFamily="49" charset="0"/>
              <a:buChar char="o"/>
            </a:pPr>
            <a:r>
              <a:rPr lang="nl-NL" sz="2600" dirty="0" smtClean="0">
                <a:latin typeface="+mj-lt"/>
              </a:rPr>
              <a:t>gehaat = op de tweede plaats</a:t>
            </a:r>
          </a:p>
          <a:p>
            <a:pPr marL="457200" indent="-457200">
              <a:buFont typeface="Courier New" panose="02070309020205020404" pitchFamily="49" charset="0"/>
              <a:buChar char="o"/>
            </a:pPr>
            <a:r>
              <a:rPr lang="nl-NL" sz="2600" dirty="0" smtClean="0">
                <a:latin typeface="+mj-lt"/>
              </a:rPr>
              <a:t>afgeleid van telwoord: ‘twee’</a:t>
            </a:r>
          </a:p>
          <a:p>
            <a:pPr marL="457200" indent="-457200">
              <a:buFont typeface="Courier New" panose="02070309020205020404" pitchFamily="49" charset="0"/>
              <a:buChar char="o"/>
            </a:pPr>
            <a:r>
              <a:rPr lang="nl-NL" sz="2600" dirty="0" smtClean="0">
                <a:latin typeface="+mj-lt"/>
              </a:rPr>
              <a:t>zoals Lea ten opzichte van Rachel (Gen.29:31)</a:t>
            </a:r>
          </a:p>
          <a:p>
            <a:pPr marL="457200" indent="-457200">
              <a:buFont typeface="Courier New" panose="02070309020205020404" pitchFamily="49" charset="0"/>
              <a:buChar char="o"/>
            </a:pPr>
            <a:r>
              <a:rPr lang="nl-NL" sz="2600" dirty="0">
                <a:latin typeface="+mj-lt"/>
              </a:rPr>
              <a:t>z</a:t>
            </a:r>
            <a:r>
              <a:rPr lang="nl-NL" sz="2600" dirty="0" smtClean="0">
                <a:latin typeface="+mj-lt"/>
              </a:rPr>
              <a:t>oals een man met twee vrouwen: de beminde en de onbeminde/gehate (Deut.21:15)</a:t>
            </a:r>
          </a:p>
        </p:txBody>
      </p:sp>
      <p:pic>
        <p:nvPicPr>
          <p:cNvPr id="2" name="Afbeelding 1"/>
          <p:cNvPicPr>
            <a:picLocks noChangeAspect="1"/>
          </p:cNvPicPr>
          <p:nvPr/>
        </p:nvPicPr>
        <p:blipFill>
          <a:blip r:embed="rId3"/>
          <a:stretch>
            <a:fillRect/>
          </a:stretch>
        </p:blipFill>
        <p:spPr>
          <a:xfrm>
            <a:off x="723173" y="5888146"/>
            <a:ext cx="9220928" cy="869375"/>
          </a:xfrm>
          <a:prstGeom prst="rect">
            <a:avLst/>
          </a:prstGeom>
        </p:spPr>
      </p:pic>
      <p:pic>
        <p:nvPicPr>
          <p:cNvPr id="4" name="Afbeelding 3"/>
          <p:cNvPicPr>
            <a:picLocks noChangeAspect="1"/>
          </p:cNvPicPr>
          <p:nvPr/>
        </p:nvPicPr>
        <p:blipFill>
          <a:blip r:embed="rId4"/>
          <a:stretch>
            <a:fillRect/>
          </a:stretch>
        </p:blipFill>
        <p:spPr>
          <a:xfrm>
            <a:off x="8291995" y="1750274"/>
            <a:ext cx="1974897" cy="3608804"/>
          </a:xfrm>
          <a:prstGeom prst="rect">
            <a:avLst/>
          </a:prstGeom>
        </p:spPr>
      </p:pic>
      <p:pic>
        <p:nvPicPr>
          <p:cNvPr id="5" name="Afbeelding 4"/>
          <p:cNvPicPr>
            <a:picLocks noChangeAspect="1"/>
          </p:cNvPicPr>
          <p:nvPr/>
        </p:nvPicPr>
        <p:blipFill>
          <a:blip r:embed="rId5"/>
          <a:stretch>
            <a:fillRect/>
          </a:stretch>
        </p:blipFill>
        <p:spPr>
          <a:xfrm>
            <a:off x="10254516" y="1750274"/>
            <a:ext cx="1585792" cy="3700181"/>
          </a:xfrm>
          <a:prstGeom prst="rect">
            <a:avLst/>
          </a:prstGeom>
        </p:spPr>
      </p:pic>
    </p:spTree>
    <p:extLst>
      <p:ext uri="{BB962C8B-B14F-4D97-AF65-F5344CB8AC3E}">
        <p14:creationId xmlns:p14="http://schemas.microsoft.com/office/powerpoint/2010/main" val="4776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1477328"/>
          </a:xfrm>
          <a:prstGeom prst="rect">
            <a:avLst/>
          </a:prstGeom>
          <a:noFill/>
        </p:spPr>
        <p:txBody>
          <a:bodyPr wrap="square" rtlCol="0">
            <a:spAutoFit/>
          </a:bodyPr>
          <a:lstStyle/>
          <a:p>
            <a:r>
              <a:rPr lang="nl-NL" sz="3000" b="1" dirty="0" smtClean="0">
                <a:solidFill>
                  <a:srgbClr val="002060"/>
                </a:solidFill>
              </a:rPr>
              <a:t>Romeinen 9 </a:t>
            </a:r>
          </a:p>
          <a:p>
            <a:pPr lvl="0"/>
            <a:r>
              <a:rPr lang="nl-NL" sz="3000" baseline="30000" dirty="0" smtClean="0">
                <a:solidFill>
                  <a:srgbClr val="002060"/>
                </a:solidFill>
              </a:rPr>
              <a:t>14 </a:t>
            </a:r>
            <a:r>
              <a:rPr lang="nl-NL" sz="3000" dirty="0" smtClean="0">
                <a:solidFill>
                  <a:srgbClr val="002060"/>
                </a:solidFill>
              </a:rPr>
              <a:t>Wat </a:t>
            </a:r>
            <a:r>
              <a:rPr lang="nl-NL" sz="3000" dirty="0">
                <a:solidFill>
                  <a:srgbClr val="002060"/>
                </a:solidFill>
              </a:rPr>
              <a:t>zullen wij dan uitspreken? </a:t>
            </a:r>
            <a:endParaRPr lang="nl-NL" sz="3000" dirty="0" smtClean="0">
              <a:solidFill>
                <a:srgbClr val="002060"/>
              </a:solidFill>
            </a:endParaRPr>
          </a:p>
          <a:p>
            <a:pPr lvl="0"/>
            <a:r>
              <a:rPr lang="nl-NL" sz="3000" dirty="0" smtClean="0">
                <a:solidFill>
                  <a:srgbClr val="002060"/>
                </a:solidFill>
              </a:rPr>
              <a:t>Er is toch geen onrechtvaardigheid </a:t>
            </a:r>
            <a:r>
              <a:rPr lang="nl-NL" sz="3000" dirty="0">
                <a:solidFill>
                  <a:srgbClr val="002060"/>
                </a:solidFill>
              </a:rPr>
              <a:t>bij God? </a:t>
            </a:r>
            <a:r>
              <a:rPr lang="nl-NL" sz="3000" dirty="0" smtClean="0">
                <a:solidFill>
                  <a:srgbClr val="002060"/>
                </a:solidFill>
              </a:rPr>
              <a:t>Volstrekt niet!</a:t>
            </a:r>
            <a:endParaRPr lang="nl-NL" sz="3000" dirty="0">
              <a:solidFill>
                <a:srgbClr val="002060"/>
              </a:solidFill>
            </a:endParaRPr>
          </a:p>
        </p:txBody>
      </p:sp>
      <p:sp>
        <p:nvSpPr>
          <p:cNvPr id="7" name="Tekstvak 6"/>
          <p:cNvSpPr txBox="1"/>
          <p:nvPr/>
        </p:nvSpPr>
        <p:spPr>
          <a:xfrm>
            <a:off x="2297430" y="2980044"/>
            <a:ext cx="8572500"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is het onrechtvaardig van God dat Hij uitkiest?</a:t>
            </a:r>
          </a:p>
          <a:p>
            <a:pPr marL="457200" indent="-457200">
              <a:buFont typeface="Courier New" panose="02070309020205020404" pitchFamily="49" charset="0"/>
              <a:buChar char="o"/>
            </a:pPr>
            <a:r>
              <a:rPr lang="nl-NL" sz="2600" dirty="0" smtClean="0">
                <a:latin typeface="+mj-lt"/>
              </a:rPr>
              <a:t>…en daarmee de één bevoorrecht boven de ander?</a:t>
            </a:r>
          </a:p>
          <a:p>
            <a:pPr marL="457200" indent="-457200">
              <a:buFont typeface="Courier New" panose="02070309020205020404" pitchFamily="49" charset="0"/>
              <a:buChar char="o"/>
            </a:pPr>
            <a:r>
              <a:rPr lang="nl-NL" sz="2600" dirty="0">
                <a:latin typeface="+mj-lt"/>
              </a:rPr>
              <a:t>n</a:t>
            </a:r>
            <a:r>
              <a:rPr lang="nl-NL" sz="2600" dirty="0" smtClean="0">
                <a:latin typeface="+mj-lt"/>
              </a:rPr>
              <a:t>ee! God is de soevereine, onafhankelijke, almachtige GOD</a:t>
            </a:r>
          </a:p>
          <a:p>
            <a:pPr marL="457200" indent="-457200">
              <a:buFont typeface="Courier New" panose="02070309020205020404" pitchFamily="49" charset="0"/>
              <a:buChar char="o"/>
            </a:pPr>
            <a:r>
              <a:rPr lang="nl-NL" sz="2600" dirty="0" smtClean="0">
                <a:latin typeface="+mj-lt"/>
              </a:rPr>
              <a:t>Hij bepaalt wat Hij wil, hoe Hij het doet en wanneer</a:t>
            </a:r>
          </a:p>
        </p:txBody>
      </p:sp>
      <p:pic>
        <p:nvPicPr>
          <p:cNvPr id="3" name="Afbeelding 2"/>
          <p:cNvPicPr>
            <a:picLocks noChangeAspect="1"/>
          </p:cNvPicPr>
          <p:nvPr/>
        </p:nvPicPr>
        <p:blipFill>
          <a:blip r:embed="rId3"/>
          <a:stretch>
            <a:fillRect/>
          </a:stretch>
        </p:blipFill>
        <p:spPr>
          <a:xfrm>
            <a:off x="351692" y="5970943"/>
            <a:ext cx="11840308" cy="815351"/>
          </a:xfrm>
          <a:prstGeom prst="rect">
            <a:avLst/>
          </a:prstGeom>
        </p:spPr>
      </p:pic>
    </p:spTree>
    <p:extLst>
      <p:ext uri="{BB962C8B-B14F-4D97-AF65-F5344CB8AC3E}">
        <p14:creationId xmlns:p14="http://schemas.microsoft.com/office/powerpoint/2010/main" val="296408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1938992"/>
          </a:xfrm>
          <a:prstGeom prst="rect">
            <a:avLst/>
          </a:prstGeom>
          <a:noFill/>
        </p:spPr>
        <p:txBody>
          <a:bodyPr wrap="square" rtlCol="0">
            <a:spAutoFit/>
          </a:bodyPr>
          <a:lstStyle/>
          <a:p>
            <a:r>
              <a:rPr lang="nl-NL" sz="3000" b="1" dirty="0" smtClean="0">
                <a:solidFill>
                  <a:srgbClr val="002060"/>
                </a:solidFill>
              </a:rPr>
              <a:t>Romeinen 9 </a:t>
            </a:r>
          </a:p>
          <a:p>
            <a:pPr lvl="0"/>
            <a:r>
              <a:rPr lang="nl-NL" sz="3000" baseline="30000" dirty="0" smtClean="0">
                <a:solidFill>
                  <a:srgbClr val="002060"/>
                </a:solidFill>
              </a:rPr>
              <a:t>15 </a:t>
            </a:r>
            <a:r>
              <a:rPr lang="nl-NL" sz="3000" dirty="0">
                <a:solidFill>
                  <a:srgbClr val="002060"/>
                </a:solidFill>
              </a:rPr>
              <a:t>Want Hij zegt tegen Mozes: Ik zal Mij ontfermen, over wie Ik mij ook maar ontferm, en Ik zal medelijden hebben, met wie Ik ook maar medelijden heb.</a:t>
            </a:r>
          </a:p>
        </p:txBody>
      </p:sp>
      <p:sp>
        <p:nvSpPr>
          <p:cNvPr id="7" name="Tekstvak 6"/>
          <p:cNvSpPr txBox="1"/>
          <p:nvPr/>
        </p:nvSpPr>
        <p:spPr>
          <a:xfrm>
            <a:off x="5195890" y="3122151"/>
            <a:ext cx="2171700"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in Ex.33:19</a:t>
            </a:r>
          </a:p>
        </p:txBody>
      </p:sp>
      <p:pic>
        <p:nvPicPr>
          <p:cNvPr id="2" name="Afbeelding 1"/>
          <p:cNvPicPr>
            <a:picLocks noChangeAspect="1"/>
          </p:cNvPicPr>
          <p:nvPr/>
        </p:nvPicPr>
        <p:blipFill>
          <a:blip r:embed="rId3"/>
          <a:stretch>
            <a:fillRect/>
          </a:stretch>
        </p:blipFill>
        <p:spPr>
          <a:xfrm>
            <a:off x="723172" y="4962496"/>
            <a:ext cx="9534525" cy="1832227"/>
          </a:xfrm>
          <a:prstGeom prst="rect">
            <a:avLst/>
          </a:prstGeom>
        </p:spPr>
      </p:pic>
    </p:spTree>
    <p:extLst>
      <p:ext uri="{BB962C8B-B14F-4D97-AF65-F5344CB8AC3E}">
        <p14:creationId xmlns:p14="http://schemas.microsoft.com/office/powerpoint/2010/main" val="10809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1" y="296921"/>
            <a:ext cx="11013557" cy="1938992"/>
          </a:xfrm>
          <a:prstGeom prst="rect">
            <a:avLst/>
          </a:prstGeom>
          <a:noFill/>
        </p:spPr>
        <p:txBody>
          <a:bodyPr wrap="square" rtlCol="0">
            <a:spAutoFit/>
          </a:bodyPr>
          <a:lstStyle/>
          <a:p>
            <a:r>
              <a:rPr lang="nl-NL" sz="3000" b="1" dirty="0" smtClean="0">
                <a:solidFill>
                  <a:srgbClr val="002060"/>
                </a:solidFill>
              </a:rPr>
              <a:t>Romeinen 9 </a:t>
            </a:r>
          </a:p>
          <a:p>
            <a:pPr lvl="0"/>
            <a:r>
              <a:rPr lang="nl-NL" sz="3000" baseline="30000" dirty="0" smtClean="0">
                <a:solidFill>
                  <a:srgbClr val="002060"/>
                </a:solidFill>
              </a:rPr>
              <a:t>15 </a:t>
            </a:r>
            <a:r>
              <a:rPr lang="nl-NL" sz="3000" dirty="0">
                <a:solidFill>
                  <a:srgbClr val="002060"/>
                </a:solidFill>
              </a:rPr>
              <a:t>Want Hij zegt tegen Mozes: Ik zal Mij ontfermen, over wie Ik mij ook maar ontferm, en Ik zal medelijden hebben, met wie Ik ook maar medelijden heb.</a:t>
            </a:r>
          </a:p>
        </p:txBody>
      </p:sp>
      <p:sp>
        <p:nvSpPr>
          <p:cNvPr id="7" name="Tekstvak 6"/>
          <p:cNvSpPr txBox="1"/>
          <p:nvPr/>
        </p:nvSpPr>
        <p:spPr>
          <a:xfrm>
            <a:off x="2555559" y="2882121"/>
            <a:ext cx="6993477" cy="1292662"/>
          </a:xfrm>
          <a:prstGeom prst="rect">
            <a:avLst/>
          </a:prstGeom>
          <a:solidFill>
            <a:srgbClr val="CCFFCC"/>
          </a:solidFill>
        </p:spPr>
        <p:txBody>
          <a:bodyPr wrap="square" rtlCol="0">
            <a:spAutoFit/>
          </a:bodyPr>
          <a:lstStyle/>
          <a:p>
            <a:r>
              <a:rPr lang="nl-NL" sz="2600" b="1" i="1" dirty="0" smtClean="0">
                <a:latin typeface="+mj-lt"/>
              </a:rPr>
              <a:t>Exodus 33:19</a:t>
            </a:r>
          </a:p>
          <a:p>
            <a:r>
              <a:rPr lang="nl-NL" sz="2600" dirty="0">
                <a:latin typeface="+mj-lt"/>
              </a:rPr>
              <a:t> </a:t>
            </a:r>
            <a:r>
              <a:rPr lang="nl-NL" sz="2600" dirty="0" smtClean="0">
                <a:latin typeface="+mj-lt"/>
              </a:rPr>
              <a:t>(…) en </a:t>
            </a:r>
            <a:r>
              <a:rPr lang="nl-NL" sz="2600" dirty="0">
                <a:latin typeface="+mj-lt"/>
              </a:rPr>
              <a:t>Ik ben genadig voor wie Ik genadig </a:t>
            </a:r>
            <a:r>
              <a:rPr lang="nl-NL" sz="2600" dirty="0" smtClean="0">
                <a:latin typeface="+mj-lt"/>
              </a:rPr>
              <a:t>ben, </a:t>
            </a:r>
          </a:p>
          <a:p>
            <a:r>
              <a:rPr lang="nl-NL" sz="2600" dirty="0" smtClean="0">
                <a:latin typeface="+mj-lt"/>
              </a:rPr>
              <a:t>en </a:t>
            </a:r>
            <a:r>
              <a:rPr lang="nl-NL" sz="2600" dirty="0">
                <a:latin typeface="+mj-lt"/>
              </a:rPr>
              <a:t>Ik heb mededogen met wie Ik mededogen </a:t>
            </a:r>
            <a:r>
              <a:rPr lang="nl-NL" sz="2600" dirty="0" smtClean="0">
                <a:latin typeface="+mj-lt"/>
              </a:rPr>
              <a:t>heb.</a:t>
            </a:r>
          </a:p>
        </p:txBody>
      </p:sp>
      <p:pic>
        <p:nvPicPr>
          <p:cNvPr id="2" name="Afbeelding 1"/>
          <p:cNvPicPr>
            <a:picLocks noChangeAspect="1"/>
          </p:cNvPicPr>
          <p:nvPr/>
        </p:nvPicPr>
        <p:blipFill>
          <a:blip r:embed="rId3"/>
          <a:stretch>
            <a:fillRect/>
          </a:stretch>
        </p:blipFill>
        <p:spPr>
          <a:xfrm>
            <a:off x="723172" y="4962496"/>
            <a:ext cx="9534525" cy="1832227"/>
          </a:xfrm>
          <a:prstGeom prst="rect">
            <a:avLst/>
          </a:prstGeom>
        </p:spPr>
      </p:pic>
    </p:spTree>
    <p:extLst>
      <p:ext uri="{BB962C8B-B14F-4D97-AF65-F5344CB8AC3E}">
        <p14:creationId xmlns:p14="http://schemas.microsoft.com/office/powerpoint/2010/main" val="891228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1477328"/>
          </a:xfrm>
          <a:prstGeom prst="rect">
            <a:avLst/>
          </a:prstGeom>
          <a:noFill/>
        </p:spPr>
        <p:txBody>
          <a:bodyPr wrap="square" rtlCol="0">
            <a:spAutoFit/>
          </a:bodyPr>
          <a:lstStyle/>
          <a:p>
            <a:r>
              <a:rPr lang="nl-NL" sz="3000" b="1" dirty="0" smtClean="0">
                <a:solidFill>
                  <a:srgbClr val="002060"/>
                </a:solidFill>
              </a:rPr>
              <a:t>Romeinen 9 </a:t>
            </a:r>
          </a:p>
          <a:p>
            <a:pPr lvl="0"/>
            <a:r>
              <a:rPr lang="nl-NL" sz="3000" baseline="30000" dirty="0" smtClean="0">
                <a:solidFill>
                  <a:srgbClr val="002060"/>
                </a:solidFill>
              </a:rPr>
              <a:t>16 </a:t>
            </a:r>
            <a:r>
              <a:rPr lang="nl-NL" sz="3000" dirty="0" smtClean="0">
                <a:solidFill>
                  <a:srgbClr val="002060"/>
                </a:solidFill>
              </a:rPr>
              <a:t>Het </a:t>
            </a:r>
            <a:r>
              <a:rPr lang="nl-NL" sz="3000" dirty="0">
                <a:solidFill>
                  <a:srgbClr val="002060"/>
                </a:solidFill>
              </a:rPr>
              <a:t>is dus dan niet van degene, die wil, noch van degene, die rent, maar van God, die Zich ontfermt.</a:t>
            </a:r>
          </a:p>
        </p:txBody>
      </p:sp>
      <p:sp>
        <p:nvSpPr>
          <p:cNvPr id="7" name="Tekstvak 6"/>
          <p:cNvSpPr txBox="1"/>
          <p:nvPr/>
        </p:nvSpPr>
        <p:spPr>
          <a:xfrm>
            <a:off x="2555559" y="2882121"/>
            <a:ext cx="8554401"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Gods uitverkiezend voornemen:</a:t>
            </a:r>
          </a:p>
          <a:p>
            <a:pPr marL="914400" lvl="1" indent="-457200">
              <a:buFont typeface="Arial" panose="020B0604020202020204" pitchFamily="34" charset="0"/>
              <a:buChar char="•"/>
            </a:pPr>
            <a:r>
              <a:rPr lang="nl-NL" sz="2600" dirty="0" smtClean="0">
                <a:latin typeface="+mj-lt"/>
              </a:rPr>
              <a:t>ligt vast vóór onze geboorte</a:t>
            </a:r>
          </a:p>
          <a:p>
            <a:pPr marL="914400" lvl="1" indent="-457200">
              <a:buFont typeface="Arial" panose="020B0604020202020204" pitchFamily="34" charset="0"/>
              <a:buChar char="•"/>
            </a:pPr>
            <a:r>
              <a:rPr lang="nl-NL" sz="2600" dirty="0" smtClean="0">
                <a:latin typeface="+mj-lt"/>
              </a:rPr>
              <a:t>heeft niets te maken met </a:t>
            </a:r>
            <a:r>
              <a:rPr lang="nl-NL" sz="2600" i="1" dirty="0" smtClean="0">
                <a:latin typeface="+mj-lt"/>
              </a:rPr>
              <a:t>ons</a:t>
            </a:r>
            <a:r>
              <a:rPr lang="nl-NL" sz="2600" dirty="0" smtClean="0">
                <a:latin typeface="+mj-lt"/>
              </a:rPr>
              <a:t> willen en werken (rennen)</a:t>
            </a:r>
          </a:p>
        </p:txBody>
      </p:sp>
      <p:pic>
        <p:nvPicPr>
          <p:cNvPr id="3" name="Afbeelding 2"/>
          <p:cNvPicPr>
            <a:picLocks noChangeAspect="1"/>
          </p:cNvPicPr>
          <p:nvPr/>
        </p:nvPicPr>
        <p:blipFill>
          <a:blip r:embed="rId3"/>
          <a:stretch>
            <a:fillRect/>
          </a:stretch>
        </p:blipFill>
        <p:spPr>
          <a:xfrm>
            <a:off x="148590" y="6023610"/>
            <a:ext cx="11782564" cy="734172"/>
          </a:xfrm>
          <a:prstGeom prst="rect">
            <a:avLst/>
          </a:prstGeom>
        </p:spPr>
      </p:pic>
    </p:spTree>
    <p:extLst>
      <p:ext uri="{BB962C8B-B14F-4D97-AF65-F5344CB8AC3E}">
        <p14:creationId xmlns:p14="http://schemas.microsoft.com/office/powerpoint/2010/main" val="24603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1938992"/>
          </a:xfrm>
          <a:prstGeom prst="rect">
            <a:avLst/>
          </a:prstGeom>
          <a:noFill/>
        </p:spPr>
        <p:txBody>
          <a:bodyPr wrap="square" rtlCol="0">
            <a:spAutoFit/>
          </a:bodyPr>
          <a:lstStyle/>
          <a:p>
            <a:r>
              <a:rPr lang="nl-NL" sz="3000" b="1" dirty="0" smtClean="0">
                <a:solidFill>
                  <a:srgbClr val="002060"/>
                </a:solidFill>
              </a:rPr>
              <a:t>Romeinen 9 </a:t>
            </a:r>
          </a:p>
          <a:p>
            <a:pPr lvl="0"/>
            <a:r>
              <a:rPr lang="nl-NL" sz="3000" baseline="30000" dirty="0" smtClean="0">
                <a:solidFill>
                  <a:srgbClr val="002060"/>
                </a:solidFill>
              </a:rPr>
              <a:t>17 </a:t>
            </a:r>
            <a:r>
              <a:rPr lang="nl-NL" sz="3000" dirty="0" smtClean="0">
                <a:solidFill>
                  <a:srgbClr val="002060"/>
                </a:solidFill>
              </a:rPr>
              <a:t>Want </a:t>
            </a:r>
            <a:r>
              <a:rPr lang="nl-NL" sz="3000" dirty="0">
                <a:solidFill>
                  <a:srgbClr val="002060"/>
                </a:solidFill>
              </a:rPr>
              <a:t>de Schrift zegt </a:t>
            </a:r>
            <a:r>
              <a:rPr lang="nl-NL" sz="3000" dirty="0" smtClean="0">
                <a:solidFill>
                  <a:srgbClr val="002060"/>
                </a:solidFill>
              </a:rPr>
              <a:t>tot Farao</a:t>
            </a:r>
            <a:r>
              <a:rPr lang="nl-NL" sz="3000" dirty="0">
                <a:solidFill>
                  <a:srgbClr val="002060"/>
                </a:solidFill>
              </a:rPr>
              <a:t>: </a:t>
            </a:r>
            <a:r>
              <a:rPr lang="nl-NL" sz="3000" dirty="0" smtClean="0">
                <a:solidFill>
                  <a:srgbClr val="002060"/>
                </a:solidFill>
              </a:rPr>
              <a:t>Hiertoe wek </a:t>
            </a:r>
            <a:r>
              <a:rPr lang="nl-NL" sz="3000" dirty="0">
                <a:solidFill>
                  <a:srgbClr val="002060"/>
                </a:solidFill>
              </a:rPr>
              <a:t>Ik jou </a:t>
            </a:r>
            <a:r>
              <a:rPr lang="nl-NL" sz="3000" dirty="0" smtClean="0">
                <a:solidFill>
                  <a:srgbClr val="002060"/>
                </a:solidFill>
              </a:rPr>
              <a:t>op, </a:t>
            </a:r>
            <a:r>
              <a:rPr lang="nl-NL" sz="3000" dirty="0">
                <a:solidFill>
                  <a:srgbClr val="002060"/>
                </a:solidFill>
              </a:rPr>
              <a:t>zodat Ik in jou mijn </a:t>
            </a:r>
            <a:r>
              <a:rPr lang="nl-NL" sz="3000" dirty="0" smtClean="0">
                <a:solidFill>
                  <a:srgbClr val="002060"/>
                </a:solidFill>
              </a:rPr>
              <a:t>vermogen zal </a:t>
            </a:r>
            <a:r>
              <a:rPr lang="nl-NL" sz="3000" dirty="0">
                <a:solidFill>
                  <a:srgbClr val="002060"/>
                </a:solidFill>
              </a:rPr>
              <a:t>betonen, en zodat mijn naam op de gehele aarde </a:t>
            </a:r>
            <a:r>
              <a:rPr lang="nl-NL" sz="3000" dirty="0" smtClean="0">
                <a:solidFill>
                  <a:srgbClr val="002060"/>
                </a:solidFill>
              </a:rPr>
              <a:t>verkondigd </a:t>
            </a:r>
            <a:r>
              <a:rPr lang="nl-NL" sz="3000" dirty="0">
                <a:solidFill>
                  <a:srgbClr val="002060"/>
                </a:solidFill>
              </a:rPr>
              <a:t>zal worden.</a:t>
            </a:r>
          </a:p>
        </p:txBody>
      </p:sp>
      <p:sp>
        <p:nvSpPr>
          <p:cNvPr id="7" name="Tekstvak 6"/>
          <p:cNvSpPr txBox="1"/>
          <p:nvPr/>
        </p:nvSpPr>
        <p:spPr>
          <a:xfrm>
            <a:off x="595315" y="2499282"/>
            <a:ext cx="11372850" cy="2492990"/>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citaat uit Ex.9:16</a:t>
            </a:r>
          </a:p>
          <a:p>
            <a:pPr marL="457200" indent="-457200">
              <a:buFont typeface="Courier New" panose="02070309020205020404" pitchFamily="49" charset="0"/>
              <a:buChar char="o"/>
            </a:pPr>
            <a:r>
              <a:rPr lang="nl-NL" sz="2600" dirty="0" smtClean="0">
                <a:latin typeface="+mj-lt"/>
              </a:rPr>
              <a:t>Gods boodschap aan Farao was: laat Mijn volk gaan (Ex.5:1; 7:16; 8:1, enz.)</a:t>
            </a:r>
          </a:p>
          <a:p>
            <a:pPr marL="457200" indent="-457200">
              <a:buFont typeface="Courier New" panose="02070309020205020404" pitchFamily="49" charset="0"/>
              <a:buChar char="o"/>
            </a:pPr>
            <a:r>
              <a:rPr lang="nl-NL" sz="2600" dirty="0" smtClean="0">
                <a:latin typeface="+mj-lt"/>
              </a:rPr>
              <a:t>God vertelde Mozes van tevoren dat Farao hen </a:t>
            </a:r>
            <a:r>
              <a:rPr lang="nl-NL" sz="2600" i="1" dirty="0" smtClean="0">
                <a:latin typeface="+mj-lt"/>
              </a:rPr>
              <a:t>niet</a:t>
            </a:r>
            <a:r>
              <a:rPr lang="nl-NL" sz="2600" dirty="0" smtClean="0">
                <a:latin typeface="+mj-lt"/>
              </a:rPr>
              <a:t> zou laten gaan (Ex.3:19)</a:t>
            </a:r>
          </a:p>
          <a:p>
            <a:pPr marL="457200" indent="-457200">
              <a:buFont typeface="Courier New" panose="02070309020205020404" pitchFamily="49" charset="0"/>
              <a:buChar char="o"/>
            </a:pPr>
            <a:r>
              <a:rPr lang="nl-NL" sz="2600" dirty="0" smtClean="0">
                <a:latin typeface="+mj-lt"/>
              </a:rPr>
              <a:t>Farao’s hart was standvastig (Ex.7:13, 22; 8:19; 9:35)</a:t>
            </a:r>
          </a:p>
          <a:p>
            <a:pPr marL="457200" indent="-457200">
              <a:buFont typeface="Courier New" panose="02070309020205020404" pitchFamily="49" charset="0"/>
              <a:buChar char="o"/>
            </a:pPr>
            <a:r>
              <a:rPr lang="nl-NL" sz="2600" i="1" dirty="0" smtClean="0">
                <a:latin typeface="+mj-lt"/>
              </a:rPr>
              <a:t>JAHWEH</a:t>
            </a:r>
            <a:r>
              <a:rPr lang="nl-NL" sz="2600" dirty="0" smtClean="0">
                <a:latin typeface="+mj-lt"/>
              </a:rPr>
              <a:t> maakte Farao’s hart standvastig (Ex.9:12; 10:20, 27; 11:10; 14:8)</a:t>
            </a:r>
          </a:p>
          <a:p>
            <a:pPr marL="457200" indent="-457200">
              <a:buFont typeface="Courier New" panose="02070309020205020404" pitchFamily="49" charset="0"/>
              <a:buChar char="o"/>
            </a:pPr>
            <a:r>
              <a:rPr lang="nl-NL" sz="2600" dirty="0" smtClean="0">
                <a:latin typeface="+mj-lt"/>
              </a:rPr>
              <a:t>En God keerde zelfs het hart van heel Egypte, dat zij zijn volk haatten (Ps.105:25)</a:t>
            </a:r>
          </a:p>
        </p:txBody>
      </p:sp>
      <p:pic>
        <p:nvPicPr>
          <p:cNvPr id="2" name="Afbeelding 1"/>
          <p:cNvPicPr>
            <a:picLocks noChangeAspect="1"/>
          </p:cNvPicPr>
          <p:nvPr/>
        </p:nvPicPr>
        <p:blipFill>
          <a:blip r:embed="rId3"/>
          <a:stretch>
            <a:fillRect/>
          </a:stretch>
        </p:blipFill>
        <p:spPr>
          <a:xfrm>
            <a:off x="133350" y="5255642"/>
            <a:ext cx="12058650" cy="747965"/>
          </a:xfrm>
          <a:prstGeom prst="rect">
            <a:avLst/>
          </a:prstGeom>
        </p:spPr>
      </p:pic>
      <p:pic>
        <p:nvPicPr>
          <p:cNvPr id="4" name="Afbeelding 3"/>
          <p:cNvPicPr>
            <a:picLocks noChangeAspect="1"/>
          </p:cNvPicPr>
          <p:nvPr/>
        </p:nvPicPr>
        <p:blipFill>
          <a:blip r:embed="rId4"/>
          <a:stretch>
            <a:fillRect/>
          </a:stretch>
        </p:blipFill>
        <p:spPr>
          <a:xfrm>
            <a:off x="171450" y="6003607"/>
            <a:ext cx="12020550" cy="771525"/>
          </a:xfrm>
          <a:prstGeom prst="rect">
            <a:avLst/>
          </a:prstGeom>
        </p:spPr>
      </p:pic>
    </p:spTree>
    <p:extLst>
      <p:ext uri="{BB962C8B-B14F-4D97-AF65-F5344CB8AC3E}">
        <p14:creationId xmlns:p14="http://schemas.microsoft.com/office/powerpoint/2010/main" val="5440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1938992"/>
          </a:xfrm>
          <a:prstGeom prst="rect">
            <a:avLst/>
          </a:prstGeom>
          <a:noFill/>
        </p:spPr>
        <p:txBody>
          <a:bodyPr wrap="square" rtlCol="0">
            <a:spAutoFit/>
          </a:bodyPr>
          <a:lstStyle/>
          <a:p>
            <a:r>
              <a:rPr lang="nl-NL" sz="3000" b="1" dirty="0" smtClean="0">
                <a:solidFill>
                  <a:srgbClr val="002060"/>
                </a:solidFill>
              </a:rPr>
              <a:t>Romeinen 9 </a:t>
            </a:r>
          </a:p>
          <a:p>
            <a:pPr lvl="0"/>
            <a:r>
              <a:rPr lang="nl-NL" sz="3000" baseline="30000" dirty="0" smtClean="0">
                <a:solidFill>
                  <a:srgbClr val="002060"/>
                </a:solidFill>
              </a:rPr>
              <a:t>17 </a:t>
            </a:r>
            <a:r>
              <a:rPr lang="nl-NL" sz="3000" dirty="0" smtClean="0">
                <a:solidFill>
                  <a:srgbClr val="002060"/>
                </a:solidFill>
              </a:rPr>
              <a:t>Want </a:t>
            </a:r>
            <a:r>
              <a:rPr lang="nl-NL" sz="3000" dirty="0">
                <a:solidFill>
                  <a:srgbClr val="002060"/>
                </a:solidFill>
              </a:rPr>
              <a:t>de Schrift zegt </a:t>
            </a:r>
            <a:r>
              <a:rPr lang="nl-NL" sz="3000" dirty="0" smtClean="0">
                <a:solidFill>
                  <a:srgbClr val="002060"/>
                </a:solidFill>
              </a:rPr>
              <a:t>tot Farao</a:t>
            </a:r>
            <a:r>
              <a:rPr lang="nl-NL" sz="3000" dirty="0">
                <a:solidFill>
                  <a:srgbClr val="002060"/>
                </a:solidFill>
              </a:rPr>
              <a:t>: </a:t>
            </a:r>
            <a:r>
              <a:rPr lang="nl-NL" sz="3000" dirty="0" smtClean="0">
                <a:solidFill>
                  <a:srgbClr val="002060"/>
                </a:solidFill>
              </a:rPr>
              <a:t>Hiertoe wek </a:t>
            </a:r>
            <a:r>
              <a:rPr lang="nl-NL" sz="3000" dirty="0">
                <a:solidFill>
                  <a:srgbClr val="002060"/>
                </a:solidFill>
              </a:rPr>
              <a:t>Ik jou </a:t>
            </a:r>
            <a:r>
              <a:rPr lang="nl-NL" sz="3000" dirty="0" smtClean="0">
                <a:solidFill>
                  <a:srgbClr val="002060"/>
                </a:solidFill>
              </a:rPr>
              <a:t>op, </a:t>
            </a:r>
            <a:r>
              <a:rPr lang="nl-NL" sz="3000" dirty="0">
                <a:solidFill>
                  <a:srgbClr val="002060"/>
                </a:solidFill>
              </a:rPr>
              <a:t>zodat Ik in jou mijn </a:t>
            </a:r>
            <a:r>
              <a:rPr lang="nl-NL" sz="3000" dirty="0" smtClean="0">
                <a:solidFill>
                  <a:srgbClr val="002060"/>
                </a:solidFill>
              </a:rPr>
              <a:t>vermogen zal </a:t>
            </a:r>
            <a:r>
              <a:rPr lang="nl-NL" sz="3000" dirty="0">
                <a:solidFill>
                  <a:srgbClr val="002060"/>
                </a:solidFill>
              </a:rPr>
              <a:t>betonen, en zodat mijn naam op de gehele aarde </a:t>
            </a:r>
            <a:r>
              <a:rPr lang="nl-NL" sz="3000" dirty="0" smtClean="0">
                <a:solidFill>
                  <a:srgbClr val="002060"/>
                </a:solidFill>
              </a:rPr>
              <a:t>verkondigd </a:t>
            </a:r>
            <a:r>
              <a:rPr lang="nl-NL" sz="3000" dirty="0">
                <a:solidFill>
                  <a:srgbClr val="002060"/>
                </a:solidFill>
              </a:rPr>
              <a:t>zal worden.</a:t>
            </a:r>
          </a:p>
        </p:txBody>
      </p:sp>
      <p:sp>
        <p:nvSpPr>
          <p:cNvPr id="7" name="Tekstvak 6"/>
          <p:cNvSpPr txBox="1"/>
          <p:nvPr/>
        </p:nvSpPr>
        <p:spPr>
          <a:xfrm>
            <a:off x="1938339" y="2791346"/>
            <a:ext cx="7674291"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JAHWEH heeft alles gemaakt voor zijn doel, ja, zelfs de goddeloze voor de dag van het </a:t>
            </a:r>
            <a:r>
              <a:rPr lang="nl-NL" sz="2600" dirty="0">
                <a:latin typeface="+mj-lt"/>
              </a:rPr>
              <a:t>kwaad </a:t>
            </a:r>
            <a:r>
              <a:rPr lang="nl-NL" sz="2600" dirty="0" smtClean="0">
                <a:latin typeface="+mj-lt"/>
              </a:rPr>
              <a:t>(Spr.16:4)</a:t>
            </a:r>
          </a:p>
          <a:p>
            <a:pPr marL="457200" indent="-457200">
              <a:buFont typeface="Courier New" panose="02070309020205020404" pitchFamily="49" charset="0"/>
              <a:buChar char="o"/>
            </a:pPr>
            <a:r>
              <a:rPr lang="nl-NL" sz="2600" dirty="0" smtClean="0">
                <a:latin typeface="+mj-lt"/>
              </a:rPr>
              <a:t>Want </a:t>
            </a:r>
            <a:r>
              <a:rPr lang="nl-NL" sz="2600" dirty="0">
                <a:latin typeface="+mj-lt"/>
              </a:rPr>
              <a:t>God sluit allen samen op in ongezeglijkheid, om zich over allen te </a:t>
            </a:r>
            <a:r>
              <a:rPr lang="nl-NL" sz="2600" dirty="0" smtClean="0">
                <a:latin typeface="+mj-lt"/>
              </a:rPr>
              <a:t>ontfermen (11:32)</a:t>
            </a:r>
          </a:p>
        </p:txBody>
      </p:sp>
      <p:pic>
        <p:nvPicPr>
          <p:cNvPr id="2" name="Afbeelding 1"/>
          <p:cNvPicPr>
            <a:picLocks noChangeAspect="1"/>
          </p:cNvPicPr>
          <p:nvPr/>
        </p:nvPicPr>
        <p:blipFill>
          <a:blip r:embed="rId3"/>
          <a:stretch>
            <a:fillRect/>
          </a:stretch>
        </p:blipFill>
        <p:spPr>
          <a:xfrm>
            <a:off x="133350" y="5255642"/>
            <a:ext cx="12058650" cy="747965"/>
          </a:xfrm>
          <a:prstGeom prst="rect">
            <a:avLst/>
          </a:prstGeom>
        </p:spPr>
      </p:pic>
      <p:pic>
        <p:nvPicPr>
          <p:cNvPr id="4" name="Afbeelding 3"/>
          <p:cNvPicPr>
            <a:picLocks noChangeAspect="1"/>
          </p:cNvPicPr>
          <p:nvPr/>
        </p:nvPicPr>
        <p:blipFill>
          <a:blip r:embed="rId4"/>
          <a:stretch>
            <a:fillRect/>
          </a:stretch>
        </p:blipFill>
        <p:spPr>
          <a:xfrm>
            <a:off x="171450" y="6003607"/>
            <a:ext cx="12020550" cy="771525"/>
          </a:xfrm>
          <a:prstGeom prst="rect">
            <a:avLst/>
          </a:prstGeom>
        </p:spPr>
      </p:pic>
    </p:spTree>
    <p:extLst>
      <p:ext uri="{BB962C8B-B14F-4D97-AF65-F5344CB8AC3E}">
        <p14:creationId xmlns:p14="http://schemas.microsoft.com/office/powerpoint/2010/main" val="288622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16689" y="124345"/>
            <a:ext cx="10799180" cy="6647974"/>
          </a:xfrm>
          <a:prstGeom prst="rect">
            <a:avLst/>
          </a:prstGeom>
          <a:noFill/>
        </p:spPr>
        <p:txBody>
          <a:bodyPr wrap="square" rtlCol="0">
            <a:spAutoFit/>
          </a:bodyPr>
          <a:lstStyle/>
          <a:p>
            <a:r>
              <a:rPr lang="nl-NL" sz="2900" b="1" dirty="0" smtClean="0"/>
              <a:t>Romeinen 9-11</a:t>
            </a:r>
          </a:p>
          <a:p>
            <a:endParaRPr lang="nl-NL" sz="2000" b="1" dirty="0"/>
          </a:p>
          <a:p>
            <a:pPr marL="457200" indent="-457200">
              <a:buFont typeface="Arial" panose="020B0604020202020204" pitchFamily="34" charset="0"/>
              <a:buChar char="•"/>
            </a:pPr>
            <a:r>
              <a:rPr lang="nl-NL" sz="2900" dirty="0" smtClean="0"/>
              <a:t>een </a:t>
            </a:r>
            <a:r>
              <a:rPr lang="nl-NL" sz="2900" i="1" dirty="0" smtClean="0"/>
              <a:t>intermezzo</a:t>
            </a:r>
            <a:r>
              <a:rPr lang="nl-NL" sz="2900" dirty="0" smtClean="0"/>
              <a:t> in het betoog van Paulus</a:t>
            </a:r>
          </a:p>
          <a:p>
            <a:pPr marL="457200" indent="-457200">
              <a:buFont typeface="Arial" panose="020B0604020202020204" pitchFamily="34" charset="0"/>
              <a:buChar char="•"/>
            </a:pPr>
            <a:r>
              <a:rPr lang="nl-NL" sz="2900" dirty="0" smtClean="0"/>
              <a:t>handelend over de </a:t>
            </a:r>
            <a:r>
              <a:rPr lang="nl-NL" sz="2900" i="1" dirty="0" smtClean="0"/>
              <a:t>onderbreking</a:t>
            </a:r>
            <a:r>
              <a:rPr lang="nl-NL" sz="2900" dirty="0" smtClean="0"/>
              <a:t> in Gods handelen met Israël</a:t>
            </a:r>
          </a:p>
          <a:p>
            <a:pPr marL="457200" indent="-457200">
              <a:buFont typeface="Arial" panose="020B0604020202020204" pitchFamily="34" charset="0"/>
              <a:buChar char="•"/>
            </a:pPr>
            <a:r>
              <a:rPr lang="nl-NL" sz="2900" dirty="0" smtClean="0"/>
              <a:t>hoe verhoudt dit zich tot </a:t>
            </a:r>
            <a:r>
              <a:rPr lang="nl-NL" sz="2900" i="1" dirty="0" smtClean="0"/>
              <a:t>de rechtvaardigheid van God</a:t>
            </a:r>
            <a:r>
              <a:rPr lang="nl-NL" sz="2900" dirty="0"/>
              <a:t>?</a:t>
            </a:r>
            <a:r>
              <a:rPr lang="nl-NL" sz="2900" dirty="0" smtClean="0"/>
              <a:t> 	</a:t>
            </a:r>
          </a:p>
          <a:p>
            <a:pPr marL="1828800" lvl="3" indent="-457200">
              <a:buFont typeface="Courier New" panose="02070309020205020404" pitchFamily="49" charset="0"/>
              <a:buChar char="o"/>
            </a:pPr>
            <a:r>
              <a:rPr lang="nl-NL" sz="2900" dirty="0" smtClean="0"/>
              <a:t>dat is: God doet recht aan Zijn beloften</a:t>
            </a:r>
          </a:p>
          <a:p>
            <a:pPr marL="1828800" lvl="3" indent="-457200">
              <a:buFont typeface="Courier New" panose="02070309020205020404" pitchFamily="49" charset="0"/>
              <a:buChar char="o"/>
            </a:pPr>
            <a:r>
              <a:rPr lang="nl-NL" sz="2900" dirty="0" smtClean="0"/>
              <a:t>deze </a:t>
            </a:r>
            <a:r>
              <a:rPr lang="nl-NL" sz="2900" i="1" dirty="0" smtClean="0"/>
              <a:t>pauze</a:t>
            </a:r>
            <a:r>
              <a:rPr lang="nl-NL" sz="2900" dirty="0" smtClean="0"/>
              <a:t> is dan ook ‘naar de Schriften’</a:t>
            </a:r>
          </a:p>
          <a:p>
            <a:pPr marL="457200" indent="-457200">
              <a:buFont typeface="Arial" panose="020B0604020202020204" pitchFamily="34" charset="0"/>
              <a:buChar char="•"/>
            </a:pPr>
            <a:r>
              <a:rPr lang="nl-NL" sz="2900" dirty="0"/>
              <a:t>door Israëls val en </a:t>
            </a:r>
            <a:r>
              <a:rPr lang="nl-NL" sz="2900" dirty="0" smtClean="0"/>
              <a:t>ongeloof is redding is naar de natiën gegaan (9:24,30; 11:11-15)</a:t>
            </a:r>
          </a:p>
          <a:p>
            <a:pPr marL="457200" indent="-457200">
              <a:buFont typeface="Arial" panose="020B0604020202020204" pitchFamily="34" charset="0"/>
              <a:buChar char="•"/>
            </a:pPr>
            <a:r>
              <a:rPr lang="nl-NL" sz="2900" dirty="0" smtClean="0"/>
              <a:t>… en heeft een ‘totdat’ (11:25)</a:t>
            </a:r>
          </a:p>
          <a:p>
            <a:pPr marL="457200" indent="-457200">
              <a:buFont typeface="Arial" panose="020B0604020202020204" pitchFamily="34" charset="0"/>
              <a:buChar char="•"/>
            </a:pPr>
            <a:r>
              <a:rPr lang="nl-NL" sz="2900" dirty="0" smtClean="0"/>
              <a:t>God heeft Zijn volk dus niet verstoten (11:1)</a:t>
            </a:r>
          </a:p>
          <a:p>
            <a:pPr marL="457200" indent="-457200">
              <a:buFont typeface="Arial" panose="020B0604020202020204" pitchFamily="34" charset="0"/>
              <a:buChar char="•"/>
            </a:pPr>
            <a:r>
              <a:rPr lang="nl-NL" sz="2900" dirty="0" smtClean="0"/>
              <a:t>en Israël zal (alsnog) gered worden (11:26)</a:t>
            </a:r>
          </a:p>
          <a:p>
            <a:pPr marL="457200" indent="-457200">
              <a:buFont typeface="Arial" panose="020B0604020202020204" pitchFamily="34" charset="0"/>
              <a:buChar char="•"/>
            </a:pPr>
            <a:r>
              <a:rPr lang="nl-NL" sz="2900" dirty="0" smtClean="0"/>
              <a:t>God vervult Zijn beloften aan Israël! (11:29)</a:t>
            </a:r>
          </a:p>
          <a:p>
            <a:pPr marL="457200" indent="-457200">
              <a:buFont typeface="Arial" panose="020B0604020202020204" pitchFamily="34" charset="0"/>
              <a:buChar char="•"/>
            </a:pPr>
            <a:r>
              <a:rPr lang="nl-NL" sz="2900" dirty="0" smtClean="0"/>
              <a:t>sterker nog: via hun verwerping brengt God de verzoening van de wereld tot stand! (11:15)</a:t>
            </a:r>
          </a:p>
        </p:txBody>
      </p:sp>
    </p:spTree>
    <p:extLst>
      <p:ext uri="{BB962C8B-B14F-4D97-AF65-F5344CB8AC3E}">
        <p14:creationId xmlns:p14="http://schemas.microsoft.com/office/powerpoint/2010/main" val="31945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1477328"/>
          </a:xfrm>
          <a:prstGeom prst="rect">
            <a:avLst/>
          </a:prstGeom>
          <a:noFill/>
        </p:spPr>
        <p:txBody>
          <a:bodyPr wrap="square" rtlCol="0">
            <a:spAutoFit/>
          </a:bodyPr>
          <a:lstStyle/>
          <a:p>
            <a:r>
              <a:rPr lang="nl-NL" sz="3000" b="1" dirty="0" smtClean="0">
                <a:solidFill>
                  <a:srgbClr val="002060"/>
                </a:solidFill>
              </a:rPr>
              <a:t>Romeinen 9 </a:t>
            </a:r>
          </a:p>
          <a:p>
            <a:pPr lvl="0"/>
            <a:r>
              <a:rPr lang="nl-NL" sz="3000" baseline="30000" dirty="0" smtClean="0">
                <a:solidFill>
                  <a:srgbClr val="002060"/>
                </a:solidFill>
              </a:rPr>
              <a:t>18 </a:t>
            </a:r>
            <a:r>
              <a:rPr lang="nl-NL" sz="3000" dirty="0" smtClean="0">
                <a:solidFill>
                  <a:srgbClr val="002060"/>
                </a:solidFill>
              </a:rPr>
              <a:t>Dus: Hij </a:t>
            </a:r>
            <a:r>
              <a:rPr lang="nl-NL" sz="3000" dirty="0">
                <a:solidFill>
                  <a:srgbClr val="002060"/>
                </a:solidFill>
              </a:rPr>
              <a:t>ontfermt zich </a:t>
            </a:r>
            <a:r>
              <a:rPr lang="nl-NL" sz="3000" dirty="0" smtClean="0">
                <a:solidFill>
                  <a:srgbClr val="002060"/>
                </a:solidFill>
              </a:rPr>
              <a:t>over </a:t>
            </a:r>
            <a:r>
              <a:rPr lang="nl-NL" sz="3000" dirty="0">
                <a:solidFill>
                  <a:srgbClr val="002060"/>
                </a:solidFill>
              </a:rPr>
              <a:t>wie Hij </a:t>
            </a:r>
            <a:r>
              <a:rPr lang="nl-NL" sz="3000" dirty="0" smtClean="0">
                <a:solidFill>
                  <a:srgbClr val="002060"/>
                </a:solidFill>
              </a:rPr>
              <a:t>wil,</a:t>
            </a:r>
          </a:p>
          <a:p>
            <a:pPr lvl="0"/>
            <a:r>
              <a:rPr lang="nl-NL" sz="3000" dirty="0" smtClean="0">
                <a:solidFill>
                  <a:srgbClr val="002060"/>
                </a:solidFill>
              </a:rPr>
              <a:t>maar Hij </a:t>
            </a:r>
            <a:r>
              <a:rPr lang="nl-NL" sz="3000" dirty="0">
                <a:solidFill>
                  <a:srgbClr val="002060"/>
                </a:solidFill>
              </a:rPr>
              <a:t>verhardt </a:t>
            </a:r>
            <a:r>
              <a:rPr lang="nl-NL" sz="3000" dirty="0" smtClean="0">
                <a:solidFill>
                  <a:srgbClr val="002060"/>
                </a:solidFill>
              </a:rPr>
              <a:t>[ook] wie </a:t>
            </a:r>
            <a:r>
              <a:rPr lang="nl-NL" sz="3000" dirty="0">
                <a:solidFill>
                  <a:srgbClr val="002060"/>
                </a:solidFill>
              </a:rPr>
              <a:t>Hij wil.</a:t>
            </a:r>
          </a:p>
        </p:txBody>
      </p:sp>
      <p:pic>
        <p:nvPicPr>
          <p:cNvPr id="3" name="Afbeelding 2"/>
          <p:cNvPicPr>
            <a:picLocks noChangeAspect="1"/>
          </p:cNvPicPr>
          <p:nvPr/>
        </p:nvPicPr>
        <p:blipFill>
          <a:blip r:embed="rId3"/>
          <a:stretch>
            <a:fillRect/>
          </a:stretch>
        </p:blipFill>
        <p:spPr>
          <a:xfrm>
            <a:off x="723172" y="5951015"/>
            <a:ext cx="7597868" cy="804116"/>
          </a:xfrm>
          <a:prstGeom prst="rect">
            <a:avLst/>
          </a:prstGeom>
        </p:spPr>
      </p:pic>
      <p:sp>
        <p:nvSpPr>
          <p:cNvPr id="5" name="Tekstvak 4"/>
          <p:cNvSpPr txBox="1"/>
          <p:nvPr/>
        </p:nvSpPr>
        <p:spPr>
          <a:xfrm>
            <a:off x="1938339" y="2791346"/>
            <a:ext cx="8455727"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dus = conclusie</a:t>
            </a:r>
          </a:p>
          <a:p>
            <a:pPr marL="457200" indent="-457200">
              <a:buFont typeface="Courier New" panose="02070309020205020404" pitchFamily="49" charset="0"/>
              <a:buChar char="o"/>
            </a:pPr>
            <a:r>
              <a:rPr lang="nl-NL" sz="2600" dirty="0" smtClean="0">
                <a:latin typeface="+mj-lt"/>
              </a:rPr>
              <a:t>God heeft de vrijmacht (=absolute, onafhankelijke macht) om te doen, wat en hoe, Hij wil </a:t>
            </a:r>
          </a:p>
        </p:txBody>
      </p:sp>
    </p:spTree>
    <p:extLst>
      <p:ext uri="{BB962C8B-B14F-4D97-AF65-F5344CB8AC3E}">
        <p14:creationId xmlns:p14="http://schemas.microsoft.com/office/powerpoint/2010/main" val="257903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1477328"/>
          </a:xfrm>
          <a:prstGeom prst="rect">
            <a:avLst/>
          </a:prstGeom>
          <a:noFill/>
        </p:spPr>
        <p:txBody>
          <a:bodyPr wrap="square" rtlCol="0">
            <a:spAutoFit/>
          </a:bodyPr>
          <a:lstStyle/>
          <a:p>
            <a:r>
              <a:rPr lang="nl-NL" sz="3000" b="1" dirty="0" smtClean="0">
                <a:solidFill>
                  <a:srgbClr val="002060"/>
                </a:solidFill>
              </a:rPr>
              <a:t>Romeinen 9 </a:t>
            </a:r>
          </a:p>
          <a:p>
            <a:pPr lvl="0"/>
            <a:r>
              <a:rPr lang="nl-NL" sz="3000" baseline="30000" dirty="0" smtClean="0">
                <a:solidFill>
                  <a:srgbClr val="002060"/>
                </a:solidFill>
              </a:rPr>
              <a:t>19 </a:t>
            </a:r>
            <a:r>
              <a:rPr lang="nl-NL" sz="3000" dirty="0" smtClean="0">
                <a:solidFill>
                  <a:srgbClr val="002060"/>
                </a:solidFill>
              </a:rPr>
              <a:t>Jij </a:t>
            </a:r>
            <a:r>
              <a:rPr lang="nl-NL" sz="3000" dirty="0">
                <a:solidFill>
                  <a:srgbClr val="002060"/>
                </a:solidFill>
              </a:rPr>
              <a:t>zal dan tot mij </a:t>
            </a:r>
            <a:r>
              <a:rPr lang="nl-NL" sz="3000" dirty="0" smtClean="0">
                <a:solidFill>
                  <a:srgbClr val="002060"/>
                </a:solidFill>
              </a:rPr>
              <a:t>zeggen: Waarom </a:t>
            </a:r>
            <a:r>
              <a:rPr lang="nl-NL" sz="3000" dirty="0">
                <a:solidFill>
                  <a:srgbClr val="002060"/>
                </a:solidFill>
              </a:rPr>
              <a:t>verwijt Hij dan nog? </a:t>
            </a:r>
            <a:endParaRPr lang="nl-NL" sz="3000" dirty="0" smtClean="0">
              <a:solidFill>
                <a:srgbClr val="002060"/>
              </a:solidFill>
            </a:endParaRPr>
          </a:p>
          <a:p>
            <a:pPr lvl="0"/>
            <a:r>
              <a:rPr lang="nl-NL" sz="3000" dirty="0" smtClean="0">
                <a:solidFill>
                  <a:srgbClr val="002060"/>
                </a:solidFill>
              </a:rPr>
              <a:t>Want </a:t>
            </a:r>
            <a:r>
              <a:rPr lang="nl-NL" sz="3000" dirty="0">
                <a:solidFill>
                  <a:srgbClr val="002060"/>
                </a:solidFill>
              </a:rPr>
              <a:t>wie heeft zijn raadsbesluit weerstaan?</a:t>
            </a:r>
          </a:p>
        </p:txBody>
      </p:sp>
      <p:sp>
        <p:nvSpPr>
          <p:cNvPr id="7" name="Tekstvak 6"/>
          <p:cNvSpPr txBox="1"/>
          <p:nvPr/>
        </p:nvSpPr>
        <p:spPr>
          <a:xfrm>
            <a:off x="2086929" y="2859926"/>
            <a:ext cx="7217091"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raadsbesluit =&gt; bedoeling, beslissing</a:t>
            </a:r>
          </a:p>
          <a:p>
            <a:pPr marL="457200" indent="-457200">
              <a:buFont typeface="Courier New" panose="02070309020205020404" pitchFamily="49" charset="0"/>
              <a:buChar char="o"/>
            </a:pPr>
            <a:r>
              <a:rPr lang="nl-NL" sz="2600" dirty="0">
                <a:latin typeface="+mj-lt"/>
              </a:rPr>
              <a:t>(…) naar het voornemen van Hem, die alles inwerkt naar de </a:t>
            </a:r>
            <a:r>
              <a:rPr lang="nl-NL" sz="2600" i="1" dirty="0">
                <a:effectLst>
                  <a:outerShdw blurRad="38100" dist="38100" dir="2700000" algn="tl">
                    <a:srgbClr val="000000">
                      <a:alpha val="43137"/>
                    </a:srgbClr>
                  </a:outerShdw>
                </a:effectLst>
                <a:latin typeface="+mj-lt"/>
              </a:rPr>
              <a:t>raad</a:t>
            </a:r>
            <a:r>
              <a:rPr lang="nl-NL" sz="2600" dirty="0">
                <a:effectLst>
                  <a:outerShdw blurRad="38100" dist="38100" dir="2700000" algn="tl">
                    <a:srgbClr val="000000">
                      <a:alpha val="43137"/>
                    </a:srgbClr>
                  </a:outerShdw>
                </a:effectLst>
                <a:latin typeface="+mj-lt"/>
              </a:rPr>
              <a:t> </a:t>
            </a:r>
            <a:r>
              <a:rPr lang="nl-NL" sz="2600" dirty="0">
                <a:latin typeface="+mj-lt"/>
              </a:rPr>
              <a:t>van zijn </a:t>
            </a:r>
            <a:r>
              <a:rPr lang="nl-NL" sz="2600" dirty="0" smtClean="0">
                <a:latin typeface="+mj-lt"/>
              </a:rPr>
              <a:t>wil (Ef.1:11)</a:t>
            </a:r>
          </a:p>
          <a:p>
            <a:pPr marL="457200" indent="-457200">
              <a:buFont typeface="Courier New" panose="02070309020205020404" pitchFamily="49" charset="0"/>
              <a:buChar char="o"/>
            </a:pPr>
            <a:r>
              <a:rPr lang="nl-NL" sz="2600" i="1" dirty="0" smtClean="0">
                <a:effectLst>
                  <a:outerShdw blurRad="38100" dist="38100" dir="2700000" algn="tl">
                    <a:srgbClr val="000000">
                      <a:alpha val="43137"/>
                    </a:srgbClr>
                  </a:outerShdw>
                </a:effectLst>
                <a:latin typeface="+mj-lt"/>
              </a:rPr>
              <a:t>niemand</a:t>
            </a:r>
            <a:r>
              <a:rPr lang="nl-NL" sz="2600" dirty="0" smtClean="0">
                <a:effectLst>
                  <a:outerShdw blurRad="38100" dist="38100" dir="2700000" algn="tl">
                    <a:srgbClr val="000000">
                      <a:alpha val="43137"/>
                    </a:srgbClr>
                  </a:outerShdw>
                </a:effectLst>
                <a:latin typeface="+mj-lt"/>
              </a:rPr>
              <a:t> </a:t>
            </a:r>
            <a:r>
              <a:rPr lang="nl-NL" sz="2600" dirty="0" smtClean="0">
                <a:latin typeface="+mj-lt"/>
              </a:rPr>
              <a:t>heeft ooit Gods bedoeling weerstaan!</a:t>
            </a:r>
          </a:p>
        </p:txBody>
      </p:sp>
      <p:pic>
        <p:nvPicPr>
          <p:cNvPr id="3" name="Afbeelding 2"/>
          <p:cNvPicPr>
            <a:picLocks noChangeAspect="1"/>
          </p:cNvPicPr>
          <p:nvPr/>
        </p:nvPicPr>
        <p:blipFill>
          <a:blip r:embed="rId3"/>
          <a:stretch>
            <a:fillRect/>
          </a:stretch>
        </p:blipFill>
        <p:spPr>
          <a:xfrm>
            <a:off x="105730" y="6049242"/>
            <a:ext cx="12006260" cy="690943"/>
          </a:xfrm>
          <a:prstGeom prst="rect">
            <a:avLst/>
          </a:prstGeom>
        </p:spPr>
      </p:pic>
    </p:spTree>
    <p:extLst>
      <p:ext uri="{BB962C8B-B14F-4D97-AF65-F5344CB8AC3E}">
        <p14:creationId xmlns:p14="http://schemas.microsoft.com/office/powerpoint/2010/main" val="306615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1938992"/>
          </a:xfrm>
          <a:prstGeom prst="rect">
            <a:avLst/>
          </a:prstGeom>
          <a:noFill/>
        </p:spPr>
        <p:txBody>
          <a:bodyPr wrap="square" rtlCol="0">
            <a:spAutoFit/>
          </a:bodyPr>
          <a:lstStyle/>
          <a:p>
            <a:r>
              <a:rPr lang="nl-NL" sz="3000" b="1" dirty="0" smtClean="0">
                <a:solidFill>
                  <a:srgbClr val="002060"/>
                </a:solidFill>
              </a:rPr>
              <a:t>Romeinen 9 </a:t>
            </a:r>
          </a:p>
          <a:p>
            <a:pPr lvl="0"/>
            <a:r>
              <a:rPr lang="nl-NL" sz="3000" baseline="30000" dirty="0" smtClean="0">
                <a:solidFill>
                  <a:srgbClr val="002060"/>
                </a:solidFill>
              </a:rPr>
              <a:t>20</a:t>
            </a:r>
            <a:r>
              <a:rPr lang="nl-NL" sz="3000" dirty="0" smtClean="0">
                <a:solidFill>
                  <a:srgbClr val="002060"/>
                </a:solidFill>
              </a:rPr>
              <a:t> O, mens, zeer zeker! Wie ben jij, dat jij de God tegenspreekt? </a:t>
            </a:r>
          </a:p>
          <a:p>
            <a:pPr lvl="0"/>
            <a:r>
              <a:rPr lang="nl-NL" sz="3000" dirty="0" smtClean="0">
                <a:solidFill>
                  <a:srgbClr val="002060"/>
                </a:solidFill>
              </a:rPr>
              <a:t>Het gemodelleerde zal toch niet zeggen tot degene, die modelleert: Waarom maak jij mij zó?</a:t>
            </a:r>
            <a:endParaRPr lang="nl-NL" sz="3000" dirty="0">
              <a:solidFill>
                <a:srgbClr val="002060"/>
              </a:solidFill>
            </a:endParaRPr>
          </a:p>
        </p:txBody>
      </p:sp>
      <p:sp>
        <p:nvSpPr>
          <p:cNvPr id="7" name="Tekstvak 6"/>
          <p:cNvSpPr txBox="1"/>
          <p:nvPr/>
        </p:nvSpPr>
        <p:spPr>
          <a:xfrm>
            <a:off x="1457216" y="2937751"/>
            <a:ext cx="9649048"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niemand weerstaat Gods bedoeling, ook </a:t>
            </a:r>
            <a:r>
              <a:rPr lang="nl-NL" sz="2600" dirty="0">
                <a:latin typeface="+mj-lt"/>
              </a:rPr>
              <a:t>F</a:t>
            </a:r>
            <a:r>
              <a:rPr lang="nl-NL" sz="2600" dirty="0" smtClean="0">
                <a:latin typeface="+mj-lt"/>
              </a:rPr>
              <a:t>arao niet</a:t>
            </a:r>
          </a:p>
          <a:p>
            <a:pPr marL="457200" indent="-457200">
              <a:buFont typeface="Courier New" panose="02070309020205020404" pitchFamily="49" charset="0"/>
              <a:buChar char="o"/>
            </a:pPr>
            <a:r>
              <a:rPr lang="nl-NL" sz="2600" dirty="0" smtClean="0">
                <a:latin typeface="+mj-lt"/>
              </a:rPr>
              <a:t>NBG: geboetseerde =&gt; werk van de pottenbakker (volgende verzen)</a:t>
            </a:r>
          </a:p>
          <a:p>
            <a:pPr marL="457200" indent="-457200">
              <a:buFont typeface="Courier New" panose="02070309020205020404" pitchFamily="49" charset="0"/>
              <a:buChar char="o"/>
            </a:pPr>
            <a:r>
              <a:rPr lang="nl-NL" sz="2600" dirty="0" smtClean="0">
                <a:latin typeface="+mj-lt"/>
              </a:rPr>
              <a:t>Paulus gaat aan de vraag uit vers 19 voorbij =&gt; het schepsel kan de Schepper niet ter verantwoording roepen</a:t>
            </a:r>
          </a:p>
        </p:txBody>
      </p:sp>
      <p:pic>
        <p:nvPicPr>
          <p:cNvPr id="2" name="Afbeelding 1"/>
          <p:cNvPicPr>
            <a:picLocks noChangeAspect="1"/>
          </p:cNvPicPr>
          <p:nvPr/>
        </p:nvPicPr>
        <p:blipFill>
          <a:blip r:embed="rId3"/>
          <a:stretch>
            <a:fillRect/>
          </a:stretch>
        </p:blipFill>
        <p:spPr>
          <a:xfrm>
            <a:off x="723172" y="5115132"/>
            <a:ext cx="10898505" cy="1642855"/>
          </a:xfrm>
          <a:prstGeom prst="rect">
            <a:avLst/>
          </a:prstGeom>
        </p:spPr>
      </p:pic>
    </p:spTree>
    <p:extLst>
      <p:ext uri="{BB962C8B-B14F-4D97-AF65-F5344CB8AC3E}">
        <p14:creationId xmlns:p14="http://schemas.microsoft.com/office/powerpoint/2010/main" val="124674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1938992"/>
          </a:xfrm>
          <a:prstGeom prst="rect">
            <a:avLst/>
          </a:prstGeom>
          <a:noFill/>
        </p:spPr>
        <p:txBody>
          <a:bodyPr wrap="square" rtlCol="0">
            <a:spAutoFit/>
          </a:bodyPr>
          <a:lstStyle/>
          <a:p>
            <a:r>
              <a:rPr lang="nl-NL" sz="3000" b="1" dirty="0" smtClean="0">
                <a:solidFill>
                  <a:srgbClr val="002060"/>
                </a:solidFill>
              </a:rPr>
              <a:t>Romeinen 9 </a:t>
            </a:r>
          </a:p>
          <a:p>
            <a:pPr lvl="0"/>
            <a:r>
              <a:rPr lang="nl-NL" sz="3000" baseline="30000" dirty="0" smtClean="0">
                <a:solidFill>
                  <a:srgbClr val="002060"/>
                </a:solidFill>
              </a:rPr>
              <a:t>21</a:t>
            </a:r>
            <a:r>
              <a:rPr lang="nl-NL" sz="3000" dirty="0" smtClean="0">
                <a:solidFill>
                  <a:srgbClr val="002060"/>
                </a:solidFill>
              </a:rPr>
              <a:t> </a:t>
            </a:r>
            <a:r>
              <a:rPr lang="nl-NL" sz="3000" dirty="0">
                <a:solidFill>
                  <a:srgbClr val="002060"/>
                </a:solidFill>
              </a:rPr>
              <a:t>Of heeft de pottenbakker van het leem </a:t>
            </a:r>
            <a:r>
              <a:rPr lang="nl-NL" sz="3000" dirty="0" smtClean="0">
                <a:solidFill>
                  <a:srgbClr val="002060"/>
                </a:solidFill>
              </a:rPr>
              <a:t>niet </a:t>
            </a:r>
            <a:r>
              <a:rPr lang="nl-NL" sz="3000" dirty="0">
                <a:solidFill>
                  <a:srgbClr val="002060"/>
                </a:solidFill>
              </a:rPr>
              <a:t>het recht </a:t>
            </a:r>
            <a:r>
              <a:rPr lang="nl-NL" sz="3000" dirty="0" smtClean="0">
                <a:solidFill>
                  <a:srgbClr val="002060"/>
                </a:solidFill>
              </a:rPr>
              <a:t>om </a:t>
            </a:r>
            <a:r>
              <a:rPr lang="nl-NL" sz="3000" dirty="0">
                <a:solidFill>
                  <a:srgbClr val="002060"/>
                </a:solidFill>
              </a:rPr>
              <a:t>uit hetzelfde </a:t>
            </a:r>
            <a:r>
              <a:rPr lang="nl-NL" sz="3000" dirty="0" err="1">
                <a:solidFill>
                  <a:srgbClr val="002060"/>
                </a:solidFill>
              </a:rPr>
              <a:t>kneedsel</a:t>
            </a:r>
            <a:r>
              <a:rPr lang="nl-NL" sz="3000" dirty="0">
                <a:solidFill>
                  <a:srgbClr val="002060"/>
                </a:solidFill>
              </a:rPr>
              <a:t> het ene voorwerp te maken tot eer</a:t>
            </a:r>
            <a:r>
              <a:rPr lang="nl-NL" sz="3000" dirty="0" smtClean="0">
                <a:solidFill>
                  <a:srgbClr val="002060"/>
                </a:solidFill>
              </a:rPr>
              <a:t>, </a:t>
            </a:r>
          </a:p>
          <a:p>
            <a:pPr lvl="0"/>
            <a:r>
              <a:rPr lang="nl-NL" sz="3000" dirty="0" smtClean="0">
                <a:solidFill>
                  <a:srgbClr val="002060"/>
                </a:solidFill>
              </a:rPr>
              <a:t>het </a:t>
            </a:r>
            <a:r>
              <a:rPr lang="nl-NL" sz="3000" dirty="0">
                <a:solidFill>
                  <a:srgbClr val="002060"/>
                </a:solidFill>
              </a:rPr>
              <a:t>andere </a:t>
            </a:r>
            <a:r>
              <a:rPr lang="nl-NL" sz="3000" dirty="0" smtClean="0">
                <a:solidFill>
                  <a:srgbClr val="002060"/>
                </a:solidFill>
              </a:rPr>
              <a:t>echter zonder eer?</a:t>
            </a:r>
            <a:endParaRPr lang="nl-NL" sz="3000" dirty="0">
              <a:solidFill>
                <a:srgbClr val="002060"/>
              </a:solidFill>
            </a:endParaRPr>
          </a:p>
        </p:txBody>
      </p:sp>
      <p:sp>
        <p:nvSpPr>
          <p:cNvPr id="7" name="Tekstvak 6"/>
          <p:cNvSpPr txBox="1"/>
          <p:nvPr/>
        </p:nvSpPr>
        <p:spPr>
          <a:xfrm>
            <a:off x="1457216" y="2937751"/>
            <a:ext cx="8589754"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God als pottenbakker, de mens als leem/klei</a:t>
            </a:r>
          </a:p>
          <a:p>
            <a:pPr marL="457200" indent="-457200">
              <a:buFont typeface="Courier New" panose="02070309020205020404" pitchFamily="49" charset="0"/>
              <a:buChar char="o"/>
            </a:pPr>
            <a:r>
              <a:rPr lang="nl-NL" sz="2600" dirty="0" err="1" smtClean="0">
                <a:latin typeface="+mj-lt"/>
              </a:rPr>
              <a:t>Creator</a:t>
            </a:r>
            <a:r>
              <a:rPr lang="nl-NL" sz="2600" dirty="0" smtClean="0">
                <a:latin typeface="+mj-lt"/>
              </a:rPr>
              <a:t> en creatie, het maaksel is onderschikt aan de Maker</a:t>
            </a:r>
          </a:p>
          <a:p>
            <a:pPr marL="457200" indent="-457200">
              <a:buFont typeface="Courier New" panose="02070309020205020404" pitchFamily="49" charset="0"/>
              <a:buChar char="o"/>
            </a:pPr>
            <a:r>
              <a:rPr lang="nl-NL" sz="2600" dirty="0" smtClean="0">
                <a:latin typeface="+mj-lt"/>
              </a:rPr>
              <a:t>Jeremia 18 =&gt;</a:t>
            </a:r>
          </a:p>
        </p:txBody>
      </p:sp>
      <p:pic>
        <p:nvPicPr>
          <p:cNvPr id="3" name="Afbeelding 2"/>
          <p:cNvPicPr>
            <a:picLocks noChangeAspect="1"/>
          </p:cNvPicPr>
          <p:nvPr/>
        </p:nvPicPr>
        <p:blipFill>
          <a:blip r:embed="rId3"/>
          <a:stretch>
            <a:fillRect/>
          </a:stretch>
        </p:blipFill>
        <p:spPr>
          <a:xfrm>
            <a:off x="723172" y="5026342"/>
            <a:ext cx="9639300" cy="1743075"/>
          </a:xfrm>
          <a:prstGeom prst="rect">
            <a:avLst/>
          </a:prstGeom>
        </p:spPr>
      </p:pic>
    </p:spTree>
    <p:extLst>
      <p:ext uri="{BB962C8B-B14F-4D97-AF65-F5344CB8AC3E}">
        <p14:creationId xmlns:p14="http://schemas.microsoft.com/office/powerpoint/2010/main" val="15525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0030" y="354687"/>
            <a:ext cx="11612880" cy="6093976"/>
          </a:xfrm>
          <a:prstGeom prst="rect">
            <a:avLst/>
          </a:prstGeom>
        </p:spPr>
        <p:txBody>
          <a:bodyPr wrap="square">
            <a:spAutoFit/>
          </a:bodyPr>
          <a:lstStyle/>
          <a:p>
            <a:pPr algn="ctr"/>
            <a:r>
              <a:rPr lang="nl-NL" sz="3000" b="1" i="1" dirty="0" smtClean="0"/>
              <a:t>Jeremia 18 (HSV)</a:t>
            </a:r>
          </a:p>
          <a:p>
            <a:pPr algn="ctr"/>
            <a:r>
              <a:rPr lang="nl-NL" sz="3000" dirty="0" smtClean="0"/>
              <a:t>1 </a:t>
            </a:r>
            <a:r>
              <a:rPr lang="nl-NL" sz="3000" dirty="0"/>
              <a:t>Het woord dat van de HEERE gekomen is tot Jeremia:</a:t>
            </a:r>
          </a:p>
          <a:p>
            <a:pPr algn="ctr"/>
            <a:r>
              <a:rPr lang="nl-NL" sz="3000" dirty="0" smtClean="0"/>
              <a:t>2 </a:t>
            </a:r>
            <a:r>
              <a:rPr lang="nl-NL" sz="3000" dirty="0"/>
              <a:t>Sta op en daal af naar het huis van de pottenbakker. Daar zal Ik u Mijn woorden doen horen.</a:t>
            </a:r>
          </a:p>
          <a:p>
            <a:pPr algn="ctr"/>
            <a:r>
              <a:rPr lang="nl-NL" sz="3000" dirty="0" smtClean="0"/>
              <a:t>3 </a:t>
            </a:r>
            <a:r>
              <a:rPr lang="nl-NL" sz="3000" dirty="0"/>
              <a:t>Zo daalde ik af naar het huis van de pottenbakker. En zie, hij was op de draaischijven een werkstuk aan het maken.</a:t>
            </a:r>
          </a:p>
          <a:p>
            <a:pPr algn="ctr"/>
            <a:r>
              <a:rPr lang="nl-NL" sz="3000" dirty="0" smtClean="0"/>
              <a:t>4 </a:t>
            </a:r>
            <a:r>
              <a:rPr lang="nl-NL" sz="3000" dirty="0"/>
              <a:t>Mislukte de pot die hij aan het maken was met de klei in de hand van de pottenbakker, dan maakte hij daarvan weer een andere pot, zoals het in de ogen van de pottenbakker goed was om te maken.</a:t>
            </a:r>
          </a:p>
          <a:p>
            <a:pPr algn="ctr"/>
            <a:r>
              <a:rPr lang="nl-NL" sz="3000" dirty="0" smtClean="0"/>
              <a:t>5 </a:t>
            </a:r>
            <a:r>
              <a:rPr lang="nl-NL" sz="3000" dirty="0"/>
              <a:t>Toen kwam het woord van de HEERE tot mij:</a:t>
            </a:r>
          </a:p>
          <a:p>
            <a:pPr algn="ctr"/>
            <a:r>
              <a:rPr lang="nl-NL" sz="3000" dirty="0" smtClean="0"/>
              <a:t>6 </a:t>
            </a:r>
            <a:r>
              <a:rPr lang="nl-NL" sz="3000" dirty="0"/>
              <a:t>Zou Ik met u niet kunnen doen zoals deze pottenbakker, </a:t>
            </a:r>
            <a:r>
              <a:rPr lang="nl-NL" sz="3000" u="sng" dirty="0"/>
              <a:t>huis van Israël</a:t>
            </a:r>
            <a:r>
              <a:rPr lang="nl-NL" sz="3000" dirty="0"/>
              <a:t>? spreekt de HEERE. Zie, zoals de klei in de hand van de pottenbakker, zo bent u in Mijn hand, </a:t>
            </a:r>
            <a:r>
              <a:rPr lang="nl-NL" sz="3000" u="sng" dirty="0"/>
              <a:t>huis van Israël</a:t>
            </a:r>
            <a:r>
              <a:rPr lang="nl-NL" sz="3000" dirty="0" smtClean="0"/>
              <a:t>.</a:t>
            </a:r>
            <a:endParaRPr lang="nl-NL" sz="3000" dirty="0"/>
          </a:p>
        </p:txBody>
      </p:sp>
    </p:spTree>
    <p:extLst>
      <p:ext uri="{BB962C8B-B14F-4D97-AF65-F5344CB8AC3E}">
        <p14:creationId xmlns:p14="http://schemas.microsoft.com/office/powerpoint/2010/main" val="11854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0030" y="354687"/>
            <a:ext cx="11612880" cy="5170646"/>
          </a:xfrm>
          <a:prstGeom prst="rect">
            <a:avLst/>
          </a:prstGeom>
        </p:spPr>
        <p:txBody>
          <a:bodyPr wrap="square">
            <a:spAutoFit/>
          </a:bodyPr>
          <a:lstStyle/>
          <a:p>
            <a:pPr algn="ctr"/>
            <a:r>
              <a:rPr lang="nl-NL" sz="3000" b="1" i="1" dirty="0" smtClean="0"/>
              <a:t>Jeremia 18 (HSV)</a:t>
            </a:r>
          </a:p>
          <a:p>
            <a:pPr algn="ctr"/>
            <a:r>
              <a:rPr lang="nl-NL" sz="3000" dirty="0" smtClean="0"/>
              <a:t>7 </a:t>
            </a:r>
            <a:r>
              <a:rPr lang="nl-NL" sz="3000" dirty="0"/>
              <a:t>Het ene ogenblik doe Ik de uitspraak over een volk en over een koninkrijk dat Ik het weg zal rukken, af zal breken en zal doen ondergaan.</a:t>
            </a:r>
          </a:p>
          <a:p>
            <a:pPr algn="ctr"/>
            <a:r>
              <a:rPr lang="nl-NL" sz="3000" dirty="0" smtClean="0"/>
              <a:t>8 </a:t>
            </a:r>
            <a:r>
              <a:rPr lang="nl-NL" sz="3000" dirty="0"/>
              <a:t>Bekeert zich dat volk waarover Ik die uitspraak heb gedaan echter van zijn kwaad, dan zal Ik berouw hebben over het kwade dat Ik het dacht aan te doen.</a:t>
            </a:r>
          </a:p>
          <a:p>
            <a:pPr algn="ctr"/>
            <a:r>
              <a:rPr lang="nl-NL" sz="3000" dirty="0" smtClean="0"/>
              <a:t>9 </a:t>
            </a:r>
            <a:r>
              <a:rPr lang="nl-NL" sz="3000" dirty="0"/>
              <a:t>Het andere ogenblik doe Ik de uitspraak over een volk en over een koninkrijk dat Ik het zal bouwen en planten.</a:t>
            </a:r>
          </a:p>
          <a:p>
            <a:pPr algn="ctr"/>
            <a:r>
              <a:rPr lang="nl-NL" sz="3000" dirty="0" smtClean="0"/>
              <a:t>10 </a:t>
            </a:r>
            <a:r>
              <a:rPr lang="nl-NL" sz="3000" dirty="0"/>
              <a:t>Doet het echter wat kwaad is in Mijn ogen door niet te luisteren naar Mijn stem, dan zal Ik berouw hebben over het goede waarmee Ik zei het goed te doen.</a:t>
            </a:r>
          </a:p>
        </p:txBody>
      </p:sp>
    </p:spTree>
    <p:extLst>
      <p:ext uri="{BB962C8B-B14F-4D97-AF65-F5344CB8AC3E}">
        <p14:creationId xmlns:p14="http://schemas.microsoft.com/office/powerpoint/2010/main" val="104515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17170" y="402138"/>
            <a:ext cx="11807189" cy="5632311"/>
          </a:xfrm>
          <a:prstGeom prst="rect">
            <a:avLst/>
          </a:prstGeom>
          <a:noFill/>
        </p:spPr>
        <p:txBody>
          <a:bodyPr wrap="square" rtlCol="0">
            <a:spAutoFit/>
          </a:bodyPr>
          <a:lstStyle/>
          <a:p>
            <a:pPr algn="ctr"/>
            <a:r>
              <a:rPr lang="nl-NL" sz="3000" b="1" dirty="0" smtClean="0"/>
              <a:t>Romeinen </a:t>
            </a:r>
            <a:r>
              <a:rPr lang="nl-NL" sz="3000" b="1" dirty="0"/>
              <a:t>9</a:t>
            </a:r>
          </a:p>
          <a:p>
            <a:pPr algn="ctr"/>
            <a:r>
              <a:rPr lang="nl-NL" sz="3000" baseline="30000" dirty="0" smtClean="0"/>
              <a:t>1 </a:t>
            </a:r>
            <a:r>
              <a:rPr lang="nl-NL" sz="3000" dirty="0" smtClean="0"/>
              <a:t>Ik </a:t>
            </a:r>
            <a:r>
              <a:rPr lang="nl-NL" sz="3000" dirty="0"/>
              <a:t>zeg de waarheid in Christus, ik lieg niet, </a:t>
            </a:r>
          </a:p>
          <a:p>
            <a:pPr algn="ctr"/>
            <a:r>
              <a:rPr lang="nl-NL" sz="3000" dirty="0"/>
              <a:t>want mijn geweten getuigt samen met mij in heilige geest,</a:t>
            </a:r>
          </a:p>
          <a:p>
            <a:pPr algn="ctr"/>
            <a:r>
              <a:rPr lang="nl-NL" sz="3000" baseline="30000" dirty="0"/>
              <a:t>2</a:t>
            </a:r>
            <a:r>
              <a:rPr lang="nl-NL" sz="3000" dirty="0"/>
              <a:t> dat er een grote droefheid in mij is, </a:t>
            </a:r>
          </a:p>
          <a:p>
            <a:pPr algn="ctr"/>
            <a:r>
              <a:rPr lang="nl-NL" sz="3000" dirty="0"/>
              <a:t>en een ononderbroken pijn in mijn hart.</a:t>
            </a:r>
          </a:p>
          <a:p>
            <a:pPr algn="ctr"/>
            <a:r>
              <a:rPr lang="nl-NL" sz="3000" baseline="30000" dirty="0"/>
              <a:t>3</a:t>
            </a:r>
            <a:r>
              <a:rPr lang="nl-NL" sz="3000" dirty="0"/>
              <a:t> (want ik wenste </a:t>
            </a:r>
            <a:r>
              <a:rPr lang="nl-NL" sz="3000" dirty="0" err="1"/>
              <a:t>zèlf</a:t>
            </a:r>
            <a:r>
              <a:rPr lang="nl-NL" sz="3000" dirty="0"/>
              <a:t> een vloek te zijn vanaf Christus) </a:t>
            </a:r>
          </a:p>
          <a:p>
            <a:pPr algn="ctr"/>
            <a:r>
              <a:rPr lang="nl-NL" sz="3000" dirty="0"/>
              <a:t>voor mijn broeders, mijn verwanten naar het vlees.</a:t>
            </a:r>
          </a:p>
          <a:p>
            <a:pPr algn="ctr"/>
            <a:r>
              <a:rPr lang="nl-NL" sz="3000" baseline="30000" dirty="0" smtClean="0"/>
              <a:t>4</a:t>
            </a:r>
            <a:r>
              <a:rPr lang="nl-NL" sz="3000" dirty="0" smtClean="0"/>
              <a:t> Want </a:t>
            </a:r>
            <a:r>
              <a:rPr lang="nl-NL" sz="3000" dirty="0"/>
              <a:t>zij zijn Israëlieten: van hen is de zoonstelling en de heerlijkheid en de verbonden en de wetgeving en de eredienst en de beloften</a:t>
            </a:r>
            <a:r>
              <a:rPr lang="nl-NL" sz="3000" dirty="0" smtClean="0"/>
              <a:t>;</a:t>
            </a:r>
          </a:p>
          <a:p>
            <a:pPr algn="ctr"/>
            <a:r>
              <a:rPr lang="nl-NL" sz="3000" baseline="30000" dirty="0"/>
              <a:t>5</a:t>
            </a:r>
            <a:r>
              <a:rPr lang="nl-NL" sz="3000" dirty="0"/>
              <a:t> </a:t>
            </a:r>
            <a:r>
              <a:rPr lang="nl-NL" sz="3000" dirty="0" smtClean="0"/>
              <a:t>van </a:t>
            </a:r>
            <a:r>
              <a:rPr lang="nl-NL" sz="3000" dirty="0"/>
              <a:t>wie de vaderen zijn </a:t>
            </a:r>
            <a:r>
              <a:rPr lang="nl-NL" sz="3000" dirty="0" smtClean="0"/>
              <a:t>en </a:t>
            </a:r>
            <a:r>
              <a:rPr lang="nl-NL" sz="3000" dirty="0"/>
              <a:t>vanuit wie de Christus is, naar het vlees, </a:t>
            </a:r>
          </a:p>
          <a:p>
            <a:pPr algn="ctr"/>
            <a:r>
              <a:rPr lang="nl-NL" sz="3000" dirty="0"/>
              <a:t>die is boven alles. God gezegend tot in de </a:t>
            </a:r>
            <a:r>
              <a:rPr lang="nl-NL" sz="3000" dirty="0" err="1"/>
              <a:t>aeonen</a:t>
            </a:r>
            <a:r>
              <a:rPr lang="nl-NL" sz="3000" dirty="0"/>
              <a:t>! Amen!</a:t>
            </a:r>
          </a:p>
          <a:p>
            <a:pPr algn="ctr"/>
            <a:endParaRPr lang="nl-NL" sz="3000" dirty="0"/>
          </a:p>
        </p:txBody>
      </p:sp>
    </p:spTree>
    <p:extLst>
      <p:ext uri="{BB962C8B-B14F-4D97-AF65-F5344CB8AC3E}">
        <p14:creationId xmlns:p14="http://schemas.microsoft.com/office/powerpoint/2010/main" val="28796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17170" y="402138"/>
            <a:ext cx="11807189" cy="3323987"/>
          </a:xfrm>
          <a:prstGeom prst="rect">
            <a:avLst/>
          </a:prstGeom>
          <a:noFill/>
        </p:spPr>
        <p:txBody>
          <a:bodyPr wrap="square" rtlCol="0">
            <a:spAutoFit/>
          </a:bodyPr>
          <a:lstStyle/>
          <a:p>
            <a:pPr algn="ctr"/>
            <a:r>
              <a:rPr lang="nl-NL" sz="3000" b="1" dirty="0" smtClean="0"/>
              <a:t>Romeinen </a:t>
            </a:r>
            <a:r>
              <a:rPr lang="nl-NL" sz="3000" b="1" dirty="0"/>
              <a:t>9</a:t>
            </a:r>
          </a:p>
          <a:p>
            <a:pPr algn="ctr"/>
            <a:r>
              <a:rPr lang="nl-NL" sz="3000" baseline="30000" dirty="0" smtClean="0"/>
              <a:t>6</a:t>
            </a:r>
            <a:r>
              <a:rPr lang="nl-NL" sz="3000" dirty="0" smtClean="0"/>
              <a:t> </a:t>
            </a:r>
            <a:r>
              <a:rPr lang="nl-NL" sz="3000" dirty="0"/>
              <a:t>Maar het is niet zodanig, dat het woord van God vervallen is. </a:t>
            </a:r>
          </a:p>
          <a:p>
            <a:pPr algn="ctr"/>
            <a:r>
              <a:rPr lang="nl-NL" sz="3000" dirty="0"/>
              <a:t>Want niet allen, die uit Israël zijn, zijn Israël,</a:t>
            </a:r>
          </a:p>
          <a:p>
            <a:pPr algn="ctr"/>
            <a:r>
              <a:rPr lang="nl-NL" sz="3000" baseline="30000" dirty="0"/>
              <a:t>7</a:t>
            </a:r>
            <a:r>
              <a:rPr lang="nl-NL" sz="3000" dirty="0"/>
              <a:t> en zij zijn ook niet allen kinderen, omdat zij zaad van Abraham zijn, maar: “In Izak zal jouw zaad genoemd worden”.</a:t>
            </a:r>
          </a:p>
          <a:p>
            <a:pPr algn="ctr"/>
            <a:r>
              <a:rPr lang="nl-NL" sz="3000" baseline="30000" dirty="0"/>
              <a:t>8</a:t>
            </a:r>
            <a:r>
              <a:rPr lang="nl-NL" sz="3000" dirty="0"/>
              <a:t> Dat wil zeggen: niet de kinderen van het vlees zijn kinderen van God, maar de kinderen van de belofte rekent Hij tot zaad</a:t>
            </a:r>
            <a:r>
              <a:rPr lang="nl-NL" sz="3000" dirty="0" smtClean="0"/>
              <a:t>.</a:t>
            </a:r>
            <a:endParaRPr lang="nl-NL" sz="3000" dirty="0"/>
          </a:p>
        </p:txBody>
      </p:sp>
    </p:spTree>
    <p:extLst>
      <p:ext uri="{BB962C8B-B14F-4D97-AF65-F5344CB8AC3E}">
        <p14:creationId xmlns:p14="http://schemas.microsoft.com/office/powerpoint/2010/main" val="201277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1477328"/>
          </a:xfrm>
          <a:prstGeom prst="rect">
            <a:avLst/>
          </a:prstGeom>
          <a:noFill/>
        </p:spPr>
        <p:txBody>
          <a:bodyPr wrap="square" rtlCol="0">
            <a:spAutoFit/>
          </a:bodyPr>
          <a:lstStyle/>
          <a:p>
            <a:r>
              <a:rPr lang="nl-NL" sz="3000" b="1" dirty="0" smtClean="0">
                <a:solidFill>
                  <a:srgbClr val="002060"/>
                </a:solidFill>
              </a:rPr>
              <a:t>Romeinen 9 </a:t>
            </a:r>
            <a:endParaRPr lang="nl-NL" sz="3000" b="1" dirty="0">
              <a:solidFill>
                <a:srgbClr val="002060"/>
              </a:solidFill>
            </a:endParaRPr>
          </a:p>
          <a:p>
            <a:pPr lvl="0"/>
            <a:r>
              <a:rPr lang="nl-NL" sz="3000" baseline="30000" dirty="0" smtClean="0">
                <a:solidFill>
                  <a:srgbClr val="002060"/>
                </a:solidFill>
              </a:rPr>
              <a:t>9 </a:t>
            </a:r>
            <a:r>
              <a:rPr lang="nl-NL" sz="3000" dirty="0" smtClean="0">
                <a:solidFill>
                  <a:srgbClr val="002060"/>
                </a:solidFill>
              </a:rPr>
              <a:t>Want </a:t>
            </a:r>
            <a:r>
              <a:rPr lang="nl-NL" sz="3000" dirty="0">
                <a:solidFill>
                  <a:srgbClr val="002060"/>
                </a:solidFill>
              </a:rPr>
              <a:t>het woord van de belofte is dit: </a:t>
            </a:r>
            <a:endParaRPr lang="nl-NL" sz="3000" dirty="0" smtClean="0">
              <a:solidFill>
                <a:srgbClr val="002060"/>
              </a:solidFill>
            </a:endParaRPr>
          </a:p>
          <a:p>
            <a:pPr lvl="0"/>
            <a:r>
              <a:rPr lang="nl-NL" sz="3000" dirty="0" smtClean="0">
                <a:solidFill>
                  <a:srgbClr val="002060"/>
                </a:solidFill>
              </a:rPr>
              <a:t>In </a:t>
            </a:r>
            <a:r>
              <a:rPr lang="nl-NL" sz="3000" dirty="0">
                <a:solidFill>
                  <a:srgbClr val="002060"/>
                </a:solidFill>
              </a:rPr>
              <a:t>deze </a:t>
            </a:r>
            <a:r>
              <a:rPr lang="nl-NL" sz="3000" dirty="0" smtClean="0">
                <a:solidFill>
                  <a:srgbClr val="002060"/>
                </a:solidFill>
              </a:rPr>
              <a:t>tijd zal </a:t>
            </a:r>
            <a:r>
              <a:rPr lang="nl-NL" sz="3000" dirty="0">
                <a:solidFill>
                  <a:srgbClr val="002060"/>
                </a:solidFill>
              </a:rPr>
              <a:t>Ik komen en er zal voor Sara een zoon zijn.</a:t>
            </a:r>
          </a:p>
        </p:txBody>
      </p:sp>
      <p:sp>
        <p:nvSpPr>
          <p:cNvPr id="7" name="Tekstvak 6"/>
          <p:cNvSpPr txBox="1"/>
          <p:nvPr/>
        </p:nvSpPr>
        <p:spPr>
          <a:xfrm>
            <a:off x="1943100" y="2581553"/>
            <a:ext cx="7280910" cy="1692771"/>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Sarah, niet Hager of </a:t>
            </a:r>
            <a:r>
              <a:rPr lang="nl-NL" sz="2600" dirty="0" err="1" smtClean="0">
                <a:latin typeface="+mj-lt"/>
              </a:rPr>
              <a:t>Ketura</a:t>
            </a:r>
            <a:endParaRPr lang="nl-NL" sz="2600" dirty="0" smtClean="0">
              <a:latin typeface="+mj-lt"/>
            </a:endParaRPr>
          </a:p>
          <a:p>
            <a:pPr marL="457200" indent="-457200">
              <a:buFont typeface="Courier New" panose="02070309020205020404" pitchFamily="49" charset="0"/>
              <a:buChar char="o"/>
            </a:pPr>
            <a:r>
              <a:rPr lang="nl-NL" sz="2600" dirty="0" smtClean="0">
                <a:latin typeface="+mj-lt"/>
              </a:rPr>
              <a:t>de moederschoot van Sarah was verstorven (4:19)</a:t>
            </a:r>
          </a:p>
          <a:p>
            <a:pPr marL="457200" indent="-457200">
              <a:buFont typeface="Courier New" panose="02070309020205020404" pitchFamily="49" charset="0"/>
              <a:buChar char="o"/>
            </a:pPr>
            <a:r>
              <a:rPr lang="nl-NL" sz="2600" dirty="0" smtClean="0">
                <a:latin typeface="+mj-lt"/>
              </a:rPr>
              <a:t>Gen.15:10 en 14</a:t>
            </a:r>
          </a:p>
          <a:p>
            <a:pPr marL="457200" indent="-457200">
              <a:buFont typeface="Courier New" panose="02070309020205020404" pitchFamily="49" charset="0"/>
              <a:buChar char="o"/>
            </a:pPr>
            <a:r>
              <a:rPr lang="nl-NL" sz="2600" dirty="0" smtClean="0">
                <a:latin typeface="+mj-lt"/>
              </a:rPr>
              <a:t>‘in deze tijd’ =&gt; één jaar later =&gt;</a:t>
            </a:r>
          </a:p>
        </p:txBody>
      </p:sp>
      <p:pic>
        <p:nvPicPr>
          <p:cNvPr id="2" name="Afbeelding 1"/>
          <p:cNvPicPr>
            <a:picLocks noChangeAspect="1"/>
          </p:cNvPicPr>
          <p:nvPr/>
        </p:nvPicPr>
        <p:blipFill>
          <a:blip r:embed="rId3"/>
          <a:stretch>
            <a:fillRect/>
          </a:stretch>
        </p:blipFill>
        <p:spPr>
          <a:xfrm>
            <a:off x="723172" y="4762365"/>
            <a:ext cx="9140918" cy="1963604"/>
          </a:xfrm>
          <a:prstGeom prst="rect">
            <a:avLst/>
          </a:prstGeom>
        </p:spPr>
      </p:pic>
    </p:spTree>
    <p:extLst>
      <p:ext uri="{BB962C8B-B14F-4D97-AF65-F5344CB8AC3E}">
        <p14:creationId xmlns:p14="http://schemas.microsoft.com/office/powerpoint/2010/main" val="93470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1477328"/>
          </a:xfrm>
          <a:prstGeom prst="rect">
            <a:avLst/>
          </a:prstGeom>
          <a:noFill/>
        </p:spPr>
        <p:txBody>
          <a:bodyPr wrap="square" rtlCol="0">
            <a:spAutoFit/>
          </a:bodyPr>
          <a:lstStyle/>
          <a:p>
            <a:r>
              <a:rPr lang="nl-NL" sz="3000" b="1" dirty="0" smtClean="0">
                <a:solidFill>
                  <a:srgbClr val="002060"/>
                </a:solidFill>
              </a:rPr>
              <a:t>Romeinen 9 </a:t>
            </a:r>
            <a:endParaRPr lang="nl-NL" sz="3000" b="1" dirty="0">
              <a:solidFill>
                <a:srgbClr val="002060"/>
              </a:solidFill>
            </a:endParaRPr>
          </a:p>
          <a:p>
            <a:pPr lvl="0"/>
            <a:r>
              <a:rPr lang="nl-NL" sz="3000" baseline="30000" dirty="0" smtClean="0">
                <a:solidFill>
                  <a:srgbClr val="002060"/>
                </a:solidFill>
              </a:rPr>
              <a:t>9 </a:t>
            </a:r>
            <a:r>
              <a:rPr lang="nl-NL" sz="3000" dirty="0" smtClean="0">
                <a:solidFill>
                  <a:srgbClr val="002060"/>
                </a:solidFill>
              </a:rPr>
              <a:t>Want </a:t>
            </a:r>
            <a:r>
              <a:rPr lang="nl-NL" sz="3000" dirty="0">
                <a:solidFill>
                  <a:srgbClr val="002060"/>
                </a:solidFill>
              </a:rPr>
              <a:t>het woord van de belofte is dit: </a:t>
            </a:r>
            <a:endParaRPr lang="nl-NL" sz="3000" dirty="0" smtClean="0">
              <a:solidFill>
                <a:srgbClr val="002060"/>
              </a:solidFill>
            </a:endParaRPr>
          </a:p>
          <a:p>
            <a:pPr lvl="0"/>
            <a:r>
              <a:rPr lang="nl-NL" sz="3000" dirty="0" smtClean="0">
                <a:solidFill>
                  <a:srgbClr val="002060"/>
                </a:solidFill>
              </a:rPr>
              <a:t>In </a:t>
            </a:r>
            <a:r>
              <a:rPr lang="nl-NL" sz="3000" dirty="0">
                <a:solidFill>
                  <a:srgbClr val="002060"/>
                </a:solidFill>
              </a:rPr>
              <a:t>deze </a:t>
            </a:r>
            <a:r>
              <a:rPr lang="nl-NL" sz="3000" dirty="0" smtClean="0">
                <a:solidFill>
                  <a:srgbClr val="002060"/>
                </a:solidFill>
              </a:rPr>
              <a:t>tijd zal </a:t>
            </a:r>
            <a:r>
              <a:rPr lang="nl-NL" sz="3000" dirty="0">
                <a:solidFill>
                  <a:srgbClr val="002060"/>
                </a:solidFill>
              </a:rPr>
              <a:t>Ik komen en er zal voor </a:t>
            </a:r>
            <a:r>
              <a:rPr lang="nl-NL" sz="3000" dirty="0" smtClean="0">
                <a:solidFill>
                  <a:srgbClr val="002060"/>
                </a:solidFill>
              </a:rPr>
              <a:t>Sarah </a:t>
            </a:r>
            <a:r>
              <a:rPr lang="nl-NL" sz="3000" dirty="0">
                <a:solidFill>
                  <a:srgbClr val="002060"/>
                </a:solidFill>
              </a:rPr>
              <a:t>een zoon zijn.</a:t>
            </a:r>
          </a:p>
        </p:txBody>
      </p:sp>
      <p:sp>
        <p:nvSpPr>
          <p:cNvPr id="7" name="Tekstvak 6"/>
          <p:cNvSpPr txBox="1"/>
          <p:nvPr/>
        </p:nvSpPr>
        <p:spPr>
          <a:xfrm>
            <a:off x="940342" y="2787293"/>
            <a:ext cx="10021028" cy="2893100"/>
          </a:xfrm>
          <a:prstGeom prst="rect">
            <a:avLst/>
          </a:prstGeom>
          <a:solidFill>
            <a:srgbClr val="CCFFCC"/>
          </a:solidFill>
        </p:spPr>
        <p:txBody>
          <a:bodyPr wrap="square" rtlCol="0">
            <a:spAutoFit/>
          </a:bodyPr>
          <a:lstStyle/>
          <a:p>
            <a:r>
              <a:rPr lang="nl-NL" sz="2600" b="1" i="1" dirty="0" smtClean="0">
                <a:latin typeface="+mj-lt"/>
              </a:rPr>
              <a:t>Genesis 21</a:t>
            </a:r>
          </a:p>
          <a:p>
            <a:r>
              <a:rPr lang="nl-NL" sz="2600" dirty="0">
                <a:latin typeface="+mj-lt"/>
              </a:rPr>
              <a:t> </a:t>
            </a:r>
            <a:r>
              <a:rPr lang="nl-NL" sz="2600" dirty="0" smtClean="0">
                <a:latin typeface="+mj-lt"/>
              </a:rPr>
              <a:t>1 </a:t>
            </a:r>
            <a:r>
              <a:rPr lang="nl-NL" sz="2600" u="sng" dirty="0" smtClean="0">
                <a:latin typeface="+mj-lt"/>
              </a:rPr>
              <a:t>En JAHWEH bezocht Sarah, </a:t>
            </a:r>
            <a:r>
              <a:rPr lang="nl-NL" sz="2600" u="sng" dirty="0">
                <a:latin typeface="+mj-lt"/>
              </a:rPr>
              <a:t>zoals Hij gezegd had</a:t>
            </a:r>
            <a:r>
              <a:rPr lang="nl-NL" sz="2600" dirty="0">
                <a:latin typeface="+mj-lt"/>
              </a:rPr>
              <a:t>, en </a:t>
            </a:r>
            <a:r>
              <a:rPr lang="nl-NL" sz="2600" dirty="0" smtClean="0">
                <a:latin typeface="+mj-lt"/>
              </a:rPr>
              <a:t>JAHWEH deed aan Sarah, </a:t>
            </a:r>
            <a:r>
              <a:rPr lang="nl-NL" sz="2600" dirty="0">
                <a:latin typeface="+mj-lt"/>
              </a:rPr>
              <a:t>zoals Hij gesproken had.</a:t>
            </a:r>
          </a:p>
          <a:p>
            <a:r>
              <a:rPr lang="nl-NL" sz="2600" dirty="0" smtClean="0">
                <a:latin typeface="+mj-lt"/>
              </a:rPr>
              <a:t>2 En Sarah </a:t>
            </a:r>
            <a:r>
              <a:rPr lang="nl-NL" sz="2600" dirty="0">
                <a:latin typeface="+mj-lt"/>
              </a:rPr>
              <a:t>wordt zwanger, en zij baart voor </a:t>
            </a:r>
            <a:r>
              <a:rPr lang="nl-NL" sz="2600" dirty="0" smtClean="0">
                <a:latin typeface="+mj-lt"/>
              </a:rPr>
              <a:t>Abraham </a:t>
            </a:r>
            <a:r>
              <a:rPr lang="nl-NL" sz="2600" dirty="0">
                <a:latin typeface="+mj-lt"/>
              </a:rPr>
              <a:t>een zoon in zijn ouderdom, op de afgesproken tijd, die God tot hem gesproken had.</a:t>
            </a:r>
          </a:p>
          <a:p>
            <a:r>
              <a:rPr lang="nl-NL" sz="2600" dirty="0" smtClean="0">
                <a:latin typeface="+mj-lt"/>
              </a:rPr>
              <a:t>3 En Abraham </a:t>
            </a:r>
            <a:r>
              <a:rPr lang="nl-NL" sz="2600" dirty="0">
                <a:latin typeface="+mj-lt"/>
              </a:rPr>
              <a:t>noemt zijn zoon, die </a:t>
            </a:r>
            <a:r>
              <a:rPr lang="nl-NL" sz="2600" dirty="0" smtClean="0">
                <a:latin typeface="+mj-lt"/>
              </a:rPr>
              <a:t>hem </a:t>
            </a:r>
            <a:r>
              <a:rPr lang="nl-NL" sz="2600" dirty="0">
                <a:latin typeface="+mj-lt"/>
              </a:rPr>
              <a:t>geboren werd, die </a:t>
            </a:r>
            <a:r>
              <a:rPr lang="nl-NL" sz="2600" dirty="0" smtClean="0">
                <a:latin typeface="+mj-lt"/>
              </a:rPr>
              <a:t>Sarah </a:t>
            </a:r>
            <a:r>
              <a:rPr lang="nl-NL" sz="2600" dirty="0">
                <a:latin typeface="+mj-lt"/>
              </a:rPr>
              <a:t>voor hem </a:t>
            </a:r>
            <a:r>
              <a:rPr lang="nl-NL" sz="2600" dirty="0" smtClean="0">
                <a:latin typeface="+mj-lt"/>
              </a:rPr>
              <a:t>gebaard </a:t>
            </a:r>
            <a:r>
              <a:rPr lang="nl-NL" sz="2600" dirty="0">
                <a:latin typeface="+mj-lt"/>
              </a:rPr>
              <a:t>had, </a:t>
            </a:r>
            <a:r>
              <a:rPr lang="nl-NL" sz="2600" dirty="0" smtClean="0">
                <a:latin typeface="+mj-lt"/>
              </a:rPr>
              <a:t>Izak.</a:t>
            </a:r>
          </a:p>
        </p:txBody>
      </p:sp>
    </p:spTree>
    <p:extLst>
      <p:ext uri="{BB962C8B-B14F-4D97-AF65-F5344CB8AC3E}">
        <p14:creationId xmlns:p14="http://schemas.microsoft.com/office/powerpoint/2010/main" val="98969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1938992"/>
          </a:xfrm>
          <a:prstGeom prst="rect">
            <a:avLst/>
          </a:prstGeom>
          <a:noFill/>
        </p:spPr>
        <p:txBody>
          <a:bodyPr wrap="square" rtlCol="0">
            <a:spAutoFit/>
          </a:bodyPr>
          <a:lstStyle/>
          <a:p>
            <a:r>
              <a:rPr lang="nl-NL" sz="3000" b="1" dirty="0" smtClean="0">
                <a:solidFill>
                  <a:srgbClr val="002060"/>
                </a:solidFill>
              </a:rPr>
              <a:t>Romeinen 9 </a:t>
            </a:r>
            <a:endParaRPr lang="nl-NL" sz="3000" b="1" dirty="0">
              <a:solidFill>
                <a:srgbClr val="002060"/>
              </a:solidFill>
            </a:endParaRPr>
          </a:p>
          <a:p>
            <a:pPr lvl="0"/>
            <a:r>
              <a:rPr lang="nl-NL" sz="3000" baseline="30000" dirty="0" smtClean="0">
                <a:solidFill>
                  <a:srgbClr val="002060"/>
                </a:solidFill>
              </a:rPr>
              <a:t>10 </a:t>
            </a:r>
            <a:r>
              <a:rPr lang="nl-NL" sz="3000" dirty="0" smtClean="0">
                <a:solidFill>
                  <a:srgbClr val="002060"/>
                </a:solidFill>
              </a:rPr>
              <a:t>Maar </a:t>
            </a:r>
            <a:r>
              <a:rPr lang="nl-NL" sz="3000" dirty="0">
                <a:solidFill>
                  <a:srgbClr val="002060"/>
                </a:solidFill>
              </a:rPr>
              <a:t>dit niet </a:t>
            </a:r>
            <a:r>
              <a:rPr lang="nl-NL" sz="3000" dirty="0" smtClean="0">
                <a:solidFill>
                  <a:srgbClr val="002060"/>
                </a:solidFill>
              </a:rPr>
              <a:t>alleen, ook </a:t>
            </a:r>
            <a:r>
              <a:rPr lang="nl-NL" sz="3000" dirty="0">
                <a:solidFill>
                  <a:srgbClr val="002060"/>
                </a:solidFill>
              </a:rPr>
              <a:t>Rebekka, </a:t>
            </a:r>
            <a:endParaRPr lang="nl-NL" sz="3000" dirty="0" smtClean="0">
              <a:solidFill>
                <a:srgbClr val="002060"/>
              </a:solidFill>
            </a:endParaRPr>
          </a:p>
          <a:p>
            <a:pPr lvl="0"/>
            <a:r>
              <a:rPr lang="nl-NL" sz="3000" dirty="0" smtClean="0">
                <a:solidFill>
                  <a:srgbClr val="002060"/>
                </a:solidFill>
              </a:rPr>
              <a:t>vanuit één bed hebbende,</a:t>
            </a:r>
          </a:p>
          <a:p>
            <a:pPr lvl="0"/>
            <a:r>
              <a:rPr lang="nl-NL" sz="3000" dirty="0" smtClean="0">
                <a:solidFill>
                  <a:srgbClr val="002060"/>
                </a:solidFill>
              </a:rPr>
              <a:t>en onze </a:t>
            </a:r>
            <a:r>
              <a:rPr lang="nl-NL" sz="3000" dirty="0">
                <a:solidFill>
                  <a:srgbClr val="002060"/>
                </a:solidFill>
              </a:rPr>
              <a:t>vader </a:t>
            </a:r>
            <a:r>
              <a:rPr lang="nl-NL" sz="3000" dirty="0" smtClean="0">
                <a:solidFill>
                  <a:srgbClr val="002060"/>
                </a:solidFill>
              </a:rPr>
              <a:t>Izak.</a:t>
            </a:r>
            <a:endParaRPr lang="nl-NL" sz="3000" dirty="0">
              <a:solidFill>
                <a:srgbClr val="002060"/>
              </a:solidFill>
            </a:endParaRPr>
          </a:p>
        </p:txBody>
      </p:sp>
      <p:sp>
        <p:nvSpPr>
          <p:cNvPr id="7" name="Tekstvak 6"/>
          <p:cNvSpPr txBox="1"/>
          <p:nvPr/>
        </p:nvSpPr>
        <p:spPr>
          <a:xfrm>
            <a:off x="2323372" y="3141623"/>
            <a:ext cx="5997668" cy="1292662"/>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i="1" dirty="0" smtClean="0">
                <a:latin typeface="+mj-lt"/>
              </a:rPr>
              <a:t>één</a:t>
            </a:r>
            <a:r>
              <a:rPr lang="nl-NL" sz="2600" dirty="0" smtClean="0">
                <a:latin typeface="+mj-lt"/>
              </a:rPr>
              <a:t> man, </a:t>
            </a:r>
            <a:r>
              <a:rPr lang="nl-NL" sz="2600" i="1" dirty="0" smtClean="0">
                <a:latin typeface="+mj-lt"/>
              </a:rPr>
              <a:t>één</a:t>
            </a:r>
            <a:r>
              <a:rPr lang="nl-NL" sz="2600" dirty="0" smtClean="0">
                <a:latin typeface="+mj-lt"/>
              </a:rPr>
              <a:t> vrouw, </a:t>
            </a:r>
            <a:r>
              <a:rPr lang="nl-NL" sz="2600" i="1" dirty="0" smtClean="0">
                <a:latin typeface="+mj-lt"/>
              </a:rPr>
              <a:t>één</a:t>
            </a:r>
            <a:r>
              <a:rPr lang="nl-NL" sz="2600" dirty="0" smtClean="0">
                <a:latin typeface="+mj-lt"/>
              </a:rPr>
              <a:t> zwangerschap</a:t>
            </a:r>
          </a:p>
          <a:p>
            <a:pPr marL="457200" indent="-457200">
              <a:buFont typeface="Courier New" panose="02070309020205020404" pitchFamily="49" charset="0"/>
              <a:buChar char="o"/>
            </a:pPr>
            <a:r>
              <a:rPr lang="nl-NL" sz="2600" i="1" dirty="0" smtClean="0">
                <a:effectLst>
                  <a:outerShdw blurRad="38100" dist="38100" dir="2700000" algn="tl">
                    <a:srgbClr val="000000">
                      <a:alpha val="43137"/>
                    </a:srgbClr>
                  </a:outerShdw>
                </a:effectLst>
                <a:latin typeface="+mj-lt"/>
              </a:rPr>
              <a:t>twee</a:t>
            </a:r>
            <a:r>
              <a:rPr lang="nl-NL" sz="2600" dirty="0" smtClean="0">
                <a:effectLst>
                  <a:outerShdw blurRad="38100" dist="38100" dir="2700000" algn="tl">
                    <a:srgbClr val="000000">
                      <a:alpha val="43137"/>
                    </a:srgbClr>
                  </a:outerShdw>
                </a:effectLst>
                <a:latin typeface="+mj-lt"/>
              </a:rPr>
              <a:t> </a:t>
            </a:r>
            <a:r>
              <a:rPr lang="nl-NL" sz="2600" dirty="0" smtClean="0">
                <a:latin typeface="+mj-lt"/>
              </a:rPr>
              <a:t>kinderen =&gt; Jakob en Ezau</a:t>
            </a:r>
          </a:p>
          <a:p>
            <a:pPr marL="457200" indent="-457200">
              <a:buFont typeface="Courier New" panose="02070309020205020404" pitchFamily="49" charset="0"/>
              <a:buChar char="o"/>
            </a:pPr>
            <a:r>
              <a:rPr lang="nl-NL" sz="2600" dirty="0" smtClean="0">
                <a:latin typeface="+mj-lt"/>
              </a:rPr>
              <a:t>God koos er </a:t>
            </a:r>
            <a:r>
              <a:rPr lang="nl-NL" sz="2600" i="1" dirty="0" smtClean="0">
                <a:latin typeface="+mj-lt"/>
              </a:rPr>
              <a:t>één</a:t>
            </a:r>
          </a:p>
        </p:txBody>
      </p:sp>
      <p:pic>
        <p:nvPicPr>
          <p:cNvPr id="2" name="Afbeelding 1"/>
          <p:cNvPicPr>
            <a:picLocks noChangeAspect="1"/>
          </p:cNvPicPr>
          <p:nvPr/>
        </p:nvPicPr>
        <p:blipFill>
          <a:blip r:embed="rId3"/>
          <a:stretch>
            <a:fillRect/>
          </a:stretch>
        </p:blipFill>
        <p:spPr>
          <a:xfrm>
            <a:off x="91440" y="5966460"/>
            <a:ext cx="11873476" cy="798665"/>
          </a:xfrm>
          <a:prstGeom prst="rect">
            <a:avLst/>
          </a:prstGeom>
        </p:spPr>
      </p:pic>
    </p:spTree>
    <p:extLst>
      <p:ext uri="{BB962C8B-B14F-4D97-AF65-F5344CB8AC3E}">
        <p14:creationId xmlns:p14="http://schemas.microsoft.com/office/powerpoint/2010/main" val="40779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3323987"/>
          </a:xfrm>
          <a:prstGeom prst="rect">
            <a:avLst/>
          </a:prstGeom>
          <a:noFill/>
        </p:spPr>
        <p:txBody>
          <a:bodyPr wrap="square" rtlCol="0">
            <a:spAutoFit/>
          </a:bodyPr>
          <a:lstStyle/>
          <a:p>
            <a:r>
              <a:rPr lang="nl-NL" sz="3000" b="1" dirty="0" smtClean="0">
                <a:solidFill>
                  <a:srgbClr val="002060"/>
                </a:solidFill>
              </a:rPr>
              <a:t>Romeinen 9 </a:t>
            </a:r>
            <a:endParaRPr lang="nl-NL" sz="3000" b="1" dirty="0">
              <a:solidFill>
                <a:srgbClr val="002060"/>
              </a:solidFill>
            </a:endParaRPr>
          </a:p>
          <a:p>
            <a:pPr lvl="0"/>
            <a:r>
              <a:rPr lang="nl-NL" sz="3000" baseline="30000" dirty="0" smtClean="0">
                <a:solidFill>
                  <a:srgbClr val="002060"/>
                </a:solidFill>
              </a:rPr>
              <a:t>11 </a:t>
            </a:r>
            <a:r>
              <a:rPr lang="nl-NL" sz="3000" dirty="0" smtClean="0">
                <a:solidFill>
                  <a:srgbClr val="002060"/>
                </a:solidFill>
              </a:rPr>
              <a:t>Want </a:t>
            </a:r>
            <a:r>
              <a:rPr lang="nl-NL" sz="3000" dirty="0">
                <a:solidFill>
                  <a:srgbClr val="002060"/>
                </a:solidFill>
              </a:rPr>
              <a:t>toen de kinderen nog niet geboren waren, </a:t>
            </a:r>
            <a:endParaRPr lang="nl-NL" sz="3000" dirty="0" smtClean="0">
              <a:solidFill>
                <a:srgbClr val="002060"/>
              </a:solidFill>
            </a:endParaRPr>
          </a:p>
          <a:p>
            <a:pPr lvl="0"/>
            <a:r>
              <a:rPr lang="nl-NL" sz="3000" dirty="0" smtClean="0">
                <a:solidFill>
                  <a:srgbClr val="002060"/>
                </a:solidFill>
              </a:rPr>
              <a:t>en </a:t>
            </a:r>
            <a:r>
              <a:rPr lang="nl-NL" sz="3000" dirty="0">
                <a:solidFill>
                  <a:srgbClr val="002060"/>
                </a:solidFill>
              </a:rPr>
              <a:t>noch iets goed of slechts hadden </a:t>
            </a:r>
            <a:r>
              <a:rPr lang="nl-NL" sz="3000" dirty="0" smtClean="0">
                <a:solidFill>
                  <a:srgbClr val="002060"/>
                </a:solidFill>
              </a:rPr>
              <a:t>verricht, </a:t>
            </a:r>
          </a:p>
          <a:p>
            <a:pPr lvl="0"/>
            <a:r>
              <a:rPr lang="nl-NL" sz="3000" dirty="0">
                <a:solidFill>
                  <a:schemeClr val="bg1">
                    <a:lumMod val="65000"/>
                  </a:schemeClr>
                </a:solidFill>
              </a:rPr>
              <a:t>(</a:t>
            </a:r>
            <a:r>
              <a:rPr lang="nl-NL" sz="3000" dirty="0" smtClean="0">
                <a:solidFill>
                  <a:schemeClr val="bg1">
                    <a:lumMod val="65000"/>
                  </a:schemeClr>
                </a:solidFill>
              </a:rPr>
              <a:t>opdat </a:t>
            </a:r>
            <a:r>
              <a:rPr lang="nl-NL" sz="3000" dirty="0">
                <a:solidFill>
                  <a:schemeClr val="bg1">
                    <a:lumMod val="65000"/>
                  </a:schemeClr>
                </a:solidFill>
              </a:rPr>
              <a:t>het </a:t>
            </a:r>
            <a:r>
              <a:rPr lang="nl-NL" sz="3000" dirty="0" smtClean="0">
                <a:solidFill>
                  <a:schemeClr val="bg1">
                    <a:lumMod val="65000"/>
                  </a:schemeClr>
                </a:solidFill>
              </a:rPr>
              <a:t>zou </a:t>
            </a:r>
            <a:r>
              <a:rPr lang="nl-NL" sz="3000" dirty="0">
                <a:solidFill>
                  <a:schemeClr val="bg1">
                    <a:lumMod val="65000"/>
                  </a:schemeClr>
                </a:solidFill>
              </a:rPr>
              <a:t>blijven naar </a:t>
            </a:r>
            <a:r>
              <a:rPr lang="nl-NL" sz="3000" dirty="0" smtClean="0">
                <a:solidFill>
                  <a:schemeClr val="bg1">
                    <a:lumMod val="65000"/>
                  </a:schemeClr>
                </a:solidFill>
              </a:rPr>
              <a:t>het uitverkiezend voornemen </a:t>
            </a:r>
            <a:r>
              <a:rPr lang="nl-NL" sz="3000" dirty="0">
                <a:solidFill>
                  <a:schemeClr val="bg1">
                    <a:lumMod val="65000"/>
                  </a:schemeClr>
                </a:solidFill>
              </a:rPr>
              <a:t>van </a:t>
            </a:r>
            <a:r>
              <a:rPr lang="nl-NL" sz="3000" dirty="0" smtClean="0">
                <a:solidFill>
                  <a:schemeClr val="bg1">
                    <a:lumMod val="65000"/>
                  </a:schemeClr>
                </a:solidFill>
              </a:rPr>
              <a:t>God, </a:t>
            </a:r>
          </a:p>
          <a:p>
            <a:pPr lvl="0"/>
            <a:r>
              <a:rPr lang="nl-NL" sz="3000" dirty="0" smtClean="0">
                <a:solidFill>
                  <a:schemeClr val="bg1">
                    <a:lumMod val="65000"/>
                  </a:schemeClr>
                </a:solidFill>
              </a:rPr>
              <a:t>niet </a:t>
            </a:r>
            <a:r>
              <a:rPr lang="nl-NL" sz="3000" dirty="0">
                <a:solidFill>
                  <a:schemeClr val="bg1">
                    <a:lumMod val="65000"/>
                  </a:schemeClr>
                </a:solidFill>
              </a:rPr>
              <a:t>uit werken, maar uit Hem, die </a:t>
            </a:r>
            <a:r>
              <a:rPr lang="nl-NL" sz="3000" dirty="0" smtClean="0">
                <a:solidFill>
                  <a:schemeClr val="bg1">
                    <a:lumMod val="65000"/>
                  </a:schemeClr>
                </a:solidFill>
              </a:rPr>
              <a:t>roept)</a:t>
            </a:r>
          </a:p>
          <a:p>
            <a:pPr lvl="0"/>
            <a:r>
              <a:rPr lang="nl-NL" sz="3000" baseline="30000" dirty="0">
                <a:solidFill>
                  <a:schemeClr val="bg1">
                    <a:lumMod val="65000"/>
                  </a:schemeClr>
                </a:solidFill>
              </a:rPr>
              <a:t>12</a:t>
            </a:r>
            <a:r>
              <a:rPr lang="nl-NL" sz="3000" dirty="0">
                <a:solidFill>
                  <a:schemeClr val="bg1">
                    <a:lumMod val="65000"/>
                  </a:schemeClr>
                </a:solidFill>
              </a:rPr>
              <a:t> werd tot haar uitgesproken: </a:t>
            </a:r>
          </a:p>
          <a:p>
            <a:pPr lvl="0"/>
            <a:r>
              <a:rPr lang="nl-NL" sz="3000" dirty="0">
                <a:solidFill>
                  <a:schemeClr val="bg1">
                    <a:lumMod val="65000"/>
                  </a:schemeClr>
                </a:solidFill>
              </a:rPr>
              <a:t>De grotere zal slaaf zijn voor de mindere.</a:t>
            </a:r>
          </a:p>
        </p:txBody>
      </p:sp>
      <p:pic>
        <p:nvPicPr>
          <p:cNvPr id="3" name="Afbeelding 2"/>
          <p:cNvPicPr>
            <a:picLocks noChangeAspect="1"/>
          </p:cNvPicPr>
          <p:nvPr/>
        </p:nvPicPr>
        <p:blipFill>
          <a:blip r:embed="rId3"/>
          <a:stretch>
            <a:fillRect/>
          </a:stretch>
        </p:blipFill>
        <p:spPr>
          <a:xfrm>
            <a:off x="371475" y="5925329"/>
            <a:ext cx="10612755" cy="759315"/>
          </a:xfrm>
          <a:prstGeom prst="rect">
            <a:avLst/>
          </a:prstGeom>
        </p:spPr>
      </p:pic>
    </p:spTree>
    <p:extLst>
      <p:ext uri="{BB962C8B-B14F-4D97-AF65-F5344CB8AC3E}">
        <p14:creationId xmlns:p14="http://schemas.microsoft.com/office/powerpoint/2010/main" val="3709842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3172" y="296921"/>
            <a:ext cx="11117136" cy="3323987"/>
          </a:xfrm>
          <a:prstGeom prst="rect">
            <a:avLst/>
          </a:prstGeom>
          <a:noFill/>
        </p:spPr>
        <p:txBody>
          <a:bodyPr wrap="square" rtlCol="0">
            <a:spAutoFit/>
          </a:bodyPr>
          <a:lstStyle/>
          <a:p>
            <a:r>
              <a:rPr lang="nl-NL" sz="3000" b="1" dirty="0" smtClean="0">
                <a:solidFill>
                  <a:srgbClr val="002060"/>
                </a:solidFill>
              </a:rPr>
              <a:t>Romeinen 9 </a:t>
            </a:r>
            <a:endParaRPr lang="nl-NL" sz="3000" b="1" dirty="0">
              <a:solidFill>
                <a:srgbClr val="002060"/>
              </a:solidFill>
            </a:endParaRPr>
          </a:p>
          <a:p>
            <a:pPr lvl="0"/>
            <a:r>
              <a:rPr lang="nl-NL" sz="3000" baseline="30000" dirty="0" smtClean="0">
                <a:solidFill>
                  <a:schemeClr val="bg1">
                    <a:lumMod val="65000"/>
                  </a:schemeClr>
                </a:solidFill>
              </a:rPr>
              <a:t>11 </a:t>
            </a:r>
            <a:r>
              <a:rPr lang="nl-NL" sz="3000" dirty="0" smtClean="0">
                <a:solidFill>
                  <a:schemeClr val="bg1">
                    <a:lumMod val="65000"/>
                  </a:schemeClr>
                </a:solidFill>
              </a:rPr>
              <a:t>Want </a:t>
            </a:r>
            <a:r>
              <a:rPr lang="nl-NL" sz="3000" dirty="0">
                <a:solidFill>
                  <a:schemeClr val="bg1">
                    <a:lumMod val="65000"/>
                  </a:schemeClr>
                </a:solidFill>
              </a:rPr>
              <a:t>toen de kinderen nog niet geboren waren, </a:t>
            </a:r>
            <a:endParaRPr lang="nl-NL" sz="3000" dirty="0" smtClean="0">
              <a:solidFill>
                <a:schemeClr val="bg1">
                  <a:lumMod val="65000"/>
                </a:schemeClr>
              </a:solidFill>
            </a:endParaRPr>
          </a:p>
          <a:p>
            <a:pPr lvl="0"/>
            <a:r>
              <a:rPr lang="nl-NL" sz="3000" dirty="0" smtClean="0">
                <a:solidFill>
                  <a:schemeClr val="bg1">
                    <a:lumMod val="65000"/>
                  </a:schemeClr>
                </a:solidFill>
              </a:rPr>
              <a:t>en </a:t>
            </a:r>
            <a:r>
              <a:rPr lang="nl-NL" sz="3000" dirty="0">
                <a:solidFill>
                  <a:schemeClr val="bg1">
                    <a:lumMod val="65000"/>
                  </a:schemeClr>
                </a:solidFill>
              </a:rPr>
              <a:t>noch iets goed of slechts hadden </a:t>
            </a:r>
            <a:r>
              <a:rPr lang="nl-NL" sz="3000" dirty="0" smtClean="0">
                <a:solidFill>
                  <a:schemeClr val="bg1">
                    <a:lumMod val="65000"/>
                  </a:schemeClr>
                </a:solidFill>
              </a:rPr>
              <a:t>verricht,  </a:t>
            </a:r>
          </a:p>
          <a:p>
            <a:pPr lvl="0"/>
            <a:r>
              <a:rPr lang="nl-NL" sz="3000" dirty="0">
                <a:solidFill>
                  <a:srgbClr val="002060"/>
                </a:solidFill>
              </a:rPr>
              <a:t>(opdat het zou blijven naar het uitverkiezend </a:t>
            </a:r>
            <a:r>
              <a:rPr lang="nl-NL" sz="3000" u="sng" dirty="0">
                <a:solidFill>
                  <a:srgbClr val="002060"/>
                </a:solidFill>
              </a:rPr>
              <a:t>voornemen</a:t>
            </a:r>
            <a:r>
              <a:rPr lang="nl-NL" sz="3000" dirty="0">
                <a:solidFill>
                  <a:srgbClr val="002060"/>
                </a:solidFill>
              </a:rPr>
              <a:t> van God, </a:t>
            </a:r>
          </a:p>
          <a:p>
            <a:pPr lvl="0"/>
            <a:r>
              <a:rPr lang="nl-NL" sz="3000" dirty="0" smtClean="0">
                <a:solidFill>
                  <a:srgbClr val="002060"/>
                </a:solidFill>
              </a:rPr>
              <a:t>niet </a:t>
            </a:r>
            <a:r>
              <a:rPr lang="nl-NL" sz="3000" dirty="0">
                <a:solidFill>
                  <a:srgbClr val="002060"/>
                </a:solidFill>
              </a:rPr>
              <a:t>uit werken, maar uit Hem, die </a:t>
            </a:r>
            <a:r>
              <a:rPr lang="nl-NL" sz="3000" dirty="0" smtClean="0">
                <a:solidFill>
                  <a:srgbClr val="002060"/>
                </a:solidFill>
              </a:rPr>
              <a:t>roept)</a:t>
            </a:r>
            <a:endParaRPr lang="nl-NL" sz="3000" dirty="0">
              <a:solidFill>
                <a:schemeClr val="bg1">
                  <a:lumMod val="65000"/>
                </a:schemeClr>
              </a:solidFill>
            </a:endParaRPr>
          </a:p>
          <a:p>
            <a:pPr lvl="0"/>
            <a:r>
              <a:rPr lang="nl-NL" sz="3000" baseline="30000" dirty="0">
                <a:solidFill>
                  <a:prstClr val="white">
                    <a:lumMod val="65000"/>
                  </a:prstClr>
                </a:solidFill>
              </a:rPr>
              <a:t>12</a:t>
            </a:r>
            <a:r>
              <a:rPr lang="nl-NL" sz="3000" dirty="0">
                <a:solidFill>
                  <a:prstClr val="white">
                    <a:lumMod val="65000"/>
                  </a:prstClr>
                </a:solidFill>
              </a:rPr>
              <a:t> werd tot haar uitgesproken: </a:t>
            </a:r>
          </a:p>
          <a:p>
            <a:pPr lvl="0"/>
            <a:r>
              <a:rPr lang="nl-NL" sz="3000" dirty="0">
                <a:solidFill>
                  <a:prstClr val="white">
                    <a:lumMod val="65000"/>
                  </a:prstClr>
                </a:solidFill>
              </a:rPr>
              <a:t>De grotere zal slaaf zijn voor de mindere.</a:t>
            </a:r>
          </a:p>
        </p:txBody>
      </p:sp>
      <p:sp>
        <p:nvSpPr>
          <p:cNvPr id="7" name="Tekstvak 6"/>
          <p:cNvSpPr txBox="1"/>
          <p:nvPr/>
        </p:nvSpPr>
        <p:spPr>
          <a:xfrm>
            <a:off x="2391373" y="4103317"/>
            <a:ext cx="7589766" cy="49244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2600" dirty="0" smtClean="0">
                <a:latin typeface="+mj-lt"/>
              </a:rPr>
              <a:t>zoals Paulus eerder ook over ons zei in Rom.8:28-30 </a:t>
            </a:r>
          </a:p>
        </p:txBody>
      </p:sp>
      <p:pic>
        <p:nvPicPr>
          <p:cNvPr id="4" name="Afbeelding 3"/>
          <p:cNvPicPr>
            <a:picLocks noChangeAspect="1"/>
          </p:cNvPicPr>
          <p:nvPr/>
        </p:nvPicPr>
        <p:blipFill>
          <a:blip r:embed="rId3"/>
          <a:stretch>
            <a:fillRect/>
          </a:stretch>
        </p:blipFill>
        <p:spPr>
          <a:xfrm>
            <a:off x="723172" y="5078170"/>
            <a:ext cx="8969468" cy="835665"/>
          </a:xfrm>
          <a:prstGeom prst="rect">
            <a:avLst/>
          </a:prstGeom>
        </p:spPr>
      </p:pic>
      <p:pic>
        <p:nvPicPr>
          <p:cNvPr id="5" name="Afbeelding 4"/>
          <p:cNvPicPr>
            <a:picLocks noChangeAspect="1"/>
          </p:cNvPicPr>
          <p:nvPr/>
        </p:nvPicPr>
        <p:blipFill>
          <a:blip r:embed="rId4"/>
          <a:stretch>
            <a:fillRect/>
          </a:stretch>
        </p:blipFill>
        <p:spPr>
          <a:xfrm>
            <a:off x="723173" y="5890975"/>
            <a:ext cx="8309192" cy="864156"/>
          </a:xfrm>
          <a:prstGeom prst="rect">
            <a:avLst/>
          </a:prstGeom>
        </p:spPr>
      </p:pic>
    </p:spTree>
    <p:extLst>
      <p:ext uri="{BB962C8B-B14F-4D97-AF65-F5344CB8AC3E}">
        <p14:creationId xmlns:p14="http://schemas.microsoft.com/office/powerpoint/2010/main" val="29767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64594</TotalTime>
  <Words>1843</Words>
  <Application>Microsoft Office PowerPoint</Application>
  <PresentationFormat>Breedbeeld</PresentationFormat>
  <Paragraphs>192</Paragraphs>
  <Slides>25</Slides>
  <Notes>23</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25</vt:i4>
      </vt:variant>
    </vt:vector>
  </HeadingPairs>
  <TitlesOfParts>
    <vt:vector size="32" baseType="lpstr">
      <vt:lpstr>Arial</vt:lpstr>
      <vt:lpstr>Calibri</vt:lpstr>
      <vt:lpstr>Calibri Light</vt:lpstr>
      <vt:lpstr>Courier New</vt:lpstr>
      <vt:lpstr>Verdana</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Gerard Oudijn</cp:lastModifiedBy>
  <cp:revision>3062</cp:revision>
  <dcterms:created xsi:type="dcterms:W3CDTF">2017-10-24T20:34:00Z</dcterms:created>
  <dcterms:modified xsi:type="dcterms:W3CDTF">2022-05-01T13:45:45Z</dcterms:modified>
</cp:coreProperties>
</file>