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1351" r:id="rId3"/>
    <p:sldId id="1907" r:id="rId4"/>
    <p:sldId id="1908" r:id="rId5"/>
    <p:sldId id="1909" r:id="rId6"/>
    <p:sldId id="1910" r:id="rId7"/>
    <p:sldId id="1932" r:id="rId8"/>
    <p:sldId id="1912" r:id="rId9"/>
    <p:sldId id="1911" r:id="rId10"/>
    <p:sldId id="1913" r:id="rId11"/>
    <p:sldId id="1914" r:id="rId12"/>
    <p:sldId id="1915" r:id="rId13"/>
    <p:sldId id="1916" r:id="rId14"/>
    <p:sldId id="1917" r:id="rId15"/>
    <p:sldId id="1918" r:id="rId16"/>
    <p:sldId id="1919" r:id="rId17"/>
    <p:sldId id="1920" r:id="rId18"/>
    <p:sldId id="1922" r:id="rId19"/>
    <p:sldId id="1921" r:id="rId20"/>
    <p:sldId id="1923" r:id="rId21"/>
    <p:sldId id="1924" r:id="rId22"/>
    <p:sldId id="1929" r:id="rId23"/>
    <p:sldId id="1927" r:id="rId24"/>
    <p:sldId id="1928" r:id="rId25"/>
    <p:sldId id="1930" r:id="rId26"/>
    <p:sldId id="1931" r:id="rId27"/>
    <p:sldId id="1926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9BD"/>
    <a:srgbClr val="003300"/>
    <a:srgbClr val="75CF07"/>
    <a:srgbClr val="79D707"/>
    <a:srgbClr val="CCFFCC"/>
    <a:srgbClr val="CCFF99"/>
    <a:srgbClr val="CCCCFF"/>
    <a:srgbClr val="817FB1"/>
    <a:srgbClr val="799FB7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252" autoAdjust="0"/>
    <p:restoredTop sz="86401" autoAdjust="0"/>
  </p:normalViewPr>
  <p:slideViewPr>
    <p:cSldViewPr snapToGrid="0">
      <p:cViewPr varScale="1">
        <p:scale>
          <a:sx n="84" d="100"/>
          <a:sy n="84" d="100"/>
        </p:scale>
        <p:origin x="51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508"/>
    </p:cViewPr>
  </p:sorterViewPr>
  <p:notesViewPr>
    <p:cSldViewPr snapToGrid="0">
      <p:cViewPr varScale="1">
        <p:scale>
          <a:sx n="83" d="100"/>
          <a:sy n="83" d="100"/>
        </p:scale>
        <p:origin x="297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A6EF-CB02-48DE-9D12-0F764397CD53}" type="datetimeFigureOut">
              <a:rPr lang="nl-NL" smtClean="0"/>
              <a:t>15-5-2022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CC728-698F-42B6-9C18-F019068154F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312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64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78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233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061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55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638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599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0626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050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054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3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09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9592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8821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065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0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2790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7628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170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21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93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848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21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40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77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76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15-5-2022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707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15-5-2022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873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15-5-2022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96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15-5-2022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71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15-5-2022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68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15-5-2022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11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15-5-2022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24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15-5-2022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0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15-5-2022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27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15-5-2022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8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15-5-2022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3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15-5-2022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0917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15-5-2022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91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15-5-2022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66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15-5-2022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5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15-5-2022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059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15-5-2022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566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15-5-2022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191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15-5-2022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910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15-5-2022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31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15-5-2022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13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15-5-2022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581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/>
              <a:t>15-5-2022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423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15-5-2022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490" y="1833716"/>
            <a:ext cx="6732270" cy="394870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-702882" y="788919"/>
            <a:ext cx="9361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Romeinen brief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8046720" y="4982205"/>
            <a:ext cx="25260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000" dirty="0" smtClean="0">
                <a:solidFill>
                  <a:schemeClr val="bg1"/>
                </a:solidFill>
              </a:rPr>
              <a:t>studie 22</a:t>
            </a:r>
          </a:p>
          <a:p>
            <a:pPr algn="r"/>
            <a:r>
              <a:rPr lang="nl-NL" sz="1600" dirty="0" smtClean="0">
                <a:solidFill>
                  <a:schemeClr val="bg1"/>
                </a:solidFill>
              </a:rPr>
              <a:t>15 mei 2022 Rotterdam</a:t>
            </a:r>
            <a:endParaRPr lang="nl-N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2" y="228341"/>
            <a:ext cx="11564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9 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24</a:t>
            </a:r>
            <a:r>
              <a:rPr lang="nl-NL" sz="3000" dirty="0">
                <a:solidFill>
                  <a:srgbClr val="002060"/>
                </a:solidFill>
              </a:rPr>
              <a:t> </a:t>
            </a:r>
            <a:r>
              <a:rPr lang="nl-NL" sz="3000" dirty="0" smtClean="0">
                <a:solidFill>
                  <a:srgbClr val="002060"/>
                </a:solidFill>
              </a:rPr>
              <a:t>Ons, die </a:t>
            </a:r>
            <a:r>
              <a:rPr lang="nl-NL" sz="3000" dirty="0">
                <a:solidFill>
                  <a:srgbClr val="002060"/>
                </a:solidFill>
              </a:rPr>
              <a:t>Hij ook roept, niet alleen uit de Joden, maar ook uit de </a:t>
            </a:r>
            <a:r>
              <a:rPr lang="nl-NL" sz="3000" dirty="0" smtClean="0">
                <a:solidFill>
                  <a:srgbClr val="002060"/>
                </a:solidFill>
              </a:rPr>
              <a:t>natiën.</a:t>
            </a:r>
            <a:endParaRPr lang="nl-NL" sz="3000" dirty="0">
              <a:solidFill>
                <a:srgbClr val="00206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734602" y="2183975"/>
            <a:ext cx="10946858" cy="209288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b="1" i="1" dirty="0" smtClean="0">
                <a:latin typeface="+mj-lt"/>
              </a:rPr>
              <a:t>Romeinen 8</a:t>
            </a:r>
            <a:endParaRPr lang="nl-NL" sz="2600" b="1" i="1" dirty="0">
              <a:latin typeface="+mj-lt"/>
            </a:endParaRPr>
          </a:p>
          <a:p>
            <a:r>
              <a:rPr lang="nl-NL" sz="2600" baseline="30000" dirty="0" smtClean="0">
                <a:latin typeface="+mj-lt"/>
              </a:rPr>
              <a:t>28</a:t>
            </a:r>
            <a:r>
              <a:rPr lang="nl-NL" sz="2600" dirty="0" smtClean="0">
                <a:latin typeface="+mj-lt"/>
              </a:rPr>
              <a:t> En </a:t>
            </a:r>
            <a:r>
              <a:rPr lang="nl-NL" sz="2600" dirty="0">
                <a:latin typeface="+mj-lt"/>
              </a:rPr>
              <a:t>wij weten, dat </a:t>
            </a:r>
            <a:r>
              <a:rPr lang="nl-NL" sz="2600" dirty="0" smtClean="0">
                <a:latin typeface="+mj-lt"/>
              </a:rPr>
              <a:t>voor degenen </a:t>
            </a:r>
            <a:r>
              <a:rPr lang="nl-NL" sz="2600" dirty="0">
                <a:latin typeface="+mj-lt"/>
              </a:rPr>
              <a:t>die God liefhebben, alle dingen meewerken ten </a:t>
            </a:r>
            <a:r>
              <a:rPr lang="nl-NL" sz="2600" dirty="0" smtClean="0">
                <a:latin typeface="+mj-lt"/>
              </a:rPr>
              <a:t>goede, </a:t>
            </a:r>
            <a:r>
              <a:rPr lang="nl-NL" sz="2600" dirty="0">
                <a:latin typeface="+mj-lt"/>
              </a:rPr>
              <a:t>voor </a:t>
            </a:r>
            <a:r>
              <a:rPr lang="nl-NL" sz="2600" dirty="0" smtClean="0">
                <a:latin typeface="+mj-lt"/>
              </a:rPr>
              <a:t>hen </a:t>
            </a:r>
            <a:r>
              <a:rPr lang="nl-NL" sz="2600" u="sng" dirty="0">
                <a:latin typeface="+mj-lt"/>
              </a:rPr>
              <a:t>die naar zijn voornemen geroepenen zijn.</a:t>
            </a:r>
          </a:p>
          <a:p>
            <a:r>
              <a:rPr lang="nl-NL" sz="2600" baseline="30000" dirty="0" smtClean="0">
                <a:latin typeface="+mj-lt"/>
              </a:rPr>
              <a:t>29</a:t>
            </a:r>
            <a:r>
              <a:rPr lang="nl-NL" sz="2600" dirty="0" smtClean="0">
                <a:latin typeface="+mj-lt"/>
              </a:rPr>
              <a:t> Want </a:t>
            </a:r>
            <a:r>
              <a:rPr lang="nl-NL" sz="2600" dirty="0">
                <a:latin typeface="+mj-lt"/>
              </a:rPr>
              <a:t>die Hij </a:t>
            </a:r>
            <a:r>
              <a:rPr lang="nl-NL" sz="2600" u="sng" dirty="0">
                <a:latin typeface="+mj-lt"/>
              </a:rPr>
              <a:t>tevoren kende</a:t>
            </a:r>
            <a:r>
              <a:rPr lang="nl-NL" sz="2600" dirty="0">
                <a:latin typeface="+mj-lt"/>
              </a:rPr>
              <a:t>, </a:t>
            </a:r>
            <a:r>
              <a:rPr lang="nl-NL" sz="2600" u="sng" dirty="0">
                <a:latin typeface="+mj-lt"/>
              </a:rPr>
              <a:t>bestemt Hij ook tevoren</a:t>
            </a:r>
            <a:r>
              <a:rPr lang="nl-NL" sz="2600" dirty="0">
                <a:latin typeface="+mj-lt"/>
              </a:rPr>
              <a:t> tot </a:t>
            </a:r>
            <a:r>
              <a:rPr lang="nl-NL" sz="2600" dirty="0" err="1">
                <a:latin typeface="+mj-lt"/>
              </a:rPr>
              <a:t>gelijkvormigen</a:t>
            </a:r>
            <a:r>
              <a:rPr lang="nl-NL" sz="2600" dirty="0">
                <a:latin typeface="+mj-lt"/>
              </a:rPr>
              <a:t> aan het beeld van zijn Zoon, opdat Hij de Eerstgeborene zou zijn onder vele broeders.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2" y="5900154"/>
            <a:ext cx="11052810" cy="86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1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2" y="228341"/>
            <a:ext cx="115640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9 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25</a:t>
            </a:r>
            <a:r>
              <a:rPr lang="nl-NL" sz="3000" dirty="0" smtClean="0">
                <a:solidFill>
                  <a:srgbClr val="002060"/>
                </a:solidFill>
              </a:rPr>
              <a:t> </a:t>
            </a:r>
            <a:r>
              <a:rPr lang="nl-NL" sz="3000" dirty="0">
                <a:solidFill>
                  <a:srgbClr val="002060"/>
                </a:solidFill>
              </a:rPr>
              <a:t>zoals Hij ook in Hosea zegt: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Ik </a:t>
            </a:r>
            <a:r>
              <a:rPr lang="nl-NL" sz="3000" dirty="0">
                <a:solidFill>
                  <a:srgbClr val="002060"/>
                </a:solidFill>
              </a:rPr>
              <a:t>zal niet-mijn-volk noemen: mijn-volk, en de niet-geliefde: geliefde</a:t>
            </a:r>
            <a:r>
              <a:rPr lang="nl-NL" sz="3000" dirty="0" smtClean="0">
                <a:solidFill>
                  <a:srgbClr val="002060"/>
                </a:solidFill>
              </a:rPr>
              <a:t>.</a:t>
            </a:r>
            <a:endParaRPr lang="nl-NL" sz="3000" dirty="0">
              <a:solidFill>
                <a:srgbClr val="00206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452662" y="2355425"/>
            <a:ext cx="11457398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Hos.2:22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daar gaat het over het herstel van Israël dat in de toekomst in de woestijn verzameld zal worden, zal optrekken naar het land en tot bruid worden geworven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het principe: “niet mijn volk” wordt: “mijn volk”`, geldt nu voor de natiën</a:t>
            </a:r>
            <a:endParaRPr lang="nl-NL" sz="2600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02" y="4871145"/>
            <a:ext cx="8451533" cy="187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2" y="228341"/>
            <a:ext cx="115640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9 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26 </a:t>
            </a:r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het zal zijn in de plaats, waar tot hen werd uitgesproken: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jullie </a:t>
            </a:r>
            <a:r>
              <a:rPr lang="nl-NL" sz="3000" dirty="0">
                <a:solidFill>
                  <a:srgbClr val="002060"/>
                </a:solidFill>
              </a:rPr>
              <a:t>zijn niet-mijn-volk,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daar </a:t>
            </a:r>
            <a:r>
              <a:rPr lang="nl-NL" sz="3000" dirty="0">
                <a:solidFill>
                  <a:srgbClr val="002060"/>
                </a:solidFill>
              </a:rPr>
              <a:t>zullen zij genoemd worden: zonen van de levende God.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4298857" y="3218268"/>
            <a:ext cx="2359118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Hos.1:10 =&gt;</a:t>
            </a:r>
            <a:endParaRPr lang="nl-NL" sz="26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22" y="4912765"/>
            <a:ext cx="9034238" cy="183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2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2" y="228341"/>
            <a:ext cx="1156407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Hosea 1</a:t>
            </a:r>
            <a:endParaRPr lang="nl-NL" sz="3000" b="1" dirty="0"/>
          </a:p>
          <a:p>
            <a:pPr lvl="0" algn="ctr"/>
            <a:r>
              <a:rPr lang="nl-NL" sz="3000" baseline="30000" dirty="0"/>
              <a:t>6</a:t>
            </a:r>
            <a:r>
              <a:rPr lang="nl-NL" sz="3000" dirty="0" smtClean="0"/>
              <a:t> </a:t>
            </a:r>
            <a:r>
              <a:rPr lang="nl-NL" sz="3000" dirty="0"/>
              <a:t>Zij werd opnieuw zwanger, en zij baarde een dochter. </a:t>
            </a:r>
            <a:endParaRPr lang="nl-NL" sz="3000" dirty="0" smtClean="0"/>
          </a:p>
          <a:p>
            <a:pPr lvl="0" algn="ctr"/>
            <a:r>
              <a:rPr lang="nl-NL" sz="3000" dirty="0" smtClean="0"/>
              <a:t>Daarop </a:t>
            </a:r>
            <a:r>
              <a:rPr lang="nl-NL" sz="3000" dirty="0"/>
              <a:t>zei Hij tegen hem: Geef haar de naam Lo-</a:t>
            </a:r>
            <a:r>
              <a:rPr lang="nl-NL" sz="3000" dirty="0" err="1"/>
              <a:t>Ruchama</a:t>
            </a:r>
            <a:r>
              <a:rPr lang="nl-NL" sz="3000" dirty="0"/>
              <a:t>, </a:t>
            </a:r>
            <a:endParaRPr lang="nl-NL" sz="3000" dirty="0" smtClean="0"/>
          </a:p>
          <a:p>
            <a:pPr lvl="0" algn="ctr"/>
            <a:r>
              <a:rPr lang="nl-NL" sz="3000" dirty="0" smtClean="0"/>
              <a:t>want </a:t>
            </a:r>
            <a:r>
              <a:rPr lang="nl-NL" sz="3000" dirty="0"/>
              <a:t>Ik zal Mij voortaan niet meer ontfermen over </a:t>
            </a:r>
            <a:r>
              <a:rPr lang="nl-NL" sz="3000" u="sng" dirty="0"/>
              <a:t>het huis van Israël</a:t>
            </a:r>
            <a:r>
              <a:rPr lang="nl-NL" sz="3000" dirty="0"/>
              <a:t>, want Ik zal hen zeker wegvoeren.</a:t>
            </a:r>
          </a:p>
          <a:p>
            <a:pPr lvl="0" algn="ctr"/>
            <a:r>
              <a:rPr lang="nl-NL" sz="3000" baseline="30000" dirty="0" smtClean="0"/>
              <a:t>7</a:t>
            </a:r>
            <a:r>
              <a:rPr lang="nl-NL" sz="3000" dirty="0" smtClean="0"/>
              <a:t> </a:t>
            </a:r>
            <a:r>
              <a:rPr lang="nl-NL" sz="3000" dirty="0"/>
              <a:t>Maar over het </a:t>
            </a:r>
            <a:r>
              <a:rPr lang="nl-NL" sz="3000" u="sng" dirty="0"/>
              <a:t>huis van </a:t>
            </a:r>
            <a:r>
              <a:rPr lang="nl-NL" sz="3000" u="sng" dirty="0" err="1"/>
              <a:t>Juda</a:t>
            </a:r>
            <a:r>
              <a:rPr lang="nl-NL" sz="3000" dirty="0"/>
              <a:t> zal Ik Mij ontfermen, </a:t>
            </a:r>
            <a:endParaRPr lang="nl-NL" sz="3000" dirty="0" smtClean="0"/>
          </a:p>
          <a:p>
            <a:pPr lvl="0" algn="ctr"/>
            <a:r>
              <a:rPr lang="nl-NL" sz="3000" dirty="0" smtClean="0"/>
              <a:t>en Ik zal hen verlossen door JAHWEH, hun God. </a:t>
            </a:r>
          </a:p>
          <a:p>
            <a:pPr lvl="0" algn="ctr"/>
            <a:r>
              <a:rPr lang="nl-NL" sz="3000" dirty="0" smtClean="0"/>
              <a:t>Ik zal hen echter niet verlossen door boog, door zwaard, </a:t>
            </a:r>
          </a:p>
          <a:p>
            <a:pPr lvl="0" algn="ctr"/>
            <a:r>
              <a:rPr lang="nl-NL" sz="3000" dirty="0" smtClean="0"/>
              <a:t>door </a:t>
            </a:r>
            <a:r>
              <a:rPr lang="nl-NL" sz="3000" dirty="0"/>
              <a:t>strijd, door paarden of door ruiters.</a:t>
            </a:r>
          </a:p>
          <a:p>
            <a:pPr lvl="0" algn="ctr"/>
            <a:r>
              <a:rPr lang="nl-NL" sz="3000" baseline="30000" dirty="0" smtClean="0"/>
              <a:t>8</a:t>
            </a:r>
            <a:r>
              <a:rPr lang="nl-NL" sz="3000" dirty="0" smtClean="0"/>
              <a:t> </a:t>
            </a:r>
            <a:r>
              <a:rPr lang="nl-NL" sz="3000" dirty="0"/>
              <a:t>Toen zij Lo-</a:t>
            </a:r>
            <a:r>
              <a:rPr lang="nl-NL" sz="3000" dirty="0" err="1"/>
              <a:t>Ruchama</a:t>
            </a:r>
            <a:r>
              <a:rPr lang="nl-NL" sz="3000" dirty="0"/>
              <a:t> niet meer de borst gaf, </a:t>
            </a:r>
            <a:endParaRPr lang="nl-NL" sz="3000" dirty="0" smtClean="0"/>
          </a:p>
          <a:p>
            <a:pPr lvl="0" algn="ctr"/>
            <a:r>
              <a:rPr lang="nl-NL" sz="3000" dirty="0" smtClean="0"/>
              <a:t>werd </a:t>
            </a:r>
            <a:r>
              <a:rPr lang="nl-NL" sz="3000" dirty="0"/>
              <a:t>zij weer zwanger, en zij baarde een zoon</a:t>
            </a:r>
            <a:r>
              <a:rPr lang="nl-NL" sz="3000" dirty="0" smtClean="0"/>
              <a:t>.</a:t>
            </a:r>
          </a:p>
          <a:p>
            <a:pPr lvl="0" algn="ctr"/>
            <a:r>
              <a:rPr lang="nl-NL" sz="3000" baseline="30000" dirty="0">
                <a:solidFill>
                  <a:prstClr val="black"/>
                </a:solidFill>
              </a:rPr>
              <a:t>9</a:t>
            </a:r>
            <a:r>
              <a:rPr lang="nl-NL" sz="3000" dirty="0">
                <a:solidFill>
                  <a:prstClr val="black"/>
                </a:solidFill>
              </a:rPr>
              <a:t> En Hij zei: Geef hem de naam Lo-</a:t>
            </a:r>
            <a:r>
              <a:rPr lang="nl-NL" sz="3000" dirty="0" err="1">
                <a:solidFill>
                  <a:prstClr val="black"/>
                </a:solidFill>
              </a:rPr>
              <a:t>Ammi</a:t>
            </a:r>
            <a:r>
              <a:rPr lang="nl-NL" sz="3000" dirty="0">
                <a:solidFill>
                  <a:prstClr val="black"/>
                </a:solidFill>
              </a:rPr>
              <a:t>,	want u bent niet Mijn volk</a:t>
            </a:r>
          </a:p>
          <a:p>
            <a:pPr lvl="0" algn="ctr"/>
            <a:r>
              <a:rPr lang="nl-NL" sz="3000" dirty="0">
                <a:solidFill>
                  <a:prstClr val="black"/>
                </a:solidFill>
              </a:rPr>
              <a:t>en Ík zal er voor u niet zijn</a:t>
            </a:r>
            <a:r>
              <a:rPr lang="nl-NL" sz="3000" dirty="0" smtClean="0">
                <a:solidFill>
                  <a:prstClr val="black"/>
                </a:solidFill>
              </a:rPr>
              <a:t>.</a:t>
            </a:r>
            <a:endParaRPr lang="nl-NL" sz="3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82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2" y="228341"/>
            <a:ext cx="115640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Hosea 1</a:t>
            </a:r>
            <a:endParaRPr lang="nl-NL" sz="3000" b="1" dirty="0"/>
          </a:p>
          <a:p>
            <a:pPr lvl="0" algn="ctr"/>
            <a:r>
              <a:rPr lang="nl-NL" sz="3000" baseline="30000" dirty="0" smtClean="0"/>
              <a:t>10</a:t>
            </a:r>
            <a:r>
              <a:rPr lang="nl-NL" sz="3000" dirty="0" smtClean="0"/>
              <a:t> </a:t>
            </a:r>
            <a:r>
              <a:rPr lang="nl-NL" sz="3000" dirty="0"/>
              <a:t>Toch zal het aantal Israëlieten zijn als het zand van de zee, </a:t>
            </a:r>
            <a:endParaRPr lang="nl-NL" sz="3000" dirty="0" smtClean="0"/>
          </a:p>
          <a:p>
            <a:pPr lvl="0" algn="ctr"/>
            <a:r>
              <a:rPr lang="nl-NL" sz="3000" dirty="0" smtClean="0"/>
              <a:t>dat </a:t>
            </a:r>
            <a:r>
              <a:rPr lang="nl-NL" sz="3000" dirty="0"/>
              <a:t>niet gemeten en niet geteld kan worden. </a:t>
            </a:r>
            <a:endParaRPr lang="nl-NL" sz="3000" dirty="0" smtClean="0"/>
          </a:p>
          <a:p>
            <a:pPr lvl="0" algn="ctr"/>
            <a:r>
              <a:rPr lang="nl-NL" sz="3000" dirty="0" smtClean="0"/>
              <a:t>En </a:t>
            </a:r>
            <a:r>
              <a:rPr lang="nl-NL" sz="3000" dirty="0"/>
              <a:t>het zal gebeuren dat </a:t>
            </a:r>
            <a:r>
              <a:rPr lang="nl-NL" sz="3000" u="sng" dirty="0"/>
              <a:t>in de plaats</a:t>
            </a:r>
            <a:r>
              <a:rPr lang="nl-NL" sz="3000" dirty="0"/>
              <a:t> waar tegen hen </a:t>
            </a:r>
            <a:endParaRPr lang="nl-NL" sz="3000" dirty="0" smtClean="0"/>
          </a:p>
          <a:p>
            <a:pPr lvl="0" algn="ctr"/>
            <a:r>
              <a:rPr lang="nl-NL" sz="3000" dirty="0" smtClean="0"/>
              <a:t>gezegd </a:t>
            </a:r>
            <a:r>
              <a:rPr lang="nl-NL" sz="3000" dirty="0"/>
              <a:t>is: U bent niet Mijn volk, tegen hen gezegd zal worden: </a:t>
            </a:r>
            <a:endParaRPr lang="nl-NL" sz="3000" dirty="0" smtClean="0"/>
          </a:p>
          <a:p>
            <a:pPr lvl="0" algn="ctr"/>
            <a:r>
              <a:rPr lang="nl-NL" sz="3000" dirty="0"/>
              <a:t>z</a:t>
            </a:r>
            <a:r>
              <a:rPr lang="nl-NL" sz="3000" dirty="0" smtClean="0"/>
              <a:t>onen van </a:t>
            </a:r>
            <a:r>
              <a:rPr lang="nl-NL" sz="3000" dirty="0"/>
              <a:t>de levende God.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727346" y="3492588"/>
            <a:ext cx="11079844" cy="289310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Israël, (de tien stammen) wordt ‘Lo-</a:t>
            </a:r>
            <a:r>
              <a:rPr lang="nl-NL" sz="2600" dirty="0" err="1" smtClean="0">
                <a:latin typeface="+mj-lt"/>
              </a:rPr>
              <a:t>Ammi</a:t>
            </a:r>
            <a:r>
              <a:rPr lang="nl-NL" sz="2600" dirty="0" smtClean="0">
                <a:latin typeface="+mj-lt"/>
              </a:rPr>
              <a:t>’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weggevoerd in ballingschap en het merendeel is nooit meer teruggekeerd naar hun gebied/lotsdeel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een klein deel keerde terug naar het gebied van </a:t>
            </a:r>
            <a:r>
              <a:rPr lang="nl-NL" sz="2600" i="1" dirty="0" err="1" smtClean="0">
                <a:latin typeface="+mj-lt"/>
              </a:rPr>
              <a:t>Juda</a:t>
            </a:r>
            <a:r>
              <a:rPr lang="nl-NL" sz="2600" dirty="0" smtClean="0">
                <a:latin typeface="+mj-lt"/>
              </a:rPr>
              <a:t> (2 Kron.36:23; Ezra 1:3-4)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het overgrote deel ‘verdween’ onder de natiën, talrijk ‘als het zand van de zee’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i="1" smtClean="0">
                <a:latin typeface="+mj-lt"/>
              </a:rPr>
              <a:t>‘in de plaats’ (</a:t>
            </a:r>
            <a:r>
              <a:rPr lang="nl-NL" sz="2600" smtClean="0">
                <a:latin typeface="+mj-lt"/>
              </a:rPr>
              <a:t>onder de natiën) </a:t>
            </a:r>
            <a:r>
              <a:rPr lang="nl-NL" sz="2600" dirty="0" smtClean="0">
                <a:latin typeface="+mj-lt"/>
              </a:rPr>
              <a:t>van ‘niet Mijn volk’, wordt tegen hen gezegd: zonen van de levende God!</a:t>
            </a:r>
            <a:endParaRPr lang="nl-NL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517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2" y="228341"/>
            <a:ext cx="115640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9 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27</a:t>
            </a:r>
            <a:r>
              <a:rPr lang="nl-NL" sz="3000" dirty="0" smtClean="0">
                <a:solidFill>
                  <a:srgbClr val="002060"/>
                </a:solidFill>
              </a:rPr>
              <a:t> En </a:t>
            </a:r>
            <a:r>
              <a:rPr lang="nl-NL" sz="3000" dirty="0">
                <a:solidFill>
                  <a:srgbClr val="002060"/>
                </a:solidFill>
              </a:rPr>
              <a:t>Jesaja </a:t>
            </a:r>
            <a:r>
              <a:rPr lang="nl-NL" sz="3000" dirty="0" smtClean="0">
                <a:solidFill>
                  <a:srgbClr val="002060"/>
                </a:solidFill>
              </a:rPr>
              <a:t>roept over </a:t>
            </a:r>
            <a:r>
              <a:rPr lang="nl-NL" sz="3000" dirty="0">
                <a:solidFill>
                  <a:srgbClr val="002060"/>
                </a:solidFill>
              </a:rPr>
              <a:t>Israël: Al </a:t>
            </a:r>
            <a:r>
              <a:rPr lang="nl-NL" sz="3000" dirty="0" smtClean="0">
                <a:solidFill>
                  <a:srgbClr val="002060"/>
                </a:solidFill>
              </a:rPr>
              <a:t>was het </a:t>
            </a:r>
            <a:r>
              <a:rPr lang="nl-NL" sz="3000" dirty="0">
                <a:solidFill>
                  <a:srgbClr val="002060"/>
                </a:solidFill>
              </a:rPr>
              <a:t>getal van de zonen van Israël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als </a:t>
            </a:r>
            <a:r>
              <a:rPr lang="nl-NL" sz="3000" dirty="0">
                <a:solidFill>
                  <a:srgbClr val="002060"/>
                </a:solidFill>
              </a:rPr>
              <a:t>het zand van de zee, het </a:t>
            </a:r>
            <a:r>
              <a:rPr lang="nl-NL" sz="3000" dirty="0" smtClean="0">
                <a:solidFill>
                  <a:srgbClr val="002060"/>
                </a:solidFill>
              </a:rPr>
              <a:t>overblijfsel </a:t>
            </a:r>
            <a:r>
              <a:rPr lang="nl-NL" sz="3000" dirty="0">
                <a:solidFill>
                  <a:srgbClr val="002060"/>
                </a:solidFill>
              </a:rPr>
              <a:t>zal gered worden,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116091" y="2441028"/>
            <a:ext cx="8023860" cy="209288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twee aanhalingen uit Hosea (vers 25-26) dat God niet alleen uit de Joden roept, maar ook uit de natiën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h</a:t>
            </a:r>
            <a:r>
              <a:rPr lang="nl-NL" sz="2600" dirty="0" smtClean="0">
                <a:latin typeface="+mj-lt"/>
              </a:rPr>
              <a:t>ier: citaat uit Jes.10:22-23</a:t>
            </a:r>
            <a:r>
              <a:rPr lang="nl-NL" sz="2600" dirty="0">
                <a:latin typeface="+mj-lt"/>
              </a:rPr>
              <a:t> </a:t>
            </a:r>
            <a:r>
              <a:rPr lang="nl-NL" sz="2600" dirty="0" smtClean="0">
                <a:latin typeface="+mj-lt"/>
              </a:rPr>
              <a:t>dat in deze tijd ook ‘enigen’ uit het Joodse volk gered worden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bij een minderheid vindt het woord nu ingang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2" y="5039960"/>
            <a:ext cx="10812780" cy="170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1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2" y="228341"/>
            <a:ext cx="115640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9 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chemeClr val="bg1">
                    <a:lumMod val="65000"/>
                  </a:schemeClr>
                </a:solidFill>
              </a:rPr>
              <a:t>27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 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Jesaja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roept over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Israël: Al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was het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getal van de zonen van Israël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als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het zand van de zee, het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overblijfsel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zal gered worden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,</a:t>
            </a: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28</a:t>
            </a:r>
            <a:r>
              <a:rPr lang="nl-NL" sz="3000" dirty="0" smtClean="0">
                <a:solidFill>
                  <a:srgbClr val="002060"/>
                </a:solidFill>
              </a:rPr>
              <a:t> want </a:t>
            </a:r>
            <a:r>
              <a:rPr lang="nl-NL" sz="3000" dirty="0">
                <a:solidFill>
                  <a:srgbClr val="002060"/>
                </a:solidFill>
              </a:rPr>
              <a:t>de Heer zal een </a:t>
            </a:r>
            <a:r>
              <a:rPr lang="nl-NL" sz="3000" dirty="0" smtClean="0">
                <a:solidFill>
                  <a:srgbClr val="002060"/>
                </a:solidFill>
              </a:rPr>
              <a:t>volledig en afgesneden woord doen op aarde.</a:t>
            </a:r>
            <a:endParaRPr lang="nl-NL" sz="3000" dirty="0">
              <a:solidFill>
                <a:srgbClr val="002060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77" y="5887563"/>
            <a:ext cx="9903143" cy="82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9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2" y="228341"/>
            <a:ext cx="115640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9 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29 </a:t>
            </a:r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zoals Jesaja </a:t>
            </a:r>
            <a:r>
              <a:rPr lang="nl-NL" sz="3000" dirty="0" smtClean="0">
                <a:solidFill>
                  <a:srgbClr val="002060"/>
                </a:solidFill>
              </a:rPr>
              <a:t>tevoren uitgesproken </a:t>
            </a:r>
            <a:r>
              <a:rPr lang="nl-NL" sz="3000" dirty="0">
                <a:solidFill>
                  <a:srgbClr val="002060"/>
                </a:solidFill>
              </a:rPr>
              <a:t>heeft: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Indien </a:t>
            </a:r>
            <a:r>
              <a:rPr lang="nl-NL" sz="3000" dirty="0">
                <a:solidFill>
                  <a:srgbClr val="002060"/>
                </a:solidFill>
              </a:rPr>
              <a:t>de Heer </a:t>
            </a:r>
            <a:r>
              <a:rPr lang="nl-NL" sz="3000" dirty="0" err="1" smtClean="0">
                <a:solidFill>
                  <a:srgbClr val="002060"/>
                </a:solidFill>
              </a:rPr>
              <a:t>Sebaoth</a:t>
            </a:r>
            <a:r>
              <a:rPr lang="nl-NL" sz="3000" dirty="0" smtClean="0">
                <a:solidFill>
                  <a:srgbClr val="002060"/>
                </a:solidFill>
              </a:rPr>
              <a:t> </a:t>
            </a:r>
            <a:r>
              <a:rPr lang="nl-NL" sz="3000" dirty="0">
                <a:solidFill>
                  <a:srgbClr val="002060"/>
                </a:solidFill>
              </a:rPr>
              <a:t>voor ons geen zaad overgelaten had,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zouden </a:t>
            </a:r>
            <a:r>
              <a:rPr lang="nl-NL" sz="3000" dirty="0">
                <a:solidFill>
                  <a:srgbClr val="002060"/>
                </a:solidFill>
              </a:rPr>
              <a:t>wij als Sodom geworden zijn,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en aan </a:t>
            </a:r>
            <a:r>
              <a:rPr lang="nl-NL" sz="3000" dirty="0" err="1">
                <a:solidFill>
                  <a:srgbClr val="002060"/>
                </a:solidFill>
              </a:rPr>
              <a:t>Gomorra</a:t>
            </a:r>
            <a:r>
              <a:rPr lang="nl-NL" sz="3000" dirty="0">
                <a:solidFill>
                  <a:srgbClr val="002060"/>
                </a:solidFill>
              </a:rPr>
              <a:t> </a:t>
            </a:r>
            <a:r>
              <a:rPr lang="nl-NL" sz="3000" dirty="0" smtClean="0">
                <a:solidFill>
                  <a:srgbClr val="002060"/>
                </a:solidFill>
              </a:rPr>
              <a:t>gelijk </a:t>
            </a:r>
            <a:r>
              <a:rPr lang="nl-NL" sz="3000" dirty="0">
                <a:solidFill>
                  <a:srgbClr val="002060"/>
                </a:solidFill>
              </a:rPr>
              <a:t>gemaakt zijn.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2" y="5143500"/>
            <a:ext cx="11071122" cy="166878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356121" y="2839808"/>
            <a:ext cx="8023860" cy="209288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Jes.1:9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Jesaja 1 spreekt over </a:t>
            </a:r>
            <a:r>
              <a:rPr lang="nl-NL" sz="2600" dirty="0" err="1" smtClean="0">
                <a:latin typeface="+mj-lt"/>
              </a:rPr>
              <a:t>Juda</a:t>
            </a:r>
            <a:r>
              <a:rPr lang="nl-NL" sz="2600" dirty="0" smtClean="0">
                <a:latin typeface="+mj-lt"/>
              </a:rPr>
              <a:t> dat van Godswege verwoest is en waaruit slechts een klein overblijfsel gered is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Sodom en </a:t>
            </a:r>
            <a:r>
              <a:rPr lang="nl-NL" sz="2600" dirty="0" err="1" smtClean="0">
                <a:latin typeface="+mj-lt"/>
              </a:rPr>
              <a:t>Gomorra</a:t>
            </a:r>
            <a:r>
              <a:rPr lang="nl-NL" sz="2600" dirty="0" smtClean="0">
                <a:latin typeface="+mj-lt"/>
              </a:rPr>
              <a:t> als type van Israël (!)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vergelijk Opb.11:8</a:t>
            </a:r>
          </a:p>
        </p:txBody>
      </p:sp>
    </p:spTree>
    <p:extLst>
      <p:ext uri="{BB962C8B-B14F-4D97-AF65-F5344CB8AC3E}">
        <p14:creationId xmlns:p14="http://schemas.microsoft.com/office/powerpoint/2010/main" val="322729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2" y="228341"/>
            <a:ext cx="117240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9 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30 </a:t>
            </a:r>
            <a:r>
              <a:rPr lang="nl-NL" sz="3000" dirty="0" smtClean="0">
                <a:solidFill>
                  <a:srgbClr val="002060"/>
                </a:solidFill>
              </a:rPr>
              <a:t>Wat </a:t>
            </a:r>
            <a:r>
              <a:rPr lang="nl-NL" sz="3000" dirty="0">
                <a:solidFill>
                  <a:srgbClr val="002060"/>
                </a:solidFill>
              </a:rPr>
              <a:t>zullen wij dan </a:t>
            </a:r>
            <a:r>
              <a:rPr lang="nl-NL" sz="3000" dirty="0" smtClean="0">
                <a:solidFill>
                  <a:srgbClr val="002060"/>
                </a:solidFill>
              </a:rPr>
              <a:t>zeggen? </a:t>
            </a: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Dat natiën</a:t>
            </a:r>
            <a:r>
              <a:rPr lang="nl-NL" sz="3000" dirty="0">
                <a:solidFill>
                  <a:srgbClr val="002060"/>
                </a:solidFill>
              </a:rPr>
              <a:t>, die geen rechtvaardigheid </a:t>
            </a:r>
            <a:r>
              <a:rPr lang="nl-NL" sz="3000" dirty="0" smtClean="0">
                <a:solidFill>
                  <a:srgbClr val="002060"/>
                </a:solidFill>
              </a:rPr>
              <a:t>najagen, rechtvaardigheid grepen, een rechtvaardigheid echter, </a:t>
            </a:r>
            <a:r>
              <a:rPr lang="nl-NL" sz="3000" dirty="0">
                <a:solidFill>
                  <a:srgbClr val="002060"/>
                </a:solidFill>
              </a:rPr>
              <a:t>die uit geloof </a:t>
            </a:r>
            <a:r>
              <a:rPr lang="nl-NL" sz="3000" dirty="0" smtClean="0">
                <a:solidFill>
                  <a:srgbClr val="002060"/>
                </a:solidFill>
              </a:rPr>
              <a:t>is.</a:t>
            </a:r>
            <a:endParaRPr lang="nl-NL" sz="3000" dirty="0">
              <a:solidFill>
                <a:srgbClr val="00206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356121" y="2839808"/>
            <a:ext cx="8023860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de natiën hebben geen ‘ijver tot God’ (vgl.10:2)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rechtvaardigheid uit geloof = geloven dat God recht doet aan Zijn woord </a:t>
            </a:r>
            <a:r>
              <a:rPr lang="nl-NL" sz="2600" smtClean="0">
                <a:latin typeface="+mj-lt"/>
              </a:rPr>
              <a:t>(Rom.3 en 4)</a:t>
            </a:r>
            <a:endParaRPr lang="nl-NL" sz="2600" dirty="0" smtClean="0">
              <a:latin typeface="+mj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10" y="4899408"/>
            <a:ext cx="10146030" cy="186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1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2" y="228341"/>
            <a:ext cx="117240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9 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31 </a:t>
            </a:r>
            <a:r>
              <a:rPr lang="nl-NL" sz="3000" dirty="0" smtClean="0">
                <a:solidFill>
                  <a:srgbClr val="002060"/>
                </a:solidFill>
              </a:rPr>
              <a:t>Israël echter, dat een </a:t>
            </a:r>
            <a:r>
              <a:rPr lang="nl-NL" sz="3000" dirty="0">
                <a:solidFill>
                  <a:srgbClr val="002060"/>
                </a:solidFill>
              </a:rPr>
              <a:t>wet van rechtvaardigheid najaagt,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>
                <a:solidFill>
                  <a:srgbClr val="002060"/>
                </a:solidFill>
              </a:rPr>
              <a:t>i</a:t>
            </a:r>
            <a:r>
              <a:rPr lang="nl-NL" sz="3000" dirty="0" smtClean="0">
                <a:solidFill>
                  <a:srgbClr val="002060"/>
                </a:solidFill>
              </a:rPr>
              <a:t>s aan de wet niet toegekomen.</a:t>
            </a: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32 </a:t>
            </a:r>
            <a:r>
              <a:rPr lang="nl-NL" sz="3000" dirty="0" smtClean="0">
                <a:solidFill>
                  <a:srgbClr val="002060"/>
                </a:solidFill>
              </a:rPr>
              <a:t>Waarom </a:t>
            </a:r>
            <a:r>
              <a:rPr lang="nl-NL" sz="3000" dirty="0">
                <a:solidFill>
                  <a:srgbClr val="002060"/>
                </a:solidFill>
              </a:rPr>
              <a:t>niet? Omdat het niet </a:t>
            </a:r>
            <a:r>
              <a:rPr lang="nl-NL" sz="3000" dirty="0" smtClean="0">
                <a:solidFill>
                  <a:srgbClr val="002060"/>
                </a:solidFill>
              </a:rPr>
              <a:t>uitgaat van geloof, </a:t>
            </a: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maar uitgaat van werken.</a:t>
            </a:r>
            <a:endParaRPr lang="nl-NL" sz="3000" dirty="0">
              <a:solidFill>
                <a:srgbClr val="00206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504586" y="2997930"/>
            <a:ext cx="9406890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Israël is aan de (echte betekenis van) de wet niet toegekomen!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zij </a:t>
            </a:r>
            <a:r>
              <a:rPr lang="nl-NL" sz="2600" i="1" dirty="0" smtClean="0">
                <a:latin typeface="+mj-lt"/>
              </a:rPr>
              <a:t>geloofden</a:t>
            </a:r>
            <a:r>
              <a:rPr lang="nl-NL" sz="2600" dirty="0" smtClean="0">
                <a:latin typeface="+mj-lt"/>
              </a:rPr>
              <a:t> de wet niet, maar </a:t>
            </a:r>
            <a:r>
              <a:rPr lang="nl-NL" sz="2600" i="1" dirty="0" smtClean="0">
                <a:latin typeface="+mj-lt"/>
              </a:rPr>
              <a:t>werkten</a:t>
            </a:r>
            <a:r>
              <a:rPr lang="nl-NL" sz="2600" dirty="0" smtClean="0">
                <a:latin typeface="+mj-lt"/>
              </a:rPr>
              <a:t> de wet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zij zijn ‘zoekende de eigen rechtvaardigheid te doen staan’ (10:3)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2" y="5147164"/>
            <a:ext cx="9118058" cy="79357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82" y="5940742"/>
            <a:ext cx="758190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9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17170" y="402138"/>
            <a:ext cx="11807189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Romeinen </a:t>
            </a:r>
            <a:r>
              <a:rPr lang="nl-NL" sz="3000" b="1" dirty="0"/>
              <a:t>9</a:t>
            </a:r>
          </a:p>
          <a:p>
            <a:pPr algn="ctr"/>
            <a:r>
              <a:rPr lang="nl-NL" sz="3000" baseline="30000" dirty="0"/>
              <a:t>9</a:t>
            </a:r>
            <a:r>
              <a:rPr lang="nl-NL" sz="3000" baseline="30000" dirty="0" smtClean="0"/>
              <a:t> </a:t>
            </a:r>
            <a:r>
              <a:rPr lang="nl-NL" sz="3000" dirty="0"/>
              <a:t>Want het woord van de belofte is dit: </a:t>
            </a:r>
          </a:p>
          <a:p>
            <a:pPr algn="ctr"/>
            <a:r>
              <a:rPr lang="nl-NL" sz="3000" dirty="0"/>
              <a:t>In deze tijd zal Ik komen en er zal voor Sara een zoon zijn.</a:t>
            </a:r>
          </a:p>
          <a:p>
            <a:pPr algn="ctr"/>
            <a:r>
              <a:rPr lang="nl-NL" sz="3000" baseline="30000" dirty="0" smtClean="0"/>
              <a:t>10</a:t>
            </a:r>
            <a:r>
              <a:rPr lang="nl-NL" sz="3000" dirty="0" smtClean="0"/>
              <a:t> Maar </a:t>
            </a:r>
            <a:r>
              <a:rPr lang="nl-NL" sz="3000" dirty="0"/>
              <a:t>dit niet alleen, ook Rebekka, </a:t>
            </a:r>
          </a:p>
          <a:p>
            <a:pPr algn="ctr"/>
            <a:r>
              <a:rPr lang="nl-NL" sz="3000" dirty="0" smtClean="0"/>
              <a:t>-vanuit </a:t>
            </a:r>
            <a:r>
              <a:rPr lang="nl-NL" sz="3000" dirty="0"/>
              <a:t>één bed </a:t>
            </a:r>
            <a:r>
              <a:rPr lang="nl-NL" sz="3000" dirty="0" smtClean="0"/>
              <a:t>hebbende-,</a:t>
            </a:r>
            <a:endParaRPr lang="nl-NL" sz="3000" dirty="0"/>
          </a:p>
          <a:p>
            <a:pPr algn="ctr"/>
            <a:r>
              <a:rPr lang="nl-NL" sz="3000" dirty="0"/>
              <a:t>en onze vader Izak.</a:t>
            </a:r>
          </a:p>
          <a:p>
            <a:pPr algn="ctr"/>
            <a:r>
              <a:rPr lang="nl-NL" sz="3000" baseline="30000" dirty="0" smtClean="0"/>
              <a:t>11</a:t>
            </a:r>
            <a:r>
              <a:rPr lang="nl-NL" sz="3000" dirty="0" smtClean="0"/>
              <a:t> Want </a:t>
            </a:r>
            <a:r>
              <a:rPr lang="nl-NL" sz="3000" dirty="0"/>
              <a:t>toen de kinderen nog niet geboren waren, </a:t>
            </a:r>
          </a:p>
          <a:p>
            <a:pPr algn="ctr"/>
            <a:r>
              <a:rPr lang="nl-NL" sz="3000" dirty="0"/>
              <a:t>en noch iets goed of slechts hadden verricht, </a:t>
            </a:r>
          </a:p>
          <a:p>
            <a:pPr algn="ctr"/>
            <a:r>
              <a:rPr lang="nl-NL" sz="3000" dirty="0"/>
              <a:t>(opdat het zou blijven naar het uitverkiezend voornemen van God, </a:t>
            </a:r>
          </a:p>
          <a:p>
            <a:pPr algn="ctr"/>
            <a:r>
              <a:rPr lang="nl-NL" sz="3000" dirty="0"/>
              <a:t>niet uit werken, maar uit Hem, die roept)</a:t>
            </a:r>
          </a:p>
          <a:p>
            <a:pPr algn="ctr"/>
            <a:r>
              <a:rPr lang="nl-NL" sz="3000" baseline="30000" dirty="0"/>
              <a:t>12</a:t>
            </a:r>
            <a:r>
              <a:rPr lang="nl-NL" sz="3000" dirty="0"/>
              <a:t> werd tot haar uitgesproken: </a:t>
            </a:r>
          </a:p>
          <a:p>
            <a:pPr algn="ctr"/>
            <a:r>
              <a:rPr lang="nl-NL" sz="3000" dirty="0"/>
              <a:t>De grotere zal slaaf zijn voor de mindere.</a:t>
            </a:r>
          </a:p>
          <a:p>
            <a:pPr algn="ctr"/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287961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2" y="228341"/>
            <a:ext cx="117240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9 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32 </a:t>
            </a:r>
            <a:r>
              <a:rPr lang="nl-NL" sz="3000" dirty="0" smtClean="0">
                <a:solidFill>
                  <a:srgbClr val="002060"/>
                </a:solidFill>
              </a:rPr>
              <a:t>(…) Zij </a:t>
            </a:r>
            <a:r>
              <a:rPr lang="nl-NL" sz="3000" dirty="0">
                <a:solidFill>
                  <a:srgbClr val="002060"/>
                </a:solidFill>
              </a:rPr>
              <a:t>stoten zich aan de steen </a:t>
            </a:r>
            <a:r>
              <a:rPr lang="nl-NL" sz="3000" dirty="0" smtClean="0">
                <a:solidFill>
                  <a:srgbClr val="002060"/>
                </a:solidFill>
              </a:rPr>
              <a:t>van de aanstoot,</a:t>
            </a:r>
          </a:p>
          <a:p>
            <a:pPr lvl="0"/>
            <a:r>
              <a:rPr lang="nl-NL" sz="3000" baseline="30000" dirty="0" smtClean="0">
                <a:solidFill>
                  <a:schemeClr val="bg1">
                    <a:lumMod val="65000"/>
                  </a:schemeClr>
                </a:solidFill>
              </a:rPr>
              <a:t>33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zoals het is geschreven: </a:t>
            </a: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zie,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Ik plaats in Sion een steen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van aanstoot,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een rots van valstrik, </a:t>
            </a: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wie op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Hem gelooft,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zal niet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beschaamd worden.</a:t>
            </a:r>
            <a:endParaRPr lang="nl-NL" sz="3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127521" y="3599951"/>
            <a:ext cx="5964919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…en </a:t>
            </a:r>
            <a:r>
              <a:rPr lang="nl-NL" sz="2600" dirty="0">
                <a:latin typeface="+mj-lt"/>
              </a:rPr>
              <a:t>de rots was </a:t>
            </a:r>
            <a:r>
              <a:rPr lang="nl-NL" sz="2600" dirty="0" smtClean="0">
                <a:latin typeface="+mj-lt"/>
              </a:rPr>
              <a:t>de Christus (1 Kor.10:4)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2" y="6013132"/>
            <a:ext cx="58864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1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2" y="228341"/>
            <a:ext cx="117240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9 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chemeClr val="bg1">
                    <a:lumMod val="65000"/>
                  </a:schemeClr>
                </a:solidFill>
              </a:rPr>
              <a:t>32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(…) Zij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stoten zich aan de steen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van de aanstoot,</a:t>
            </a: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33 </a:t>
            </a:r>
            <a:r>
              <a:rPr lang="nl-NL" sz="3000" dirty="0" smtClean="0">
                <a:solidFill>
                  <a:srgbClr val="002060"/>
                </a:solidFill>
              </a:rPr>
              <a:t>zoals het is geschreven: </a:t>
            </a: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zie, </a:t>
            </a:r>
            <a:r>
              <a:rPr lang="nl-NL" sz="3000" dirty="0">
                <a:solidFill>
                  <a:srgbClr val="002060"/>
                </a:solidFill>
              </a:rPr>
              <a:t>Ik plaats in Sion een steen </a:t>
            </a:r>
            <a:r>
              <a:rPr lang="nl-NL" sz="3000" dirty="0" smtClean="0">
                <a:solidFill>
                  <a:srgbClr val="002060"/>
                </a:solidFill>
              </a:rPr>
              <a:t>van aanstoot, </a:t>
            </a:r>
            <a:r>
              <a:rPr lang="nl-NL" sz="3000" dirty="0">
                <a:solidFill>
                  <a:srgbClr val="002060"/>
                </a:solidFill>
              </a:rPr>
              <a:t>en </a:t>
            </a:r>
            <a:r>
              <a:rPr lang="nl-NL" sz="3000" dirty="0" smtClean="0">
                <a:solidFill>
                  <a:srgbClr val="002060"/>
                </a:solidFill>
              </a:rPr>
              <a:t>een rots van valstrik, </a:t>
            </a: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wie op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Hem gelooft,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zal niet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beschaamd worden.</a:t>
            </a:r>
            <a:endParaRPr lang="nl-NL" sz="3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234691" y="3470482"/>
            <a:ext cx="7052310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Jesaja 8 (vergelijk: Jes.28:16; Matth.21:42; Ef.2:20)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in Jesaja 8 wordt tot de </a:t>
            </a:r>
            <a:r>
              <a:rPr lang="nl-NL" sz="2600" i="1" dirty="0" smtClean="0">
                <a:latin typeface="+mj-lt"/>
              </a:rPr>
              <a:t>volken</a:t>
            </a:r>
            <a:r>
              <a:rPr lang="nl-NL" sz="2600" dirty="0" smtClean="0">
                <a:latin typeface="+mj-lt"/>
              </a:rPr>
              <a:t> (:9) gezegd =&gt; 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02" y="5926455"/>
            <a:ext cx="116490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8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2" y="228341"/>
            <a:ext cx="1156407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Jesaja 8</a:t>
            </a:r>
            <a:endParaRPr lang="nl-NL" sz="3000" b="1" dirty="0"/>
          </a:p>
          <a:p>
            <a:pPr lvl="0" algn="ctr"/>
            <a:r>
              <a:rPr lang="nl-NL" sz="3000" baseline="30000" dirty="0" smtClean="0"/>
              <a:t>14</a:t>
            </a:r>
            <a:r>
              <a:rPr lang="nl-NL" sz="3000" dirty="0" smtClean="0"/>
              <a:t> </a:t>
            </a:r>
            <a:r>
              <a:rPr lang="nl-NL" sz="3000" dirty="0"/>
              <a:t>…dan zal Hij voor jullie tot </a:t>
            </a:r>
            <a:r>
              <a:rPr lang="nl-NL" sz="3000" dirty="0" smtClean="0"/>
              <a:t>heiligdom </a:t>
            </a:r>
            <a:r>
              <a:rPr lang="nl-NL" sz="3000" dirty="0"/>
              <a:t>zijn, </a:t>
            </a:r>
            <a:endParaRPr lang="nl-NL" sz="3000" dirty="0" smtClean="0"/>
          </a:p>
          <a:p>
            <a:pPr lvl="0" algn="ctr"/>
            <a:r>
              <a:rPr lang="nl-NL" sz="3000" dirty="0" smtClean="0"/>
              <a:t>maar </a:t>
            </a:r>
            <a:r>
              <a:rPr lang="nl-NL" sz="3000" dirty="0"/>
              <a:t>een steen van aanstoot, en een rotsblok, waarover men struikelt, voor de twee huizen van </a:t>
            </a:r>
            <a:r>
              <a:rPr lang="nl-NL" sz="3000" dirty="0" smtClean="0"/>
              <a:t>Israël, </a:t>
            </a:r>
          </a:p>
          <a:p>
            <a:pPr lvl="0" algn="ctr"/>
            <a:r>
              <a:rPr lang="nl-NL" sz="3000" dirty="0" smtClean="0"/>
              <a:t>tot strik </a:t>
            </a:r>
            <a:r>
              <a:rPr lang="nl-NL" sz="3000" dirty="0"/>
              <a:t>en </a:t>
            </a:r>
            <a:r>
              <a:rPr lang="nl-NL" sz="3000" dirty="0" smtClean="0"/>
              <a:t>valstrik </a:t>
            </a:r>
            <a:r>
              <a:rPr lang="nl-NL" sz="3000" dirty="0"/>
              <a:t>voor de inwoner van </a:t>
            </a:r>
            <a:r>
              <a:rPr lang="nl-NL" sz="3000" dirty="0" smtClean="0"/>
              <a:t>Jeruzalem.</a:t>
            </a:r>
          </a:p>
          <a:p>
            <a:pPr lvl="0" algn="ctr"/>
            <a:r>
              <a:rPr lang="nl-NL" sz="3000" baseline="30000" dirty="0" smtClean="0">
                <a:solidFill>
                  <a:prstClr val="black"/>
                </a:solidFill>
              </a:rPr>
              <a:t>15</a:t>
            </a:r>
            <a:r>
              <a:rPr lang="nl-NL" sz="3000" dirty="0" smtClean="0">
                <a:solidFill>
                  <a:prstClr val="black"/>
                </a:solidFill>
              </a:rPr>
              <a:t> En </a:t>
            </a:r>
            <a:r>
              <a:rPr lang="nl-NL" sz="3000" dirty="0">
                <a:solidFill>
                  <a:prstClr val="black"/>
                </a:solidFill>
              </a:rPr>
              <a:t>velen onder hen zullen struikelen, en zij zullen vallen en verbroken worden, en zij zullen verstrikt en gegrepen worden</a:t>
            </a:r>
            <a:r>
              <a:rPr lang="nl-NL" sz="3000" dirty="0" smtClean="0">
                <a:solidFill>
                  <a:prstClr val="black"/>
                </a:solidFill>
              </a:rPr>
              <a:t>.</a:t>
            </a:r>
          </a:p>
          <a:p>
            <a:pPr lvl="0" algn="ctr"/>
            <a:r>
              <a:rPr lang="nl-NL" sz="3000" dirty="0" smtClean="0">
                <a:solidFill>
                  <a:prstClr val="black"/>
                </a:solidFill>
              </a:rPr>
              <a:t>(…)</a:t>
            </a:r>
          </a:p>
          <a:p>
            <a:pPr lvl="0" algn="ctr"/>
            <a:r>
              <a:rPr lang="nl-NL" sz="3000" baseline="30000" dirty="0" smtClean="0">
                <a:solidFill>
                  <a:prstClr val="black"/>
                </a:solidFill>
              </a:rPr>
              <a:t>17</a:t>
            </a:r>
            <a:r>
              <a:rPr lang="nl-NL" sz="3000" dirty="0" smtClean="0">
                <a:solidFill>
                  <a:prstClr val="black"/>
                </a:solidFill>
              </a:rPr>
              <a:t> En </a:t>
            </a:r>
            <a:r>
              <a:rPr lang="nl-NL" sz="3000" dirty="0">
                <a:solidFill>
                  <a:prstClr val="black"/>
                </a:solidFill>
              </a:rPr>
              <a:t>ik zal </a:t>
            </a:r>
            <a:r>
              <a:rPr lang="nl-NL" sz="3000" smtClean="0">
                <a:solidFill>
                  <a:prstClr val="black"/>
                </a:solidFill>
              </a:rPr>
              <a:t>talmen voor </a:t>
            </a:r>
            <a:r>
              <a:rPr lang="nl-NL" sz="3000" dirty="0" smtClean="0">
                <a:solidFill>
                  <a:prstClr val="black"/>
                </a:solidFill>
              </a:rPr>
              <a:t>JAHWEH , </a:t>
            </a:r>
          </a:p>
          <a:p>
            <a:pPr lvl="0" algn="ctr"/>
            <a:r>
              <a:rPr lang="nl-NL" sz="3000" dirty="0" smtClean="0">
                <a:solidFill>
                  <a:prstClr val="black"/>
                </a:solidFill>
              </a:rPr>
              <a:t>die </a:t>
            </a:r>
            <a:r>
              <a:rPr lang="nl-NL" sz="3000" dirty="0">
                <a:solidFill>
                  <a:prstClr val="black"/>
                </a:solidFill>
              </a:rPr>
              <a:t>zijn aangezicht verbergt voor het huis van </a:t>
            </a:r>
            <a:r>
              <a:rPr lang="nl-NL" sz="3000" dirty="0" smtClean="0">
                <a:solidFill>
                  <a:prstClr val="black"/>
                </a:solidFill>
              </a:rPr>
              <a:t>Jakob, </a:t>
            </a:r>
          </a:p>
          <a:p>
            <a:pPr lvl="0" algn="ctr"/>
            <a:r>
              <a:rPr lang="nl-NL" sz="3000" dirty="0" smtClean="0">
                <a:solidFill>
                  <a:prstClr val="black"/>
                </a:solidFill>
              </a:rPr>
              <a:t>en </a:t>
            </a:r>
            <a:r>
              <a:rPr lang="nl-NL" sz="3000" dirty="0">
                <a:solidFill>
                  <a:prstClr val="black"/>
                </a:solidFill>
              </a:rPr>
              <a:t>ik </a:t>
            </a:r>
            <a:r>
              <a:rPr lang="nl-NL" sz="3000" dirty="0" smtClean="0">
                <a:solidFill>
                  <a:prstClr val="black"/>
                </a:solidFill>
              </a:rPr>
              <a:t>hoop op Hem.</a:t>
            </a:r>
            <a:endParaRPr lang="nl-NL" sz="3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57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2" y="228341"/>
            <a:ext cx="117240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9 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chemeClr val="bg1">
                    <a:lumMod val="65000"/>
                  </a:schemeClr>
                </a:solidFill>
              </a:rPr>
              <a:t>32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(…) Zij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stoten zich aan de steen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van de aanstoot,</a:t>
            </a: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33 </a:t>
            </a:r>
            <a:r>
              <a:rPr lang="nl-NL" sz="3000" dirty="0" smtClean="0">
                <a:solidFill>
                  <a:srgbClr val="002060"/>
                </a:solidFill>
              </a:rPr>
              <a:t>zoals het is geschreven: </a:t>
            </a: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zie, </a:t>
            </a:r>
            <a:r>
              <a:rPr lang="nl-NL" sz="3000" dirty="0">
                <a:solidFill>
                  <a:srgbClr val="002060"/>
                </a:solidFill>
              </a:rPr>
              <a:t>Ik plaats in Sion een steen </a:t>
            </a:r>
            <a:r>
              <a:rPr lang="nl-NL" sz="3000" dirty="0" smtClean="0">
                <a:solidFill>
                  <a:srgbClr val="002060"/>
                </a:solidFill>
              </a:rPr>
              <a:t>van aanstoot, </a:t>
            </a:r>
            <a:r>
              <a:rPr lang="nl-NL" sz="3000" dirty="0">
                <a:solidFill>
                  <a:srgbClr val="002060"/>
                </a:solidFill>
              </a:rPr>
              <a:t>en </a:t>
            </a:r>
            <a:r>
              <a:rPr lang="nl-NL" sz="3000" dirty="0" smtClean="0">
                <a:solidFill>
                  <a:srgbClr val="002060"/>
                </a:solidFill>
              </a:rPr>
              <a:t>een rots van valstrik, </a:t>
            </a: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wie op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Hem gelooft,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zal niet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beschaamd worden.</a:t>
            </a:r>
            <a:endParaRPr lang="nl-NL" sz="3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922031" y="3785283"/>
            <a:ext cx="3427459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ook: Psalm 118 =&gt;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02" y="5926455"/>
            <a:ext cx="116490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2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2" y="228341"/>
            <a:ext cx="115640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Psalm 118</a:t>
            </a:r>
            <a:endParaRPr lang="nl-NL" sz="3000" b="1" dirty="0"/>
          </a:p>
          <a:p>
            <a:pPr lvl="0" algn="ctr"/>
            <a:r>
              <a:rPr lang="nl-NL" sz="3000" baseline="30000" dirty="0" smtClean="0"/>
              <a:t>22 </a:t>
            </a:r>
            <a:r>
              <a:rPr lang="nl-NL" sz="3000" dirty="0" smtClean="0"/>
              <a:t>De </a:t>
            </a:r>
            <a:r>
              <a:rPr lang="nl-NL" sz="3000" dirty="0"/>
              <a:t>steen die de </a:t>
            </a:r>
            <a:r>
              <a:rPr lang="nl-NL" sz="3000" dirty="0" smtClean="0"/>
              <a:t>bouwlieden verwierpen</a:t>
            </a:r>
            <a:r>
              <a:rPr lang="nl-NL" sz="3000" dirty="0"/>
              <a:t>, is </a:t>
            </a:r>
            <a:r>
              <a:rPr lang="nl-NL" sz="3000" dirty="0" smtClean="0"/>
              <a:t>tot hoeksteen </a:t>
            </a:r>
            <a:r>
              <a:rPr lang="nl-NL" sz="3000" dirty="0"/>
              <a:t>geworden;</a:t>
            </a:r>
          </a:p>
          <a:p>
            <a:pPr lvl="0" algn="ctr"/>
            <a:r>
              <a:rPr lang="nl-NL" sz="3000" baseline="30000" dirty="0" smtClean="0"/>
              <a:t>23</a:t>
            </a:r>
            <a:r>
              <a:rPr lang="nl-NL" sz="3000" dirty="0" smtClean="0"/>
              <a:t> Dit is van JAHWEH, </a:t>
            </a:r>
            <a:r>
              <a:rPr lang="nl-NL" sz="3000" dirty="0"/>
              <a:t>het is wonderbaarlijk in onze ogen.</a:t>
            </a:r>
          </a:p>
        </p:txBody>
      </p:sp>
    </p:spTree>
    <p:extLst>
      <p:ext uri="{BB962C8B-B14F-4D97-AF65-F5344CB8AC3E}">
        <p14:creationId xmlns:p14="http://schemas.microsoft.com/office/powerpoint/2010/main" val="265882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2" y="228341"/>
            <a:ext cx="115640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Handelingen 4</a:t>
            </a:r>
            <a:endParaRPr lang="nl-NL" sz="3000" b="1" dirty="0"/>
          </a:p>
          <a:p>
            <a:pPr lvl="0" algn="ctr"/>
            <a:r>
              <a:rPr lang="nl-NL" sz="3000" baseline="30000" dirty="0" smtClean="0"/>
              <a:t>10 </a:t>
            </a:r>
            <a:r>
              <a:rPr lang="nl-NL" sz="3000" dirty="0" smtClean="0"/>
              <a:t>laat </a:t>
            </a:r>
            <a:r>
              <a:rPr lang="nl-NL" sz="3000" dirty="0"/>
              <a:t>het dan aan jullie allen bekend zijn, </a:t>
            </a:r>
            <a:endParaRPr lang="nl-NL" sz="3000" dirty="0" smtClean="0"/>
          </a:p>
          <a:p>
            <a:pPr lvl="0" algn="ctr"/>
            <a:r>
              <a:rPr lang="nl-NL" sz="3000" dirty="0" smtClean="0"/>
              <a:t>en </a:t>
            </a:r>
            <a:r>
              <a:rPr lang="nl-NL" sz="3000" dirty="0"/>
              <a:t>aan geheel het volk van Israël, </a:t>
            </a:r>
            <a:endParaRPr lang="nl-NL" sz="3000" dirty="0" smtClean="0"/>
          </a:p>
          <a:p>
            <a:pPr lvl="0" algn="ctr"/>
            <a:r>
              <a:rPr lang="nl-NL" sz="3000" dirty="0" smtClean="0"/>
              <a:t>dat </a:t>
            </a:r>
            <a:r>
              <a:rPr lang="nl-NL" sz="3000" dirty="0"/>
              <a:t>in de naam van Jezus Christus, de </a:t>
            </a:r>
            <a:r>
              <a:rPr lang="nl-NL" sz="3000" dirty="0" err="1"/>
              <a:t>Nazoreeër</a:t>
            </a:r>
            <a:r>
              <a:rPr lang="nl-NL" sz="3000" dirty="0"/>
              <a:t>, </a:t>
            </a:r>
            <a:endParaRPr lang="nl-NL" sz="3000" dirty="0" smtClean="0"/>
          </a:p>
          <a:p>
            <a:pPr lvl="0" algn="ctr"/>
            <a:r>
              <a:rPr lang="nl-NL" sz="3000" dirty="0" smtClean="0"/>
              <a:t>die </a:t>
            </a:r>
            <a:r>
              <a:rPr lang="nl-NL" sz="3000" dirty="0"/>
              <a:t>jullie </a:t>
            </a:r>
            <a:r>
              <a:rPr lang="nl-NL" sz="3000" dirty="0" smtClean="0"/>
              <a:t>kruisigden</a:t>
            </a:r>
            <a:r>
              <a:rPr lang="nl-NL" sz="3000" dirty="0"/>
              <a:t>, maar die God </a:t>
            </a:r>
            <a:r>
              <a:rPr lang="nl-NL" sz="3000" dirty="0" smtClean="0"/>
              <a:t>opwekte </a:t>
            </a:r>
            <a:r>
              <a:rPr lang="nl-NL" sz="3000" dirty="0"/>
              <a:t>uit de doden, </a:t>
            </a:r>
            <a:endParaRPr lang="nl-NL" sz="3000" dirty="0" smtClean="0"/>
          </a:p>
          <a:p>
            <a:pPr lvl="0" algn="ctr"/>
            <a:r>
              <a:rPr lang="nl-NL" sz="3000" dirty="0" smtClean="0"/>
              <a:t>dat </a:t>
            </a:r>
            <a:r>
              <a:rPr lang="nl-NL" sz="3000" dirty="0"/>
              <a:t>in die naam deze hier gezond voor jullie ogen staat.</a:t>
            </a:r>
          </a:p>
          <a:p>
            <a:pPr lvl="0" algn="ctr"/>
            <a:r>
              <a:rPr lang="nl-NL" sz="3000" baseline="30000" dirty="0" smtClean="0"/>
              <a:t>11</a:t>
            </a:r>
            <a:r>
              <a:rPr lang="nl-NL" sz="3000" dirty="0" smtClean="0"/>
              <a:t> Dit </a:t>
            </a:r>
            <a:r>
              <a:rPr lang="nl-NL" sz="3000" dirty="0"/>
              <a:t>is de </a:t>
            </a:r>
            <a:r>
              <a:rPr lang="nl-NL" sz="3000" dirty="0" smtClean="0"/>
              <a:t>steen </a:t>
            </a:r>
            <a:r>
              <a:rPr lang="nl-NL" sz="3000" dirty="0"/>
              <a:t>die door </a:t>
            </a:r>
            <a:r>
              <a:rPr lang="nl-NL" sz="3000" u="sng" dirty="0"/>
              <a:t>jullie</a:t>
            </a:r>
            <a:r>
              <a:rPr lang="nl-NL" sz="3000" dirty="0"/>
              <a:t>, de </a:t>
            </a:r>
            <a:r>
              <a:rPr lang="nl-NL" sz="3000" dirty="0" smtClean="0"/>
              <a:t>bouwlieden, veracht </a:t>
            </a:r>
            <a:r>
              <a:rPr lang="nl-NL" sz="3000" dirty="0"/>
              <a:t>wordt, </a:t>
            </a:r>
            <a:endParaRPr lang="nl-NL" sz="3000" dirty="0" smtClean="0"/>
          </a:p>
          <a:p>
            <a:pPr lvl="0" algn="ctr"/>
            <a:r>
              <a:rPr lang="nl-NL" sz="3000" dirty="0" smtClean="0"/>
              <a:t>die </a:t>
            </a:r>
            <a:r>
              <a:rPr lang="nl-NL" sz="3000" dirty="0"/>
              <a:t>tot </a:t>
            </a:r>
            <a:r>
              <a:rPr lang="nl-NL" sz="3000" dirty="0" smtClean="0"/>
              <a:t>hoeksteen </a:t>
            </a:r>
            <a:r>
              <a:rPr lang="nl-NL" sz="3000" dirty="0"/>
              <a:t>wordt.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358" y="5918835"/>
            <a:ext cx="52673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9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2" y="228341"/>
            <a:ext cx="117240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9 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chemeClr val="bg1">
                    <a:lumMod val="65000"/>
                  </a:schemeClr>
                </a:solidFill>
              </a:rPr>
              <a:t>32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(…) Zij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stoten zich aan de steen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van de aanstoot,</a:t>
            </a:r>
          </a:p>
          <a:p>
            <a:pPr lvl="0"/>
            <a:r>
              <a:rPr lang="nl-NL" sz="3000" baseline="30000" dirty="0" smtClean="0">
                <a:solidFill>
                  <a:schemeClr val="bg1">
                    <a:lumMod val="65000"/>
                  </a:schemeClr>
                </a:solidFill>
              </a:rPr>
              <a:t>33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zoals het is geschreven: </a:t>
            </a: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zie,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Ik plaats in Sion een steen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van aanstoot,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een rots van valstrik, </a:t>
            </a: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wie op </a:t>
            </a:r>
            <a:r>
              <a:rPr lang="nl-NL" sz="3000" dirty="0" smtClean="0">
                <a:solidFill>
                  <a:srgbClr val="002060"/>
                </a:solidFill>
              </a:rPr>
              <a:t>Hem gelooft, </a:t>
            </a:r>
            <a:r>
              <a:rPr lang="nl-NL" sz="3000" dirty="0">
                <a:solidFill>
                  <a:srgbClr val="002060"/>
                </a:solidFill>
              </a:rPr>
              <a:t>zal niet </a:t>
            </a:r>
            <a:r>
              <a:rPr lang="nl-NL" sz="3000" dirty="0" smtClean="0">
                <a:solidFill>
                  <a:srgbClr val="002060"/>
                </a:solidFill>
              </a:rPr>
              <a:t>beschaamd worden.</a:t>
            </a:r>
            <a:endParaRPr lang="nl-NL" sz="3000" dirty="0">
              <a:solidFill>
                <a:srgbClr val="00206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144791" y="4046258"/>
            <a:ext cx="4639039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Ps.2:12; Spr.16:20; Jes.28:16)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32" y="5955961"/>
            <a:ext cx="7437848" cy="74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8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17170" y="402138"/>
            <a:ext cx="11807189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Romeinen </a:t>
            </a:r>
            <a:r>
              <a:rPr lang="nl-NL" sz="3000" b="1" dirty="0"/>
              <a:t>9</a:t>
            </a:r>
          </a:p>
          <a:p>
            <a:pPr algn="ctr"/>
            <a:r>
              <a:rPr lang="nl-NL" sz="3000" baseline="30000" dirty="0" smtClean="0"/>
              <a:t>13 </a:t>
            </a:r>
            <a:r>
              <a:rPr lang="nl-NL" sz="3000" dirty="0" smtClean="0"/>
              <a:t>zoals </a:t>
            </a:r>
            <a:r>
              <a:rPr lang="nl-NL" sz="3000" dirty="0"/>
              <a:t>er geschreven staat: Jakob heb Ik lief, maar Ezau haat Ik.</a:t>
            </a:r>
          </a:p>
          <a:p>
            <a:pPr algn="ctr"/>
            <a:r>
              <a:rPr lang="nl-NL" sz="3000" baseline="30000" dirty="0" smtClean="0"/>
              <a:t>14</a:t>
            </a:r>
            <a:r>
              <a:rPr lang="nl-NL" sz="3000" dirty="0" smtClean="0"/>
              <a:t> Wat </a:t>
            </a:r>
            <a:r>
              <a:rPr lang="nl-NL" sz="3000" dirty="0"/>
              <a:t>zullen wij dan uitspreken? </a:t>
            </a:r>
          </a:p>
          <a:p>
            <a:pPr algn="ctr"/>
            <a:r>
              <a:rPr lang="nl-NL" sz="3000" dirty="0"/>
              <a:t>Er is toch geen onrechtvaardigheid bij God? Volstrekt niet!</a:t>
            </a:r>
          </a:p>
          <a:p>
            <a:pPr algn="ctr"/>
            <a:r>
              <a:rPr lang="nl-NL" sz="3000" baseline="30000" dirty="0" smtClean="0"/>
              <a:t>15</a:t>
            </a:r>
            <a:r>
              <a:rPr lang="nl-NL" sz="3000" dirty="0" smtClean="0"/>
              <a:t> Want </a:t>
            </a:r>
            <a:r>
              <a:rPr lang="nl-NL" sz="3000" dirty="0"/>
              <a:t>Hij zegt tegen Mozes: Ik zal Mij ontfermen, </a:t>
            </a:r>
            <a:endParaRPr lang="nl-NL" sz="3000" dirty="0" smtClean="0"/>
          </a:p>
          <a:p>
            <a:pPr algn="ctr"/>
            <a:r>
              <a:rPr lang="nl-NL" sz="3000" dirty="0" smtClean="0"/>
              <a:t>over </a:t>
            </a:r>
            <a:r>
              <a:rPr lang="nl-NL" sz="3000" dirty="0"/>
              <a:t>wie Ik mij ook maar ontferm, en Ik zal medelijden hebben, </a:t>
            </a:r>
            <a:endParaRPr lang="nl-NL" sz="3000" dirty="0" smtClean="0"/>
          </a:p>
          <a:p>
            <a:pPr algn="ctr"/>
            <a:r>
              <a:rPr lang="nl-NL" sz="3000" dirty="0" smtClean="0"/>
              <a:t>met </a:t>
            </a:r>
            <a:r>
              <a:rPr lang="nl-NL" sz="3000" dirty="0"/>
              <a:t>wie Ik ook maar medelijden heb.</a:t>
            </a:r>
          </a:p>
          <a:p>
            <a:pPr algn="ctr"/>
            <a:r>
              <a:rPr lang="nl-NL" sz="3000" baseline="30000" dirty="0" smtClean="0"/>
              <a:t>16</a:t>
            </a:r>
            <a:r>
              <a:rPr lang="nl-NL" sz="3000" dirty="0" smtClean="0"/>
              <a:t> Het </a:t>
            </a:r>
            <a:r>
              <a:rPr lang="nl-NL" sz="3000" dirty="0"/>
              <a:t>is dus dan niet van degene, die wil, noch van degene, die rent, </a:t>
            </a:r>
            <a:endParaRPr lang="nl-NL" sz="3000" dirty="0" smtClean="0"/>
          </a:p>
          <a:p>
            <a:pPr algn="ctr"/>
            <a:r>
              <a:rPr lang="nl-NL" sz="3000" dirty="0" smtClean="0"/>
              <a:t>maar </a:t>
            </a:r>
            <a:r>
              <a:rPr lang="nl-NL" sz="3000" dirty="0"/>
              <a:t>van God, die Zich ontfermt.</a:t>
            </a:r>
          </a:p>
          <a:p>
            <a:pPr algn="ctr"/>
            <a:r>
              <a:rPr lang="nl-NL" sz="3000" baseline="30000" dirty="0" smtClean="0"/>
              <a:t>17</a:t>
            </a:r>
            <a:r>
              <a:rPr lang="nl-NL" sz="3000" dirty="0" smtClean="0"/>
              <a:t> Want </a:t>
            </a:r>
            <a:r>
              <a:rPr lang="nl-NL" sz="3000" dirty="0"/>
              <a:t>de Schrift zegt tot Farao: Hiertoe wek Ik jou op, </a:t>
            </a:r>
            <a:endParaRPr lang="nl-NL" sz="3000" dirty="0" smtClean="0"/>
          </a:p>
          <a:p>
            <a:pPr algn="ctr"/>
            <a:r>
              <a:rPr lang="nl-NL" sz="3000" dirty="0" smtClean="0"/>
              <a:t>zodat </a:t>
            </a:r>
            <a:r>
              <a:rPr lang="nl-NL" sz="3000" dirty="0"/>
              <a:t>Ik in jou mijn vermogen zal betonen, </a:t>
            </a:r>
            <a:endParaRPr lang="nl-NL" sz="3000" dirty="0" smtClean="0"/>
          </a:p>
          <a:p>
            <a:pPr algn="ctr"/>
            <a:r>
              <a:rPr lang="nl-NL" sz="3000" dirty="0" smtClean="0"/>
              <a:t>en </a:t>
            </a:r>
            <a:r>
              <a:rPr lang="nl-NL" sz="3000" dirty="0"/>
              <a:t>zodat mijn naam op de gehele aarde verkondigd zal worden.</a:t>
            </a:r>
          </a:p>
          <a:p>
            <a:pPr algn="ctr"/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174222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17170" y="402138"/>
            <a:ext cx="1180718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Romeinen </a:t>
            </a:r>
            <a:r>
              <a:rPr lang="nl-NL" sz="3000" b="1" dirty="0"/>
              <a:t>9</a:t>
            </a:r>
          </a:p>
          <a:p>
            <a:pPr algn="ctr"/>
            <a:r>
              <a:rPr lang="nl-NL" sz="3000" baseline="30000" dirty="0" smtClean="0"/>
              <a:t>18 </a:t>
            </a:r>
            <a:r>
              <a:rPr lang="nl-NL" sz="3000" dirty="0"/>
              <a:t>Dus: Hij ontfermt zich over wie Hij wil,</a:t>
            </a:r>
          </a:p>
          <a:p>
            <a:pPr algn="ctr"/>
            <a:r>
              <a:rPr lang="nl-NL" sz="3000" dirty="0"/>
              <a:t>maar Hij verhardt [ook] wie Hij wil.</a:t>
            </a:r>
          </a:p>
          <a:p>
            <a:pPr algn="ctr"/>
            <a:r>
              <a:rPr lang="nl-NL" sz="3000" baseline="30000" dirty="0" smtClean="0"/>
              <a:t>19</a:t>
            </a:r>
            <a:r>
              <a:rPr lang="nl-NL" sz="3000" dirty="0" smtClean="0"/>
              <a:t> Jij </a:t>
            </a:r>
            <a:r>
              <a:rPr lang="nl-NL" sz="3000" dirty="0"/>
              <a:t>zal dan tot mij zeggen: Waarom verwijt Hij dan nog? </a:t>
            </a:r>
          </a:p>
          <a:p>
            <a:pPr algn="ctr"/>
            <a:r>
              <a:rPr lang="nl-NL" sz="3000" dirty="0"/>
              <a:t>Want wie heeft zijn raadsbesluit weerstaan?</a:t>
            </a:r>
          </a:p>
          <a:p>
            <a:pPr algn="ctr"/>
            <a:r>
              <a:rPr lang="nl-NL" sz="3000" baseline="30000" dirty="0" smtClean="0"/>
              <a:t>20</a:t>
            </a:r>
            <a:r>
              <a:rPr lang="nl-NL" sz="3000" dirty="0" smtClean="0"/>
              <a:t> O</a:t>
            </a:r>
            <a:r>
              <a:rPr lang="nl-NL" sz="3000" dirty="0"/>
              <a:t>, mens, zeer zeker! Wie ben jij, dat jij de God tegenspreekt? </a:t>
            </a:r>
          </a:p>
          <a:p>
            <a:pPr algn="ctr"/>
            <a:r>
              <a:rPr lang="nl-NL" sz="3000" dirty="0"/>
              <a:t>Het gemodelleerde zal toch niet zeggen tot degene, die modelleert: Waarom maak jij mij zó?</a:t>
            </a:r>
          </a:p>
          <a:p>
            <a:pPr algn="ctr"/>
            <a:r>
              <a:rPr lang="nl-NL" sz="3000" baseline="30000" dirty="0" smtClean="0"/>
              <a:t>21</a:t>
            </a:r>
            <a:r>
              <a:rPr lang="nl-NL" sz="3000" dirty="0" smtClean="0"/>
              <a:t> Of </a:t>
            </a:r>
            <a:r>
              <a:rPr lang="nl-NL" sz="3000" dirty="0"/>
              <a:t>heeft de pottenbakker van het leem niet het recht om uit hetzelfde </a:t>
            </a:r>
            <a:r>
              <a:rPr lang="nl-NL" sz="3000" dirty="0" err="1"/>
              <a:t>kneedsel</a:t>
            </a:r>
            <a:r>
              <a:rPr lang="nl-NL" sz="3000" dirty="0"/>
              <a:t> het ene voorwerp te maken tot eer, </a:t>
            </a:r>
          </a:p>
          <a:p>
            <a:pPr algn="ctr"/>
            <a:r>
              <a:rPr lang="nl-NL" sz="3000" dirty="0"/>
              <a:t>het andere echter zonder eer</a:t>
            </a:r>
            <a:r>
              <a:rPr lang="nl-NL" sz="3000" dirty="0" smtClean="0"/>
              <a:t>?</a:t>
            </a: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85466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2" y="228341"/>
            <a:ext cx="1156407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9 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22 </a:t>
            </a:r>
            <a:r>
              <a:rPr lang="nl-NL" sz="3000" dirty="0" smtClean="0">
                <a:solidFill>
                  <a:srgbClr val="002060"/>
                </a:solidFill>
              </a:rPr>
              <a:t>Als </a:t>
            </a:r>
            <a:r>
              <a:rPr lang="nl-NL" sz="3000" dirty="0">
                <a:solidFill>
                  <a:srgbClr val="002060"/>
                </a:solidFill>
              </a:rPr>
              <a:t>God echter, Zijn </a:t>
            </a:r>
            <a:r>
              <a:rPr lang="nl-NL" sz="3000" dirty="0" smtClean="0">
                <a:solidFill>
                  <a:srgbClr val="002060"/>
                </a:solidFill>
              </a:rPr>
              <a:t>toorn </a:t>
            </a:r>
            <a:r>
              <a:rPr lang="nl-NL" sz="3000" dirty="0">
                <a:solidFill>
                  <a:srgbClr val="002060"/>
                </a:solidFill>
              </a:rPr>
              <a:t>wil betonen en zijn vermogen bekendmaken, met veel geduld de voorwerpen van </a:t>
            </a:r>
            <a:r>
              <a:rPr lang="nl-NL" sz="3000" dirty="0" smtClean="0">
                <a:solidFill>
                  <a:srgbClr val="002060"/>
                </a:solidFill>
              </a:rPr>
              <a:t>toorn </a:t>
            </a:r>
            <a:r>
              <a:rPr lang="nl-NL" sz="3000" dirty="0">
                <a:solidFill>
                  <a:srgbClr val="002060"/>
                </a:solidFill>
              </a:rPr>
              <a:t>verdraagt,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die </a:t>
            </a:r>
            <a:r>
              <a:rPr lang="nl-NL" sz="3000" dirty="0">
                <a:solidFill>
                  <a:srgbClr val="002060"/>
                </a:solidFill>
              </a:rPr>
              <a:t>toebereid zijn tot ondergang,</a:t>
            </a: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23</a:t>
            </a:r>
            <a:r>
              <a:rPr lang="nl-NL" sz="3000" dirty="0" smtClean="0">
                <a:solidFill>
                  <a:srgbClr val="002060"/>
                </a:solidFill>
              </a:rPr>
              <a:t> is dat, </a:t>
            </a:r>
            <a:r>
              <a:rPr lang="nl-NL" sz="3000" dirty="0">
                <a:solidFill>
                  <a:srgbClr val="002060"/>
                </a:solidFill>
              </a:rPr>
              <a:t>opdat Hij ook de rijkdom van zijn heerlijkheid zou </a:t>
            </a:r>
            <a:r>
              <a:rPr lang="nl-NL" sz="3000" dirty="0" smtClean="0">
                <a:solidFill>
                  <a:srgbClr val="002060"/>
                </a:solidFill>
              </a:rPr>
              <a:t>bekendmaken </a:t>
            </a:r>
            <a:r>
              <a:rPr lang="nl-NL" sz="3000" dirty="0">
                <a:solidFill>
                  <a:srgbClr val="002060"/>
                </a:solidFill>
              </a:rPr>
              <a:t>over de voorwerpen van ontferming,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die Hij tevoren gereedmaakt tot heerlijkheid.</a:t>
            </a:r>
            <a:endParaRPr lang="nl-NL" sz="3000" dirty="0">
              <a:solidFill>
                <a:srgbClr val="00206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720090" y="4318248"/>
            <a:ext cx="10835640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baseline="30000" dirty="0">
                <a:latin typeface="+mj-lt"/>
              </a:rPr>
              <a:t>21</a:t>
            </a:r>
            <a:r>
              <a:rPr lang="nl-NL" sz="2600" dirty="0">
                <a:latin typeface="+mj-lt"/>
              </a:rPr>
              <a:t> Of heeft de pottenbakker van het leem niet het recht om uit hetzelfde </a:t>
            </a:r>
            <a:r>
              <a:rPr lang="nl-NL" sz="2600" dirty="0" err="1">
                <a:latin typeface="+mj-lt"/>
              </a:rPr>
              <a:t>kneedsel</a:t>
            </a:r>
            <a:r>
              <a:rPr lang="nl-NL" sz="2600" dirty="0">
                <a:latin typeface="+mj-lt"/>
              </a:rPr>
              <a:t> het ene voorwerp te maken tot eer, </a:t>
            </a:r>
            <a:r>
              <a:rPr lang="nl-NL" sz="2600" dirty="0" smtClean="0">
                <a:latin typeface="+mj-lt"/>
              </a:rPr>
              <a:t>het </a:t>
            </a:r>
            <a:r>
              <a:rPr lang="nl-NL" sz="2600" dirty="0">
                <a:latin typeface="+mj-lt"/>
              </a:rPr>
              <a:t>andere echter zonder eer?</a:t>
            </a:r>
          </a:p>
        </p:txBody>
      </p:sp>
    </p:spTree>
    <p:extLst>
      <p:ext uri="{BB962C8B-B14F-4D97-AF65-F5344CB8AC3E}">
        <p14:creationId xmlns:p14="http://schemas.microsoft.com/office/powerpoint/2010/main" val="100233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2" y="228341"/>
            <a:ext cx="1156407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9 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22 </a:t>
            </a:r>
            <a:r>
              <a:rPr lang="nl-NL" sz="3000" dirty="0" smtClean="0">
                <a:solidFill>
                  <a:srgbClr val="002060"/>
                </a:solidFill>
              </a:rPr>
              <a:t>Als </a:t>
            </a:r>
            <a:r>
              <a:rPr lang="nl-NL" sz="3000" dirty="0">
                <a:solidFill>
                  <a:srgbClr val="002060"/>
                </a:solidFill>
              </a:rPr>
              <a:t>God echter, Zijn </a:t>
            </a:r>
            <a:r>
              <a:rPr lang="nl-NL" sz="3000" dirty="0" smtClean="0">
                <a:solidFill>
                  <a:srgbClr val="002060"/>
                </a:solidFill>
              </a:rPr>
              <a:t>toorn </a:t>
            </a:r>
            <a:r>
              <a:rPr lang="nl-NL" sz="3000" dirty="0">
                <a:solidFill>
                  <a:srgbClr val="002060"/>
                </a:solidFill>
              </a:rPr>
              <a:t>wil betonen en zijn vermogen bekendmaken, met veel geduld de </a:t>
            </a:r>
            <a:r>
              <a:rPr lang="nl-NL" sz="3000" u="sng" dirty="0">
                <a:solidFill>
                  <a:srgbClr val="002060"/>
                </a:solidFill>
              </a:rPr>
              <a:t>voorwerpen van </a:t>
            </a:r>
            <a:r>
              <a:rPr lang="nl-NL" sz="3000" u="sng" dirty="0" smtClean="0">
                <a:solidFill>
                  <a:srgbClr val="002060"/>
                </a:solidFill>
              </a:rPr>
              <a:t>toorn</a:t>
            </a:r>
            <a:r>
              <a:rPr lang="nl-NL" sz="3000" dirty="0" smtClean="0">
                <a:solidFill>
                  <a:srgbClr val="002060"/>
                </a:solidFill>
              </a:rPr>
              <a:t> </a:t>
            </a:r>
            <a:r>
              <a:rPr lang="nl-NL" sz="3000" dirty="0">
                <a:solidFill>
                  <a:srgbClr val="002060"/>
                </a:solidFill>
              </a:rPr>
              <a:t>verdraagt,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die </a:t>
            </a:r>
            <a:r>
              <a:rPr lang="nl-NL" sz="3000" dirty="0">
                <a:solidFill>
                  <a:srgbClr val="002060"/>
                </a:solidFill>
              </a:rPr>
              <a:t>toebereid zijn tot ondergang,</a:t>
            </a: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23</a:t>
            </a:r>
            <a:r>
              <a:rPr lang="nl-NL" sz="3000" dirty="0" smtClean="0">
                <a:solidFill>
                  <a:srgbClr val="002060"/>
                </a:solidFill>
              </a:rPr>
              <a:t> is dat, </a:t>
            </a:r>
            <a:r>
              <a:rPr lang="nl-NL" sz="3000" dirty="0">
                <a:solidFill>
                  <a:srgbClr val="002060"/>
                </a:solidFill>
              </a:rPr>
              <a:t>opdat Hij ook de rijkdom van zijn heerlijkheid zou </a:t>
            </a:r>
            <a:r>
              <a:rPr lang="nl-NL" sz="3000" dirty="0" smtClean="0">
                <a:solidFill>
                  <a:srgbClr val="002060"/>
                </a:solidFill>
              </a:rPr>
              <a:t>bekendmaken </a:t>
            </a:r>
            <a:r>
              <a:rPr lang="nl-NL" sz="3000" dirty="0">
                <a:solidFill>
                  <a:srgbClr val="002060"/>
                </a:solidFill>
              </a:rPr>
              <a:t>over de </a:t>
            </a:r>
            <a:r>
              <a:rPr lang="nl-NL" sz="3000" u="sng" dirty="0">
                <a:solidFill>
                  <a:srgbClr val="002060"/>
                </a:solidFill>
              </a:rPr>
              <a:t>voorwerpen van ontferming</a:t>
            </a:r>
            <a:r>
              <a:rPr lang="nl-NL" sz="3000" dirty="0">
                <a:solidFill>
                  <a:srgbClr val="002060"/>
                </a:solidFill>
              </a:rPr>
              <a:t>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die Hij tevoren gereedmaakt tot heerlijkheid.</a:t>
            </a:r>
            <a:endParaRPr lang="nl-NL" sz="3000" dirty="0">
              <a:solidFill>
                <a:srgbClr val="00206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720090" y="4318248"/>
            <a:ext cx="10835640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baseline="30000" dirty="0">
                <a:latin typeface="+mj-lt"/>
              </a:rPr>
              <a:t>21</a:t>
            </a:r>
            <a:r>
              <a:rPr lang="nl-NL" sz="2600" dirty="0">
                <a:latin typeface="+mj-lt"/>
              </a:rPr>
              <a:t> Of heeft de pottenbakker van het leem niet het recht om uit hetzelfde </a:t>
            </a:r>
            <a:r>
              <a:rPr lang="nl-NL" sz="2600" dirty="0" err="1">
                <a:latin typeface="+mj-lt"/>
              </a:rPr>
              <a:t>kneedsel</a:t>
            </a:r>
            <a:r>
              <a:rPr lang="nl-NL" sz="2600" dirty="0">
                <a:latin typeface="+mj-lt"/>
              </a:rPr>
              <a:t> het ene voorwerp te maken tot eer, </a:t>
            </a:r>
            <a:r>
              <a:rPr lang="nl-NL" sz="2600" dirty="0" smtClean="0">
                <a:latin typeface="+mj-lt"/>
              </a:rPr>
              <a:t>het </a:t>
            </a:r>
            <a:r>
              <a:rPr lang="nl-NL" sz="2600" dirty="0">
                <a:latin typeface="+mj-lt"/>
              </a:rPr>
              <a:t>andere echter zonder eer?</a:t>
            </a:r>
          </a:p>
        </p:txBody>
      </p:sp>
    </p:spTree>
    <p:extLst>
      <p:ext uri="{BB962C8B-B14F-4D97-AF65-F5344CB8AC3E}">
        <p14:creationId xmlns:p14="http://schemas.microsoft.com/office/powerpoint/2010/main" val="318932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2" y="228341"/>
            <a:ext cx="1156407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9 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22 </a:t>
            </a:r>
            <a:r>
              <a:rPr lang="nl-NL" sz="3000" dirty="0" smtClean="0">
                <a:solidFill>
                  <a:srgbClr val="002060"/>
                </a:solidFill>
              </a:rPr>
              <a:t>Als </a:t>
            </a:r>
            <a:r>
              <a:rPr lang="nl-NL" sz="3000" dirty="0">
                <a:solidFill>
                  <a:srgbClr val="002060"/>
                </a:solidFill>
              </a:rPr>
              <a:t>God echter, Zijn </a:t>
            </a:r>
            <a:r>
              <a:rPr lang="nl-NL" sz="3000" dirty="0" smtClean="0">
                <a:solidFill>
                  <a:srgbClr val="002060"/>
                </a:solidFill>
              </a:rPr>
              <a:t>toorn </a:t>
            </a:r>
            <a:r>
              <a:rPr lang="nl-NL" sz="3000" dirty="0">
                <a:solidFill>
                  <a:srgbClr val="002060"/>
                </a:solidFill>
              </a:rPr>
              <a:t>wil betonen en zijn vermogen bekendmaken, met veel geduld de </a:t>
            </a:r>
            <a:r>
              <a:rPr lang="nl-NL" sz="3000" u="sng" dirty="0">
                <a:solidFill>
                  <a:srgbClr val="002060"/>
                </a:solidFill>
              </a:rPr>
              <a:t>voorwerpen</a:t>
            </a:r>
            <a:r>
              <a:rPr lang="nl-NL" sz="3000" dirty="0">
                <a:solidFill>
                  <a:srgbClr val="002060"/>
                </a:solidFill>
              </a:rPr>
              <a:t> van </a:t>
            </a:r>
            <a:r>
              <a:rPr lang="nl-NL" sz="3000" dirty="0" smtClean="0">
                <a:solidFill>
                  <a:srgbClr val="002060"/>
                </a:solidFill>
              </a:rPr>
              <a:t>toorn </a:t>
            </a:r>
            <a:r>
              <a:rPr lang="nl-NL" sz="3000" dirty="0">
                <a:solidFill>
                  <a:srgbClr val="002060"/>
                </a:solidFill>
              </a:rPr>
              <a:t>verdraagt, die toebereid zijn tot </a:t>
            </a:r>
            <a:r>
              <a:rPr lang="nl-NL" sz="3000" u="sng" dirty="0">
                <a:solidFill>
                  <a:srgbClr val="002060"/>
                </a:solidFill>
              </a:rPr>
              <a:t>ondergang</a:t>
            </a:r>
            <a:r>
              <a:rPr lang="nl-NL" sz="3000" dirty="0">
                <a:solidFill>
                  <a:srgbClr val="002060"/>
                </a:solidFill>
              </a:rPr>
              <a:t>,</a:t>
            </a:r>
          </a:p>
          <a:p>
            <a:pPr lvl="0"/>
            <a:r>
              <a:rPr lang="nl-NL" sz="3000" baseline="30000" dirty="0" smtClean="0">
                <a:solidFill>
                  <a:schemeClr val="bg1">
                    <a:lumMod val="65000"/>
                  </a:schemeClr>
                </a:solidFill>
              </a:rPr>
              <a:t>23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 is dat,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opdat Hij ook de rijkdom van zijn heerlijkheid zou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bekendmaken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over de voorwerpen van ontferming,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die Hij tevoren gereedmaakt tot heerlijkheid.</a:t>
            </a:r>
            <a:endParaRPr lang="nl-NL" sz="3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230" y="3772291"/>
            <a:ext cx="5615940" cy="287996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50" y="3888351"/>
            <a:ext cx="4179570" cy="276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5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2" y="228341"/>
            <a:ext cx="1156407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9 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22 </a:t>
            </a:r>
            <a:r>
              <a:rPr lang="nl-NL" sz="3000" dirty="0" smtClean="0">
                <a:solidFill>
                  <a:srgbClr val="002060"/>
                </a:solidFill>
              </a:rPr>
              <a:t>Als </a:t>
            </a:r>
            <a:r>
              <a:rPr lang="nl-NL" sz="3000" dirty="0">
                <a:solidFill>
                  <a:srgbClr val="002060"/>
                </a:solidFill>
              </a:rPr>
              <a:t>God echter, Zijn </a:t>
            </a:r>
            <a:r>
              <a:rPr lang="nl-NL" sz="3000" dirty="0" smtClean="0">
                <a:solidFill>
                  <a:srgbClr val="002060"/>
                </a:solidFill>
              </a:rPr>
              <a:t>toorn </a:t>
            </a:r>
            <a:r>
              <a:rPr lang="nl-NL" sz="3000" dirty="0">
                <a:solidFill>
                  <a:srgbClr val="002060"/>
                </a:solidFill>
              </a:rPr>
              <a:t>wil betonen en zijn vermogen bekendmaken, met veel geduld de </a:t>
            </a:r>
            <a:r>
              <a:rPr lang="nl-NL" sz="3000" u="sng" dirty="0">
                <a:solidFill>
                  <a:srgbClr val="002060"/>
                </a:solidFill>
              </a:rPr>
              <a:t>voorwerpen</a:t>
            </a:r>
            <a:r>
              <a:rPr lang="nl-NL" sz="3000" dirty="0">
                <a:solidFill>
                  <a:srgbClr val="002060"/>
                </a:solidFill>
              </a:rPr>
              <a:t> van </a:t>
            </a:r>
            <a:r>
              <a:rPr lang="nl-NL" sz="3000" dirty="0" smtClean="0">
                <a:solidFill>
                  <a:srgbClr val="002060"/>
                </a:solidFill>
              </a:rPr>
              <a:t>toorn </a:t>
            </a:r>
            <a:r>
              <a:rPr lang="nl-NL" sz="3000" dirty="0">
                <a:solidFill>
                  <a:srgbClr val="002060"/>
                </a:solidFill>
              </a:rPr>
              <a:t>verdraagt, die toebereid zijn tot </a:t>
            </a:r>
            <a:r>
              <a:rPr lang="nl-NL" sz="3000" u="sng" dirty="0">
                <a:solidFill>
                  <a:srgbClr val="002060"/>
                </a:solidFill>
              </a:rPr>
              <a:t>ondergang</a:t>
            </a:r>
            <a:r>
              <a:rPr lang="nl-NL" sz="3000" dirty="0">
                <a:solidFill>
                  <a:srgbClr val="002060"/>
                </a:solidFill>
              </a:rPr>
              <a:t>,</a:t>
            </a:r>
          </a:p>
          <a:p>
            <a:pPr lvl="0"/>
            <a:r>
              <a:rPr lang="nl-NL" sz="3000" baseline="30000" dirty="0" smtClean="0">
                <a:solidFill>
                  <a:schemeClr val="bg1">
                    <a:lumMod val="65000"/>
                  </a:schemeClr>
                </a:solidFill>
              </a:rPr>
              <a:t>23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 is dat,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opdat Hij ook de rijkdom van zijn heerlijkheid zou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bekendmaken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over de voorwerpen van ontferming,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die Hij tevoren gereedmaakt tot heerlijkheid.</a:t>
            </a:r>
            <a:endParaRPr lang="nl-NL" sz="3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005840" y="3792468"/>
            <a:ext cx="9441180" cy="289310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God is de pottenbakker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mensen</a:t>
            </a:r>
            <a:r>
              <a:rPr lang="nl-NL" sz="2600" dirty="0">
                <a:latin typeface="+mj-lt"/>
              </a:rPr>
              <a:t> </a:t>
            </a:r>
            <a:r>
              <a:rPr lang="nl-NL" sz="2600" dirty="0" smtClean="0">
                <a:latin typeface="+mj-lt"/>
              </a:rPr>
              <a:t>en volkeren zijn als klei in de hand van de pottenbakker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God doet wat Hij wil, voor Zijn doel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als God Zijn toorn, vermogen en geduld wil demonstreren, maakt Hij daarvoor instrumenten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De ondergang van deze schepselen is niet hun </a:t>
            </a:r>
            <a:r>
              <a:rPr lang="nl-NL" sz="2600" i="1" dirty="0" smtClean="0">
                <a:solidFill>
                  <a:prstClr val="black"/>
                </a:solidFill>
                <a:latin typeface="Calibri Light" panose="020F0302020204030204"/>
              </a:rPr>
              <a:t>eindbestemming</a:t>
            </a:r>
            <a:r>
              <a:rPr lang="nl-NL" sz="2600" dirty="0" smtClean="0">
                <a:latin typeface="+mj-lt"/>
              </a:rPr>
              <a:t>, dat is: rechtvaardiging en leven! (3:23-24; 5:18; 11:36) </a:t>
            </a:r>
            <a:endParaRPr lang="nl-NL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932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2" y="228341"/>
            <a:ext cx="1156407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9 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chemeClr val="bg1">
                    <a:lumMod val="65000"/>
                  </a:schemeClr>
                </a:solidFill>
              </a:rPr>
              <a:t>22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Als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God echter, Zijn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toorn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wil betonen en zijn vermogen bekendmaken, met veel geduld de voorwerpen van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toorn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verdraagt, die toebereid zijn tot ondergang,</a:t>
            </a: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23</a:t>
            </a:r>
            <a:r>
              <a:rPr lang="nl-NL" sz="3000" dirty="0" smtClean="0">
                <a:solidFill>
                  <a:srgbClr val="002060"/>
                </a:solidFill>
              </a:rPr>
              <a:t> is dat, </a:t>
            </a:r>
            <a:r>
              <a:rPr lang="nl-NL" sz="3000" dirty="0">
                <a:solidFill>
                  <a:srgbClr val="002060"/>
                </a:solidFill>
              </a:rPr>
              <a:t>opdat Hij ook de rijkdom van zijn heerlijkheid zou </a:t>
            </a:r>
            <a:r>
              <a:rPr lang="nl-NL" sz="3000" dirty="0" smtClean="0">
                <a:solidFill>
                  <a:srgbClr val="002060"/>
                </a:solidFill>
              </a:rPr>
              <a:t>bekendmaken </a:t>
            </a:r>
            <a:r>
              <a:rPr lang="nl-NL" sz="3000" dirty="0">
                <a:solidFill>
                  <a:srgbClr val="002060"/>
                </a:solidFill>
              </a:rPr>
              <a:t>over de voorwerpen van ontferming,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die Hij tevoren gereedmaakt tot heerlijkheid.</a:t>
            </a:r>
            <a:endParaRPr lang="nl-NL" sz="3000" dirty="0">
              <a:solidFill>
                <a:srgbClr val="00206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097280" y="4032498"/>
            <a:ext cx="8709660" cy="209288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als God de rijkdom van Zijn heerlijkheid wil bekendmaken en Zijn ontferming, dan maakt Hij ook daarvoor instrumenten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contrast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Farao =&gt; Mozes / Egypte =&gt; Israël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Israël =&gt; de natiën</a:t>
            </a:r>
            <a:endParaRPr lang="nl-NL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718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65323</TotalTime>
  <Words>2032</Words>
  <Application>Microsoft Office PowerPoint</Application>
  <PresentationFormat>Breedbeeld</PresentationFormat>
  <Paragraphs>211</Paragraphs>
  <Slides>26</Slides>
  <Notes>26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Verdana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 Oudijn</dc:creator>
  <cp:lastModifiedBy>Gerard Oudijn</cp:lastModifiedBy>
  <cp:revision>3102</cp:revision>
  <dcterms:created xsi:type="dcterms:W3CDTF">2017-10-24T20:34:00Z</dcterms:created>
  <dcterms:modified xsi:type="dcterms:W3CDTF">2022-05-15T14:28:45Z</dcterms:modified>
</cp:coreProperties>
</file>