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1351" r:id="rId3"/>
    <p:sldId id="1799" r:id="rId4"/>
    <p:sldId id="1836" r:id="rId5"/>
    <p:sldId id="1837" r:id="rId6"/>
    <p:sldId id="1838" r:id="rId7"/>
    <p:sldId id="1800" r:id="rId8"/>
    <p:sldId id="1841" r:id="rId9"/>
    <p:sldId id="1843" r:id="rId10"/>
    <p:sldId id="1844" r:id="rId11"/>
    <p:sldId id="1845" r:id="rId12"/>
    <p:sldId id="1846" r:id="rId13"/>
    <p:sldId id="1848" r:id="rId14"/>
    <p:sldId id="1847" r:id="rId15"/>
    <p:sldId id="1849" r:id="rId16"/>
    <p:sldId id="1852" r:id="rId17"/>
    <p:sldId id="1853" r:id="rId18"/>
    <p:sldId id="1854" r:id="rId19"/>
    <p:sldId id="1851" r:id="rId20"/>
    <p:sldId id="1855" r:id="rId21"/>
    <p:sldId id="1856" r:id="rId22"/>
    <p:sldId id="1857" r:id="rId23"/>
    <p:sldId id="1858" r:id="rId24"/>
    <p:sldId id="1859" r:id="rId25"/>
    <p:sldId id="1869" r:id="rId26"/>
    <p:sldId id="1868" r:id="rId27"/>
    <p:sldId id="1860" r:id="rId28"/>
    <p:sldId id="1861" r:id="rId29"/>
    <p:sldId id="1862" r:id="rId30"/>
    <p:sldId id="1864" r:id="rId31"/>
    <p:sldId id="1865" r:id="rId32"/>
    <p:sldId id="1866" r:id="rId33"/>
    <p:sldId id="186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8A"/>
    <a:srgbClr val="003300"/>
    <a:srgbClr val="0319BD"/>
    <a:srgbClr val="75CF07"/>
    <a:srgbClr val="79D707"/>
    <a:srgbClr val="CCFFCC"/>
    <a:srgbClr val="CCFF99"/>
    <a:srgbClr val="CCCCFF"/>
    <a:srgbClr val="817FB1"/>
    <a:srgbClr val="799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85" autoAdjust="0"/>
    <p:restoredTop sz="86401" autoAdjust="0"/>
  </p:normalViewPr>
  <p:slideViewPr>
    <p:cSldViewPr snapToGrid="0">
      <p:cViewPr varScale="1">
        <p:scale>
          <a:sx n="84" d="100"/>
          <a:sy n="84" d="100"/>
        </p:scale>
        <p:origin x="45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06"/>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29-5-2022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352814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11</a:t>
            </a:fld>
            <a:endParaRPr lang="nl-NL" dirty="0">
              <a:solidFill>
                <a:prstClr val="black"/>
              </a:solidFill>
            </a:endParaRPr>
          </a:p>
        </p:txBody>
      </p:sp>
    </p:spTree>
    <p:extLst>
      <p:ext uri="{BB962C8B-B14F-4D97-AF65-F5344CB8AC3E}">
        <p14:creationId xmlns:p14="http://schemas.microsoft.com/office/powerpoint/2010/main" val="117588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45535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54517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2055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37121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839330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225519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63967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112646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1901347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1604559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193864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143009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23</a:t>
            </a:fld>
            <a:endParaRPr lang="nl-NL" dirty="0">
              <a:solidFill>
                <a:prstClr val="black"/>
              </a:solidFill>
            </a:endParaRPr>
          </a:p>
        </p:txBody>
      </p:sp>
    </p:spTree>
    <p:extLst>
      <p:ext uri="{BB962C8B-B14F-4D97-AF65-F5344CB8AC3E}">
        <p14:creationId xmlns:p14="http://schemas.microsoft.com/office/powerpoint/2010/main" val="1392689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24</a:t>
            </a:fld>
            <a:endParaRPr lang="nl-NL" dirty="0">
              <a:solidFill>
                <a:prstClr val="black"/>
              </a:solidFill>
            </a:endParaRPr>
          </a:p>
        </p:txBody>
      </p:sp>
    </p:spTree>
    <p:extLst>
      <p:ext uri="{BB962C8B-B14F-4D97-AF65-F5344CB8AC3E}">
        <p14:creationId xmlns:p14="http://schemas.microsoft.com/office/powerpoint/2010/main" val="399299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25</a:t>
            </a:fld>
            <a:endParaRPr lang="nl-NL" dirty="0">
              <a:solidFill>
                <a:prstClr val="black"/>
              </a:solidFill>
            </a:endParaRPr>
          </a:p>
        </p:txBody>
      </p:sp>
    </p:spTree>
    <p:extLst>
      <p:ext uri="{BB962C8B-B14F-4D97-AF65-F5344CB8AC3E}">
        <p14:creationId xmlns:p14="http://schemas.microsoft.com/office/powerpoint/2010/main" val="93777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26</a:t>
            </a:fld>
            <a:endParaRPr lang="nl-NL" dirty="0">
              <a:solidFill>
                <a:prstClr val="black"/>
              </a:solidFill>
            </a:endParaRPr>
          </a:p>
        </p:txBody>
      </p:sp>
    </p:spTree>
    <p:extLst>
      <p:ext uri="{BB962C8B-B14F-4D97-AF65-F5344CB8AC3E}">
        <p14:creationId xmlns:p14="http://schemas.microsoft.com/office/powerpoint/2010/main" val="117306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27</a:t>
            </a:fld>
            <a:endParaRPr lang="nl-NL" dirty="0">
              <a:solidFill>
                <a:prstClr val="black"/>
              </a:solidFill>
            </a:endParaRPr>
          </a:p>
        </p:txBody>
      </p:sp>
    </p:spTree>
    <p:extLst>
      <p:ext uri="{BB962C8B-B14F-4D97-AF65-F5344CB8AC3E}">
        <p14:creationId xmlns:p14="http://schemas.microsoft.com/office/powerpoint/2010/main" val="409605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28</a:t>
            </a:fld>
            <a:endParaRPr lang="nl-NL" dirty="0">
              <a:solidFill>
                <a:prstClr val="black"/>
              </a:solidFill>
            </a:endParaRPr>
          </a:p>
        </p:txBody>
      </p:sp>
    </p:spTree>
    <p:extLst>
      <p:ext uri="{BB962C8B-B14F-4D97-AF65-F5344CB8AC3E}">
        <p14:creationId xmlns:p14="http://schemas.microsoft.com/office/powerpoint/2010/main" val="779941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29</a:t>
            </a:fld>
            <a:endParaRPr lang="nl-NL" dirty="0">
              <a:solidFill>
                <a:prstClr val="black"/>
              </a:solidFill>
            </a:endParaRPr>
          </a:p>
        </p:txBody>
      </p:sp>
    </p:spTree>
    <p:extLst>
      <p:ext uri="{BB962C8B-B14F-4D97-AF65-F5344CB8AC3E}">
        <p14:creationId xmlns:p14="http://schemas.microsoft.com/office/powerpoint/2010/main" val="221955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379973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31</a:t>
            </a:fld>
            <a:endParaRPr lang="nl-NL" dirty="0">
              <a:solidFill>
                <a:prstClr val="black"/>
              </a:solidFill>
            </a:endParaRPr>
          </a:p>
        </p:txBody>
      </p:sp>
    </p:spTree>
    <p:extLst>
      <p:ext uri="{BB962C8B-B14F-4D97-AF65-F5344CB8AC3E}">
        <p14:creationId xmlns:p14="http://schemas.microsoft.com/office/powerpoint/2010/main" val="112145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32</a:t>
            </a:fld>
            <a:endParaRPr lang="nl-NL" dirty="0">
              <a:solidFill>
                <a:prstClr val="black"/>
              </a:solidFill>
            </a:endParaRPr>
          </a:p>
        </p:txBody>
      </p:sp>
    </p:spTree>
    <p:extLst>
      <p:ext uri="{BB962C8B-B14F-4D97-AF65-F5344CB8AC3E}">
        <p14:creationId xmlns:p14="http://schemas.microsoft.com/office/powerpoint/2010/main" val="186580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426238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147087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94870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161725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212512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286100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29-5-2022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29-5-2022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1832431"/>
            <a:ext cx="6603357" cy="4892530"/>
          </a:xfrm>
          <a:prstGeom prst="rect">
            <a:avLst/>
          </a:prstGeom>
        </p:spPr>
      </p:pic>
      <p:sp>
        <p:nvSpPr>
          <p:cNvPr id="8" name="Tekstvak 7"/>
          <p:cNvSpPr txBox="1"/>
          <p:nvPr/>
        </p:nvSpPr>
        <p:spPr>
          <a:xfrm>
            <a:off x="772176" y="731520"/>
            <a:ext cx="10543523" cy="769441"/>
          </a:xfrm>
          <a:prstGeom prst="rect">
            <a:avLst/>
          </a:prstGeom>
          <a:noFill/>
        </p:spPr>
        <p:txBody>
          <a:bodyPr wrap="square" rtlCol="0">
            <a:spAutoFit/>
          </a:bodyPr>
          <a:lstStyle/>
          <a:p>
            <a:r>
              <a:rPr lang="nl-NL" sz="4400" b="1" dirty="0" smtClean="0">
                <a:solidFill>
                  <a:srgbClr val="002060"/>
                </a:solidFill>
                <a:latin typeface="Verdana" pitchFamily="34" charset="0"/>
                <a:ea typeface="Verdana" pitchFamily="34" charset="0"/>
                <a:cs typeface="Verdana" pitchFamily="34" charset="0"/>
              </a:rPr>
              <a:t>Jozef legt Farao’s dromen uit</a:t>
            </a:r>
          </a:p>
        </p:txBody>
      </p:sp>
      <p:sp>
        <p:nvSpPr>
          <p:cNvPr id="5" name="Tekstvak 4"/>
          <p:cNvSpPr txBox="1"/>
          <p:nvPr/>
        </p:nvSpPr>
        <p:spPr>
          <a:xfrm>
            <a:off x="5580599" y="6355629"/>
            <a:ext cx="4423409" cy="369332"/>
          </a:xfrm>
          <a:prstGeom prst="rect">
            <a:avLst/>
          </a:prstGeom>
          <a:noFill/>
        </p:spPr>
        <p:txBody>
          <a:bodyPr wrap="square" rtlCol="0">
            <a:spAutoFit/>
          </a:bodyPr>
          <a:lstStyle/>
          <a:p>
            <a:r>
              <a:rPr lang="nl-NL" b="1" dirty="0" smtClean="0">
                <a:solidFill>
                  <a:srgbClr val="002060"/>
                </a:solidFill>
              </a:rPr>
              <a:t>Hendrik Ido Ambacht, 29 mei 2022</a:t>
            </a:r>
            <a:endParaRPr lang="nl-NL" b="1" dirty="0">
              <a:solidFill>
                <a:srgbClr val="002060"/>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4247317"/>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11 </a:t>
            </a:r>
            <a:r>
              <a:rPr lang="nl-NL" sz="3000" dirty="0" smtClean="0">
                <a:solidFill>
                  <a:srgbClr val="002060"/>
                </a:solidFill>
              </a:rPr>
              <a:t>En in een nacht droomden wij </a:t>
            </a:r>
            <a:r>
              <a:rPr lang="nl-NL" sz="3000" dirty="0">
                <a:solidFill>
                  <a:srgbClr val="002060"/>
                </a:solidFill>
              </a:rPr>
              <a:t>een </a:t>
            </a:r>
            <a:r>
              <a:rPr lang="nl-NL" sz="3000" dirty="0" smtClean="0">
                <a:solidFill>
                  <a:srgbClr val="002060"/>
                </a:solidFill>
              </a:rPr>
              <a:t>droom, </a:t>
            </a:r>
            <a:r>
              <a:rPr lang="nl-NL" sz="3000" dirty="0">
                <a:solidFill>
                  <a:srgbClr val="002060"/>
                </a:solidFill>
              </a:rPr>
              <a:t>ik en hij. </a:t>
            </a:r>
            <a:endParaRPr lang="nl-NL" sz="3000" dirty="0" smtClean="0">
              <a:solidFill>
                <a:srgbClr val="002060"/>
              </a:solidFill>
            </a:endParaRPr>
          </a:p>
          <a:p>
            <a:pPr lvl="0"/>
            <a:r>
              <a:rPr lang="nl-NL" sz="3000" dirty="0" smtClean="0">
                <a:solidFill>
                  <a:srgbClr val="002060"/>
                </a:solidFill>
              </a:rPr>
              <a:t>Wij </a:t>
            </a:r>
            <a:r>
              <a:rPr lang="nl-NL" sz="3000" dirty="0">
                <a:solidFill>
                  <a:srgbClr val="002060"/>
                </a:solidFill>
              </a:rPr>
              <a:t>droomden, ieder zijn droom met een eigen </a:t>
            </a:r>
            <a:r>
              <a:rPr lang="nl-NL" sz="3000" dirty="0" smtClean="0">
                <a:solidFill>
                  <a:srgbClr val="002060"/>
                </a:solidFill>
              </a:rPr>
              <a:t>betekenis.</a:t>
            </a:r>
          </a:p>
          <a:p>
            <a:pPr lvl="0"/>
            <a:r>
              <a:rPr lang="nl-NL" sz="3000" baseline="30000" dirty="0" smtClean="0">
                <a:solidFill>
                  <a:srgbClr val="002060"/>
                </a:solidFill>
              </a:rPr>
              <a:t>12</a:t>
            </a:r>
            <a:r>
              <a:rPr lang="nl-NL" sz="3000" dirty="0" smtClean="0">
                <a:solidFill>
                  <a:srgbClr val="002060"/>
                </a:solidFill>
              </a:rPr>
              <a:t> En </a:t>
            </a:r>
            <a:r>
              <a:rPr lang="nl-NL" sz="3000" dirty="0">
                <a:solidFill>
                  <a:srgbClr val="002060"/>
                </a:solidFill>
              </a:rPr>
              <a:t>er was daar bij ons een </a:t>
            </a:r>
            <a:r>
              <a:rPr lang="nl-NL" sz="3000" dirty="0" smtClean="0">
                <a:solidFill>
                  <a:srgbClr val="002060"/>
                </a:solidFill>
              </a:rPr>
              <a:t>Hebreeuwse jongeman, </a:t>
            </a:r>
          </a:p>
          <a:p>
            <a:pPr lvl="0"/>
            <a:r>
              <a:rPr lang="nl-NL" sz="3000" dirty="0" smtClean="0">
                <a:solidFill>
                  <a:srgbClr val="002060"/>
                </a:solidFill>
              </a:rPr>
              <a:t>een </a:t>
            </a:r>
            <a:r>
              <a:rPr lang="nl-NL" sz="3000" dirty="0">
                <a:solidFill>
                  <a:srgbClr val="002060"/>
                </a:solidFill>
              </a:rPr>
              <a:t>dienaar van de overste van de lijfwachten.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wij verhalen ze aan hem, en hij </a:t>
            </a:r>
            <a:r>
              <a:rPr lang="nl-NL" sz="3000" dirty="0" smtClean="0">
                <a:solidFill>
                  <a:srgbClr val="002060"/>
                </a:solidFill>
              </a:rPr>
              <a:t>legde onze dromen uit; </a:t>
            </a:r>
          </a:p>
          <a:p>
            <a:pPr lvl="0"/>
            <a:r>
              <a:rPr lang="nl-NL" sz="3000" dirty="0" smtClean="0">
                <a:solidFill>
                  <a:srgbClr val="002060"/>
                </a:solidFill>
              </a:rPr>
              <a:t>aan ieder gaf hij uitleg naar </a:t>
            </a:r>
            <a:r>
              <a:rPr lang="nl-NL" sz="3000" dirty="0">
                <a:solidFill>
                  <a:srgbClr val="002060"/>
                </a:solidFill>
              </a:rPr>
              <a:t>zijn droom</a:t>
            </a:r>
            <a:r>
              <a:rPr lang="nl-NL" sz="3000" dirty="0" smtClean="0">
                <a:solidFill>
                  <a:srgbClr val="002060"/>
                </a:solidFill>
              </a:rPr>
              <a:t>.</a:t>
            </a:r>
          </a:p>
          <a:p>
            <a:pPr lvl="0"/>
            <a:r>
              <a:rPr lang="nl-NL" sz="3000" baseline="30000" dirty="0" smtClean="0">
                <a:solidFill>
                  <a:srgbClr val="002060"/>
                </a:solidFill>
              </a:rPr>
              <a:t>13</a:t>
            </a:r>
            <a:r>
              <a:rPr lang="nl-NL" sz="3000" dirty="0" smtClean="0">
                <a:solidFill>
                  <a:srgbClr val="002060"/>
                </a:solidFill>
              </a:rPr>
              <a:t> En zoals hij ons uitgelegd </a:t>
            </a:r>
            <a:r>
              <a:rPr lang="nl-NL" sz="3000" dirty="0">
                <a:solidFill>
                  <a:srgbClr val="002060"/>
                </a:solidFill>
              </a:rPr>
              <a:t>had, zo </a:t>
            </a:r>
            <a:r>
              <a:rPr lang="nl-NL" sz="3000" dirty="0" smtClean="0">
                <a:solidFill>
                  <a:srgbClr val="002060"/>
                </a:solidFill>
              </a:rPr>
              <a:t>is het gebeurd</a:t>
            </a:r>
          </a:p>
          <a:p>
            <a:pPr lvl="0"/>
            <a:r>
              <a:rPr lang="nl-NL" sz="3000" dirty="0" smtClean="0">
                <a:solidFill>
                  <a:srgbClr val="002060"/>
                </a:solidFill>
              </a:rPr>
              <a:t>Ik keerde terug </a:t>
            </a:r>
            <a:r>
              <a:rPr lang="nl-NL" sz="3000" dirty="0">
                <a:solidFill>
                  <a:srgbClr val="002060"/>
                </a:solidFill>
              </a:rPr>
              <a:t>op mijn post, </a:t>
            </a:r>
            <a:r>
              <a:rPr lang="nl-NL" sz="3000" dirty="0" smtClean="0">
                <a:solidFill>
                  <a:srgbClr val="002060"/>
                </a:solidFill>
              </a:rPr>
              <a:t>hij werd </a:t>
            </a:r>
            <a:r>
              <a:rPr lang="nl-NL" sz="3000" dirty="0">
                <a:solidFill>
                  <a:srgbClr val="002060"/>
                </a:solidFill>
              </a:rPr>
              <a:t>ophangen</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9217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470898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14 </a:t>
            </a:r>
            <a:r>
              <a:rPr lang="nl-NL" sz="3000" dirty="0" smtClean="0">
                <a:solidFill>
                  <a:srgbClr val="002060"/>
                </a:solidFill>
              </a:rPr>
              <a:t>Toen zond Farao en </a:t>
            </a:r>
            <a:r>
              <a:rPr lang="nl-NL" sz="3000" dirty="0">
                <a:solidFill>
                  <a:srgbClr val="002060"/>
                </a:solidFill>
              </a:rPr>
              <a:t>hij </a:t>
            </a:r>
            <a:r>
              <a:rPr lang="nl-NL" sz="3000" dirty="0" smtClean="0">
                <a:solidFill>
                  <a:srgbClr val="002060"/>
                </a:solidFill>
              </a:rPr>
              <a:t>riep Jozef. </a:t>
            </a:r>
          </a:p>
          <a:p>
            <a:pPr lvl="0"/>
            <a:r>
              <a:rPr lang="nl-NL" sz="3000" dirty="0" smtClean="0">
                <a:solidFill>
                  <a:srgbClr val="002060"/>
                </a:solidFill>
              </a:rPr>
              <a:t>En </a:t>
            </a:r>
            <a:r>
              <a:rPr lang="nl-NL" sz="3000" dirty="0">
                <a:solidFill>
                  <a:srgbClr val="002060"/>
                </a:solidFill>
              </a:rPr>
              <a:t>zij doen hem </a:t>
            </a:r>
            <a:r>
              <a:rPr lang="nl-NL" sz="3000" dirty="0" smtClean="0">
                <a:solidFill>
                  <a:srgbClr val="002060"/>
                </a:solidFill>
              </a:rPr>
              <a:t>haastig uit de kerker komen; </a:t>
            </a:r>
          </a:p>
          <a:p>
            <a:pPr lvl="0"/>
            <a:r>
              <a:rPr lang="nl-NL" sz="3000" dirty="0" smtClean="0">
                <a:solidFill>
                  <a:srgbClr val="002060"/>
                </a:solidFill>
              </a:rPr>
              <a:t>en </a:t>
            </a:r>
            <a:r>
              <a:rPr lang="nl-NL" sz="3000" dirty="0">
                <a:solidFill>
                  <a:srgbClr val="002060"/>
                </a:solidFill>
              </a:rPr>
              <a:t>hij scheert zich </a:t>
            </a:r>
            <a:r>
              <a:rPr lang="nl-NL" sz="3000" dirty="0" smtClean="0">
                <a:solidFill>
                  <a:srgbClr val="002060"/>
                </a:solidFill>
              </a:rPr>
              <a:t>en </a:t>
            </a:r>
            <a:r>
              <a:rPr lang="nl-NL" sz="3000" dirty="0">
                <a:solidFill>
                  <a:srgbClr val="002060"/>
                </a:solidFill>
              </a:rPr>
              <a:t>hij verwisselt zijn </a:t>
            </a:r>
            <a:r>
              <a:rPr lang="nl-NL" sz="3000" dirty="0" smtClean="0">
                <a:solidFill>
                  <a:srgbClr val="002060"/>
                </a:solidFill>
              </a:rPr>
              <a:t>kleding, </a:t>
            </a:r>
            <a:r>
              <a:rPr lang="nl-NL" sz="3000" dirty="0">
                <a:solidFill>
                  <a:srgbClr val="002060"/>
                </a:solidFill>
              </a:rPr>
              <a:t>en hij komt </a:t>
            </a:r>
            <a:r>
              <a:rPr lang="nl-NL" sz="3000" dirty="0" smtClean="0">
                <a:solidFill>
                  <a:srgbClr val="002060"/>
                </a:solidFill>
              </a:rPr>
              <a:t>tot Farao.</a:t>
            </a:r>
          </a:p>
          <a:p>
            <a:pPr lvl="0"/>
            <a:r>
              <a:rPr lang="nl-NL" sz="3000" baseline="30000" dirty="0" smtClean="0">
                <a:solidFill>
                  <a:srgbClr val="002060"/>
                </a:solidFill>
              </a:rPr>
              <a:t>15</a:t>
            </a:r>
            <a:r>
              <a:rPr lang="nl-NL" sz="3000" dirty="0" smtClean="0">
                <a:solidFill>
                  <a:srgbClr val="002060"/>
                </a:solidFill>
              </a:rPr>
              <a:t> En Farao </a:t>
            </a:r>
            <a:r>
              <a:rPr lang="nl-NL" sz="3000" dirty="0">
                <a:solidFill>
                  <a:srgbClr val="002060"/>
                </a:solidFill>
              </a:rPr>
              <a:t>zegt tot </a:t>
            </a:r>
            <a:r>
              <a:rPr lang="nl-NL" sz="3000" dirty="0" smtClean="0">
                <a:solidFill>
                  <a:srgbClr val="002060"/>
                </a:solidFill>
              </a:rPr>
              <a:t>Jozef: </a:t>
            </a:r>
            <a:r>
              <a:rPr lang="nl-NL" sz="3000" dirty="0">
                <a:solidFill>
                  <a:srgbClr val="002060"/>
                </a:solidFill>
              </a:rPr>
              <a:t>Ik heb een droom gedroomd, en er is niemand, die hem </a:t>
            </a:r>
            <a:r>
              <a:rPr lang="nl-NL" sz="3000" dirty="0" smtClean="0">
                <a:solidFill>
                  <a:srgbClr val="002060"/>
                </a:solidFill>
              </a:rPr>
              <a:t>kan uitleggen. </a:t>
            </a:r>
            <a:r>
              <a:rPr lang="nl-NL" sz="3000" dirty="0">
                <a:solidFill>
                  <a:srgbClr val="002060"/>
                </a:solidFill>
              </a:rPr>
              <a:t>En ik heb gehoord dat over jou gezegd </a:t>
            </a:r>
            <a:r>
              <a:rPr lang="nl-NL" sz="3000" dirty="0" smtClean="0">
                <a:solidFill>
                  <a:srgbClr val="002060"/>
                </a:solidFill>
              </a:rPr>
              <a:t>wordt dat als jij een droom hoort, dat jij hem uitlegt.</a:t>
            </a:r>
          </a:p>
          <a:p>
            <a:pPr lvl="0"/>
            <a:r>
              <a:rPr lang="nl-NL" sz="3000" baseline="30000" dirty="0" smtClean="0">
                <a:solidFill>
                  <a:srgbClr val="002060"/>
                </a:solidFill>
              </a:rPr>
              <a:t>16 </a:t>
            </a:r>
            <a:r>
              <a:rPr lang="nl-NL" sz="3000" dirty="0" smtClean="0">
                <a:solidFill>
                  <a:srgbClr val="002060"/>
                </a:solidFill>
              </a:rPr>
              <a:t>En Jozef </a:t>
            </a:r>
            <a:r>
              <a:rPr lang="nl-NL" sz="3000" dirty="0">
                <a:solidFill>
                  <a:srgbClr val="002060"/>
                </a:solidFill>
              </a:rPr>
              <a:t>antwoordt </a:t>
            </a:r>
            <a:r>
              <a:rPr lang="nl-NL" sz="3000" dirty="0" smtClean="0">
                <a:solidFill>
                  <a:srgbClr val="002060"/>
                </a:solidFill>
              </a:rPr>
              <a:t>Farao, </a:t>
            </a:r>
            <a:r>
              <a:rPr lang="nl-NL" sz="3000" dirty="0">
                <a:solidFill>
                  <a:srgbClr val="002060"/>
                </a:solidFill>
              </a:rPr>
              <a:t>zeggend: </a:t>
            </a:r>
            <a:endParaRPr lang="nl-NL" sz="3000" dirty="0" smtClean="0">
              <a:solidFill>
                <a:srgbClr val="002060"/>
              </a:solidFill>
            </a:endParaRPr>
          </a:p>
          <a:p>
            <a:pPr lvl="0"/>
            <a:r>
              <a:rPr lang="nl-NL" sz="3000" dirty="0" smtClean="0">
                <a:solidFill>
                  <a:srgbClr val="002060"/>
                </a:solidFill>
              </a:rPr>
              <a:t>Ik </a:t>
            </a:r>
            <a:r>
              <a:rPr lang="nl-NL" sz="3000" dirty="0">
                <a:solidFill>
                  <a:srgbClr val="002060"/>
                </a:solidFill>
              </a:rPr>
              <a:t>ben het niet, God antwoordt op </a:t>
            </a:r>
            <a:r>
              <a:rPr lang="nl-NL" sz="3000" dirty="0" smtClean="0">
                <a:solidFill>
                  <a:srgbClr val="002060"/>
                </a:solidFill>
              </a:rPr>
              <a:t>Farao's </a:t>
            </a:r>
            <a:r>
              <a:rPr lang="nl-NL" sz="3000" dirty="0">
                <a:solidFill>
                  <a:srgbClr val="002060"/>
                </a:solidFill>
              </a:rPr>
              <a:t>welzijn</a:t>
            </a:r>
            <a:r>
              <a:rPr lang="nl-NL" sz="3000" dirty="0" smtClean="0">
                <a:solidFill>
                  <a:srgbClr val="002060"/>
                </a:solidFill>
              </a:rPr>
              <a:t>.</a:t>
            </a:r>
          </a:p>
          <a:p>
            <a:pPr lvl="0"/>
            <a:endParaRPr lang="nl-NL" sz="3000" dirty="0">
              <a:solidFill>
                <a:srgbClr val="002060"/>
              </a:solidFill>
            </a:endParaRPr>
          </a:p>
        </p:txBody>
      </p:sp>
      <p:sp>
        <p:nvSpPr>
          <p:cNvPr id="3" name="Tekstvak 2"/>
          <p:cNvSpPr txBox="1"/>
          <p:nvPr/>
        </p:nvSpPr>
        <p:spPr>
          <a:xfrm>
            <a:off x="2556757" y="5437638"/>
            <a:ext cx="6647955"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kerker =&gt; ook vertaald met: groeve, kuil, put</a:t>
            </a:r>
          </a:p>
        </p:txBody>
      </p:sp>
    </p:spTree>
    <p:extLst>
      <p:ext uri="{BB962C8B-B14F-4D97-AF65-F5344CB8AC3E}">
        <p14:creationId xmlns:p14="http://schemas.microsoft.com/office/powerpoint/2010/main" val="32006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6093976"/>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17</a:t>
            </a:r>
            <a:r>
              <a:rPr lang="nl-NL" sz="3000" dirty="0" smtClean="0">
                <a:solidFill>
                  <a:srgbClr val="002060"/>
                </a:solidFill>
              </a:rPr>
              <a:t> En Farao sprak </a:t>
            </a:r>
            <a:r>
              <a:rPr lang="nl-NL" sz="3000" dirty="0">
                <a:solidFill>
                  <a:srgbClr val="002060"/>
                </a:solidFill>
              </a:rPr>
              <a:t>tot </a:t>
            </a:r>
            <a:r>
              <a:rPr lang="nl-NL" sz="3000" dirty="0" smtClean="0">
                <a:solidFill>
                  <a:srgbClr val="002060"/>
                </a:solidFill>
              </a:rPr>
              <a:t>Jozef: </a:t>
            </a:r>
          </a:p>
          <a:p>
            <a:pPr lvl="0"/>
            <a:r>
              <a:rPr lang="nl-NL" sz="3000" dirty="0" smtClean="0">
                <a:solidFill>
                  <a:srgbClr val="002060"/>
                </a:solidFill>
              </a:rPr>
              <a:t>In </a:t>
            </a:r>
            <a:r>
              <a:rPr lang="nl-NL" sz="3000" dirty="0">
                <a:solidFill>
                  <a:srgbClr val="002060"/>
                </a:solidFill>
              </a:rPr>
              <a:t>mijn droom, </a:t>
            </a:r>
            <a:r>
              <a:rPr lang="nl-NL" sz="3000" dirty="0" smtClean="0">
                <a:solidFill>
                  <a:srgbClr val="002060"/>
                </a:solidFill>
              </a:rPr>
              <a:t>zie, </a:t>
            </a:r>
            <a:r>
              <a:rPr lang="nl-NL" sz="3000" dirty="0">
                <a:solidFill>
                  <a:srgbClr val="002060"/>
                </a:solidFill>
              </a:rPr>
              <a:t>ik sta aan de oever van de Nijl</a:t>
            </a:r>
            <a:r>
              <a:rPr lang="nl-NL" sz="3000" dirty="0" smtClean="0">
                <a:solidFill>
                  <a:srgbClr val="002060"/>
                </a:solidFill>
              </a:rPr>
              <a:t>.</a:t>
            </a:r>
          </a:p>
          <a:p>
            <a:pPr lvl="0"/>
            <a:r>
              <a:rPr lang="nl-NL" sz="3000" baseline="30000" dirty="0" smtClean="0">
                <a:solidFill>
                  <a:srgbClr val="002060"/>
                </a:solidFill>
              </a:rPr>
              <a:t>18</a:t>
            </a:r>
            <a:r>
              <a:rPr lang="nl-NL" sz="3000" dirty="0" smtClean="0">
                <a:solidFill>
                  <a:srgbClr val="002060"/>
                </a:solidFill>
              </a:rPr>
              <a:t> En zie, uit </a:t>
            </a:r>
            <a:r>
              <a:rPr lang="nl-NL" sz="3000" dirty="0">
                <a:solidFill>
                  <a:srgbClr val="002060"/>
                </a:solidFill>
              </a:rPr>
              <a:t>de Nijl komen zeven </a:t>
            </a:r>
            <a:r>
              <a:rPr lang="nl-NL" sz="3000" dirty="0" smtClean="0">
                <a:solidFill>
                  <a:srgbClr val="002060"/>
                </a:solidFill>
              </a:rPr>
              <a:t>koeien </a:t>
            </a:r>
            <a:r>
              <a:rPr lang="nl-NL" sz="3000" dirty="0">
                <a:solidFill>
                  <a:srgbClr val="002060"/>
                </a:solidFill>
              </a:rPr>
              <a:t>op, </a:t>
            </a:r>
            <a:r>
              <a:rPr lang="nl-NL" sz="3000" dirty="0" smtClean="0">
                <a:solidFill>
                  <a:srgbClr val="002060"/>
                </a:solidFill>
              </a:rPr>
              <a:t>vet van </a:t>
            </a:r>
            <a:r>
              <a:rPr lang="nl-NL" sz="3000" dirty="0">
                <a:solidFill>
                  <a:srgbClr val="002060"/>
                </a:solidFill>
              </a:rPr>
              <a:t>vlees en heel mooi van gestalte, en zij grazen in het </a:t>
            </a:r>
            <a:r>
              <a:rPr lang="nl-NL" sz="3000" dirty="0" smtClean="0">
                <a:solidFill>
                  <a:srgbClr val="002060"/>
                </a:solidFill>
              </a:rPr>
              <a:t>oevergras.</a:t>
            </a:r>
          </a:p>
          <a:p>
            <a:pPr lvl="0"/>
            <a:r>
              <a:rPr lang="nl-NL" sz="3000" baseline="30000" dirty="0" smtClean="0">
                <a:solidFill>
                  <a:srgbClr val="002060"/>
                </a:solidFill>
              </a:rPr>
              <a:t>19</a:t>
            </a:r>
            <a:r>
              <a:rPr lang="nl-NL" sz="3000" dirty="0" smtClean="0">
                <a:solidFill>
                  <a:srgbClr val="002060"/>
                </a:solidFill>
              </a:rPr>
              <a:t> En zie, zeven </a:t>
            </a:r>
            <a:r>
              <a:rPr lang="nl-NL" sz="3000" dirty="0">
                <a:solidFill>
                  <a:srgbClr val="002060"/>
                </a:solidFill>
              </a:rPr>
              <a:t>andere </a:t>
            </a:r>
            <a:r>
              <a:rPr lang="nl-NL" sz="3000" dirty="0" smtClean="0">
                <a:solidFill>
                  <a:srgbClr val="002060"/>
                </a:solidFill>
              </a:rPr>
              <a:t>koeien </a:t>
            </a:r>
            <a:r>
              <a:rPr lang="nl-NL" sz="3000" dirty="0">
                <a:solidFill>
                  <a:srgbClr val="002060"/>
                </a:solidFill>
              </a:rPr>
              <a:t>komen na deze op, </a:t>
            </a:r>
            <a:endParaRPr lang="nl-NL" sz="3000" dirty="0" smtClean="0">
              <a:solidFill>
                <a:srgbClr val="002060"/>
              </a:solidFill>
            </a:endParaRPr>
          </a:p>
          <a:p>
            <a:pPr lvl="0"/>
            <a:r>
              <a:rPr lang="nl-NL" sz="3000" dirty="0" smtClean="0">
                <a:solidFill>
                  <a:srgbClr val="002060"/>
                </a:solidFill>
              </a:rPr>
              <a:t>arm </a:t>
            </a:r>
            <a:r>
              <a:rPr lang="nl-NL" sz="3000" dirty="0">
                <a:solidFill>
                  <a:srgbClr val="002060"/>
                </a:solidFill>
              </a:rPr>
              <a:t>en uitermate lelijk van gestalte en </a:t>
            </a:r>
            <a:r>
              <a:rPr lang="nl-NL" sz="3000" dirty="0" smtClean="0">
                <a:solidFill>
                  <a:srgbClr val="002060"/>
                </a:solidFill>
              </a:rPr>
              <a:t>mager </a:t>
            </a:r>
            <a:r>
              <a:rPr lang="nl-NL" sz="3000" dirty="0">
                <a:solidFill>
                  <a:srgbClr val="002060"/>
                </a:solidFill>
              </a:rPr>
              <a:t>van vlees. </a:t>
            </a:r>
            <a:endParaRPr lang="nl-NL" sz="3000" dirty="0" smtClean="0">
              <a:solidFill>
                <a:srgbClr val="002060"/>
              </a:solidFill>
            </a:endParaRPr>
          </a:p>
          <a:p>
            <a:pPr lvl="0"/>
            <a:r>
              <a:rPr lang="nl-NL" sz="3000" dirty="0" smtClean="0">
                <a:solidFill>
                  <a:srgbClr val="002060"/>
                </a:solidFill>
              </a:rPr>
              <a:t>Ik </a:t>
            </a:r>
            <a:r>
              <a:rPr lang="nl-NL" sz="3000" dirty="0">
                <a:solidFill>
                  <a:srgbClr val="002060"/>
                </a:solidFill>
              </a:rPr>
              <a:t>heb nooit zulke lelijke als deze gezien in het gehele land van </a:t>
            </a:r>
            <a:r>
              <a:rPr lang="nl-NL" sz="3000" dirty="0" smtClean="0">
                <a:solidFill>
                  <a:srgbClr val="002060"/>
                </a:solidFill>
              </a:rPr>
              <a:t>Egypte.</a:t>
            </a:r>
            <a:endParaRPr lang="nl-NL" sz="3000" dirty="0">
              <a:solidFill>
                <a:srgbClr val="002060"/>
              </a:solidFill>
            </a:endParaRPr>
          </a:p>
          <a:p>
            <a:pPr lvl="0"/>
            <a:r>
              <a:rPr lang="nl-NL" sz="3000" baseline="30000" dirty="0" smtClean="0">
                <a:solidFill>
                  <a:srgbClr val="002060"/>
                </a:solidFill>
              </a:rPr>
              <a:t>20</a:t>
            </a:r>
            <a:r>
              <a:rPr lang="nl-NL" sz="3000" dirty="0" smtClean="0">
                <a:solidFill>
                  <a:srgbClr val="002060"/>
                </a:solidFill>
              </a:rPr>
              <a:t> En </a:t>
            </a:r>
            <a:r>
              <a:rPr lang="nl-NL" sz="3000" dirty="0">
                <a:solidFill>
                  <a:srgbClr val="002060"/>
                </a:solidFill>
              </a:rPr>
              <a:t>de </a:t>
            </a:r>
            <a:r>
              <a:rPr lang="nl-NL" sz="3000" dirty="0" smtClean="0">
                <a:solidFill>
                  <a:srgbClr val="002060"/>
                </a:solidFill>
              </a:rPr>
              <a:t>magere </a:t>
            </a:r>
            <a:r>
              <a:rPr lang="nl-NL" sz="3000" dirty="0">
                <a:solidFill>
                  <a:srgbClr val="002060"/>
                </a:solidFill>
              </a:rPr>
              <a:t>en lelijke </a:t>
            </a:r>
            <a:r>
              <a:rPr lang="nl-NL" sz="3000" dirty="0" smtClean="0">
                <a:solidFill>
                  <a:srgbClr val="002060"/>
                </a:solidFill>
              </a:rPr>
              <a:t>koeien </a:t>
            </a:r>
            <a:r>
              <a:rPr lang="nl-NL" sz="3000" dirty="0">
                <a:solidFill>
                  <a:srgbClr val="002060"/>
                </a:solidFill>
              </a:rPr>
              <a:t>eten de zeven eerste, </a:t>
            </a:r>
            <a:endParaRPr lang="nl-NL" sz="3000" dirty="0" smtClean="0">
              <a:solidFill>
                <a:srgbClr val="002060"/>
              </a:solidFill>
            </a:endParaRPr>
          </a:p>
          <a:p>
            <a:pPr lvl="0"/>
            <a:r>
              <a:rPr lang="nl-NL" sz="3000" dirty="0" smtClean="0">
                <a:solidFill>
                  <a:srgbClr val="002060"/>
                </a:solidFill>
              </a:rPr>
              <a:t>vette  </a:t>
            </a:r>
            <a:r>
              <a:rPr lang="nl-NL" sz="3000" dirty="0">
                <a:solidFill>
                  <a:srgbClr val="002060"/>
                </a:solidFill>
              </a:rPr>
              <a:t>koeien op.</a:t>
            </a:r>
          </a:p>
          <a:p>
            <a:pPr lvl="0"/>
            <a:r>
              <a:rPr lang="nl-NL" sz="3000" baseline="30000" dirty="0" smtClean="0">
                <a:solidFill>
                  <a:srgbClr val="002060"/>
                </a:solidFill>
              </a:rPr>
              <a:t>21</a:t>
            </a:r>
            <a:r>
              <a:rPr lang="nl-NL" sz="3000" dirty="0" smtClean="0">
                <a:solidFill>
                  <a:srgbClr val="002060"/>
                </a:solidFill>
              </a:rPr>
              <a:t> Toen deze in </a:t>
            </a:r>
            <a:r>
              <a:rPr lang="nl-NL" sz="3000" dirty="0">
                <a:solidFill>
                  <a:srgbClr val="002060"/>
                </a:solidFill>
              </a:rPr>
              <a:t>hun </a:t>
            </a:r>
            <a:r>
              <a:rPr lang="nl-NL" sz="3000" dirty="0" smtClean="0">
                <a:solidFill>
                  <a:srgbClr val="002060"/>
                </a:solidFill>
              </a:rPr>
              <a:t>buik kwamen, was dat niet te merken dat zij in hun buik komen en </a:t>
            </a:r>
            <a:r>
              <a:rPr lang="nl-NL" sz="3000" dirty="0">
                <a:solidFill>
                  <a:srgbClr val="002060"/>
                </a:solidFill>
              </a:rPr>
              <a:t>dat zij tot in hun binnenste </a:t>
            </a:r>
            <a:r>
              <a:rPr lang="nl-NL" sz="3000" dirty="0" smtClean="0">
                <a:solidFill>
                  <a:srgbClr val="002060"/>
                </a:solidFill>
              </a:rPr>
              <a:t>kwamen. </a:t>
            </a:r>
          </a:p>
          <a:p>
            <a:pPr lvl="0"/>
            <a:r>
              <a:rPr lang="nl-NL" sz="3000" dirty="0" smtClean="0">
                <a:solidFill>
                  <a:srgbClr val="002060"/>
                </a:solidFill>
              </a:rPr>
              <a:t>Hun </a:t>
            </a:r>
            <a:r>
              <a:rPr lang="nl-NL" sz="3000" dirty="0">
                <a:solidFill>
                  <a:srgbClr val="002060"/>
                </a:solidFill>
              </a:rPr>
              <a:t>verschijning was even lelijk als tevoren. En ik </a:t>
            </a:r>
            <a:r>
              <a:rPr lang="nl-NL" sz="3000" dirty="0" smtClean="0">
                <a:solidFill>
                  <a:srgbClr val="002060"/>
                </a:solidFill>
              </a:rPr>
              <a:t>ontwaakte.</a:t>
            </a:r>
            <a:endParaRPr lang="nl-NL" sz="3000" dirty="0">
              <a:solidFill>
                <a:srgbClr val="002060"/>
              </a:solidFill>
            </a:endParaRPr>
          </a:p>
        </p:txBody>
      </p:sp>
    </p:spTree>
    <p:extLst>
      <p:ext uri="{BB962C8B-B14F-4D97-AF65-F5344CB8AC3E}">
        <p14:creationId xmlns:p14="http://schemas.microsoft.com/office/powerpoint/2010/main" val="52837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777777"/>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777777"/>
                                      </p:to>
                                    </p:animClr>
                                  </p:subTnLst>
                                </p:cTn>
                              </p:par>
                              <p:par>
                                <p:cTn id="33" presetID="1"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rgbClr val="777777"/>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655564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22 </a:t>
            </a:r>
            <a:r>
              <a:rPr lang="nl-NL" sz="3000" dirty="0" smtClean="0">
                <a:solidFill>
                  <a:srgbClr val="002060"/>
                </a:solidFill>
              </a:rPr>
              <a:t>En </a:t>
            </a:r>
            <a:r>
              <a:rPr lang="nl-NL" sz="3000" dirty="0">
                <a:solidFill>
                  <a:srgbClr val="002060"/>
                </a:solidFill>
              </a:rPr>
              <a:t>ik </a:t>
            </a:r>
            <a:r>
              <a:rPr lang="nl-NL" sz="3000" dirty="0" smtClean="0">
                <a:solidFill>
                  <a:srgbClr val="002060"/>
                </a:solidFill>
              </a:rPr>
              <a:t>zie </a:t>
            </a:r>
            <a:r>
              <a:rPr lang="nl-NL" sz="3000" dirty="0">
                <a:solidFill>
                  <a:srgbClr val="002060"/>
                </a:solidFill>
              </a:rPr>
              <a:t>in mijn droom, en </a:t>
            </a:r>
            <a:r>
              <a:rPr lang="nl-NL" sz="3000" dirty="0" smtClean="0">
                <a:solidFill>
                  <a:srgbClr val="002060"/>
                </a:solidFill>
              </a:rPr>
              <a:t>zie, </a:t>
            </a:r>
            <a:r>
              <a:rPr lang="nl-NL" sz="3000" dirty="0">
                <a:solidFill>
                  <a:srgbClr val="002060"/>
                </a:solidFill>
              </a:rPr>
              <a:t>zeven korenaren, </a:t>
            </a:r>
            <a:endParaRPr lang="nl-NL" sz="3000" dirty="0" smtClean="0">
              <a:solidFill>
                <a:srgbClr val="002060"/>
              </a:solidFill>
            </a:endParaRPr>
          </a:p>
          <a:p>
            <a:pPr lvl="0"/>
            <a:r>
              <a:rPr lang="nl-NL" sz="3000" dirty="0" smtClean="0">
                <a:solidFill>
                  <a:srgbClr val="002060"/>
                </a:solidFill>
              </a:rPr>
              <a:t>vol </a:t>
            </a:r>
            <a:r>
              <a:rPr lang="nl-NL" sz="3000" dirty="0">
                <a:solidFill>
                  <a:srgbClr val="002060"/>
                </a:solidFill>
              </a:rPr>
              <a:t>en goed, komen op uit één halm</a:t>
            </a:r>
            <a:r>
              <a:rPr lang="nl-NL" sz="3000" dirty="0" smtClean="0">
                <a:solidFill>
                  <a:srgbClr val="002060"/>
                </a:solidFill>
              </a:rPr>
              <a:t>.</a:t>
            </a:r>
          </a:p>
          <a:p>
            <a:pPr lvl="0"/>
            <a:r>
              <a:rPr lang="nl-NL" sz="3000" baseline="30000" dirty="0" smtClean="0">
                <a:solidFill>
                  <a:srgbClr val="002060"/>
                </a:solidFill>
              </a:rPr>
              <a:t>23</a:t>
            </a:r>
            <a:r>
              <a:rPr lang="nl-NL" sz="3000" dirty="0" smtClean="0">
                <a:solidFill>
                  <a:srgbClr val="002060"/>
                </a:solidFill>
              </a:rPr>
              <a:t> En zie, </a:t>
            </a:r>
            <a:r>
              <a:rPr lang="nl-NL" sz="3000" dirty="0">
                <a:solidFill>
                  <a:srgbClr val="002060"/>
                </a:solidFill>
              </a:rPr>
              <a:t>zeven </a:t>
            </a:r>
            <a:r>
              <a:rPr lang="nl-NL" sz="3000" dirty="0" err="1" smtClean="0">
                <a:solidFill>
                  <a:srgbClr val="002060"/>
                </a:solidFill>
              </a:rPr>
              <a:t>dorre</a:t>
            </a:r>
            <a:r>
              <a:rPr lang="nl-NL" sz="3000" dirty="0" smtClean="0">
                <a:solidFill>
                  <a:srgbClr val="002060"/>
                </a:solidFill>
              </a:rPr>
              <a:t>, </a:t>
            </a:r>
            <a:r>
              <a:rPr lang="nl-NL" sz="3000" dirty="0">
                <a:solidFill>
                  <a:srgbClr val="002060"/>
                </a:solidFill>
              </a:rPr>
              <a:t>dunne en door de oostenwind verzengde korenaren </a:t>
            </a:r>
            <a:r>
              <a:rPr lang="nl-NL" sz="3000" dirty="0" smtClean="0">
                <a:solidFill>
                  <a:srgbClr val="002060"/>
                </a:solidFill>
              </a:rPr>
              <a:t>ontsproten </a:t>
            </a:r>
            <a:r>
              <a:rPr lang="nl-NL" sz="3000" dirty="0">
                <a:solidFill>
                  <a:srgbClr val="002060"/>
                </a:solidFill>
              </a:rPr>
              <a:t>na deze.</a:t>
            </a:r>
          </a:p>
          <a:p>
            <a:pPr lvl="0"/>
            <a:r>
              <a:rPr lang="nl-NL" sz="3000" baseline="30000" dirty="0" smtClean="0">
                <a:solidFill>
                  <a:srgbClr val="002060"/>
                </a:solidFill>
              </a:rPr>
              <a:t>24</a:t>
            </a:r>
            <a:r>
              <a:rPr lang="nl-NL" sz="3000" dirty="0" smtClean="0">
                <a:solidFill>
                  <a:srgbClr val="002060"/>
                </a:solidFill>
              </a:rPr>
              <a:t> En </a:t>
            </a:r>
            <a:r>
              <a:rPr lang="nl-NL" sz="3000" dirty="0">
                <a:solidFill>
                  <a:srgbClr val="002060"/>
                </a:solidFill>
              </a:rPr>
              <a:t>de dunne korenaren </a:t>
            </a:r>
            <a:r>
              <a:rPr lang="nl-NL" sz="3000" dirty="0" smtClean="0">
                <a:solidFill>
                  <a:srgbClr val="002060"/>
                </a:solidFill>
              </a:rPr>
              <a:t>verslonden de </a:t>
            </a:r>
            <a:r>
              <a:rPr lang="nl-NL" sz="3000" dirty="0">
                <a:solidFill>
                  <a:srgbClr val="002060"/>
                </a:solidFill>
              </a:rPr>
              <a:t>zeven goede aren. En ik heb dit aan de geleerden gezegd, en er is niemand, die het mij kan vertellen.</a:t>
            </a:r>
          </a:p>
          <a:p>
            <a:pPr lvl="0"/>
            <a:r>
              <a:rPr lang="nl-NL" sz="3000" baseline="30000" dirty="0" smtClean="0">
                <a:solidFill>
                  <a:srgbClr val="002060"/>
                </a:solidFill>
              </a:rPr>
              <a:t>25</a:t>
            </a:r>
            <a:r>
              <a:rPr lang="nl-NL" sz="3000" dirty="0" smtClean="0">
                <a:solidFill>
                  <a:srgbClr val="002060"/>
                </a:solidFill>
              </a:rPr>
              <a:t> En Jozef </a:t>
            </a:r>
            <a:r>
              <a:rPr lang="nl-NL" sz="3000" dirty="0">
                <a:solidFill>
                  <a:srgbClr val="002060"/>
                </a:solidFill>
              </a:rPr>
              <a:t>zegt tot </a:t>
            </a:r>
            <a:r>
              <a:rPr lang="nl-NL" sz="3000" dirty="0" smtClean="0">
                <a:solidFill>
                  <a:srgbClr val="002060"/>
                </a:solidFill>
              </a:rPr>
              <a:t>Farao: Farao's </a:t>
            </a:r>
            <a:r>
              <a:rPr lang="nl-NL" sz="3000" dirty="0">
                <a:solidFill>
                  <a:srgbClr val="002060"/>
                </a:solidFill>
              </a:rPr>
              <a:t>droom is één. </a:t>
            </a:r>
            <a:endParaRPr lang="nl-NL" sz="3000" dirty="0" smtClean="0">
              <a:solidFill>
                <a:srgbClr val="002060"/>
              </a:solidFill>
            </a:endParaRPr>
          </a:p>
          <a:p>
            <a:pPr lvl="0"/>
            <a:r>
              <a:rPr lang="nl-NL" sz="3000" dirty="0" smtClean="0">
                <a:solidFill>
                  <a:srgbClr val="002060"/>
                </a:solidFill>
              </a:rPr>
              <a:t>Wat </a:t>
            </a:r>
            <a:r>
              <a:rPr lang="nl-NL" sz="3000" dirty="0">
                <a:solidFill>
                  <a:srgbClr val="002060"/>
                </a:solidFill>
              </a:rPr>
              <a:t>de God gaat doen, dat vertelt Hij aan </a:t>
            </a:r>
            <a:r>
              <a:rPr lang="nl-NL" sz="3000" dirty="0" smtClean="0">
                <a:solidFill>
                  <a:srgbClr val="002060"/>
                </a:solidFill>
              </a:rPr>
              <a:t>Farao.</a:t>
            </a:r>
            <a:endParaRPr lang="nl-NL" sz="3000" dirty="0">
              <a:solidFill>
                <a:srgbClr val="002060"/>
              </a:solidFill>
            </a:endParaRPr>
          </a:p>
          <a:p>
            <a:pPr lvl="0"/>
            <a:r>
              <a:rPr lang="nl-NL" sz="3000" baseline="30000" dirty="0" smtClean="0">
                <a:solidFill>
                  <a:srgbClr val="002060"/>
                </a:solidFill>
              </a:rPr>
              <a:t>26</a:t>
            </a:r>
            <a:r>
              <a:rPr lang="nl-NL" sz="3000" dirty="0" smtClean="0">
                <a:solidFill>
                  <a:srgbClr val="002060"/>
                </a:solidFill>
              </a:rPr>
              <a:t> De </a:t>
            </a:r>
            <a:r>
              <a:rPr lang="nl-NL" sz="3000" dirty="0">
                <a:solidFill>
                  <a:srgbClr val="002060"/>
                </a:solidFill>
              </a:rPr>
              <a:t>zeven goede </a:t>
            </a:r>
            <a:r>
              <a:rPr lang="nl-NL" sz="3000" dirty="0" smtClean="0">
                <a:solidFill>
                  <a:srgbClr val="002060"/>
                </a:solidFill>
              </a:rPr>
              <a:t>koeien</a:t>
            </a:r>
            <a:r>
              <a:rPr lang="nl-NL" sz="3000" dirty="0">
                <a:solidFill>
                  <a:srgbClr val="002060"/>
                </a:solidFill>
              </a:rPr>
              <a:t>, dat zijn zeven jaren, </a:t>
            </a:r>
          </a:p>
          <a:p>
            <a:pPr lvl="0"/>
            <a:r>
              <a:rPr lang="nl-NL" sz="3000" dirty="0" smtClean="0">
                <a:solidFill>
                  <a:srgbClr val="002060"/>
                </a:solidFill>
              </a:rPr>
              <a:t>en </a:t>
            </a:r>
            <a:r>
              <a:rPr lang="nl-NL" sz="3000" dirty="0">
                <a:solidFill>
                  <a:srgbClr val="002060"/>
                </a:solidFill>
              </a:rPr>
              <a:t>de zeven goede korenaren, dat zijn zeven jaren. De droom is één.</a:t>
            </a:r>
          </a:p>
          <a:p>
            <a:pPr lvl="0"/>
            <a:r>
              <a:rPr lang="nl-NL" sz="3000" baseline="30000" dirty="0" smtClean="0">
                <a:solidFill>
                  <a:srgbClr val="002060"/>
                </a:solidFill>
              </a:rPr>
              <a:t>27</a:t>
            </a:r>
            <a:r>
              <a:rPr lang="nl-NL" sz="3000" dirty="0" smtClean="0">
                <a:solidFill>
                  <a:srgbClr val="002060"/>
                </a:solidFill>
              </a:rPr>
              <a:t> En </a:t>
            </a:r>
            <a:r>
              <a:rPr lang="nl-NL" sz="3000" dirty="0">
                <a:solidFill>
                  <a:srgbClr val="002060"/>
                </a:solidFill>
              </a:rPr>
              <a:t>de zeven </a:t>
            </a:r>
            <a:r>
              <a:rPr lang="nl-NL" sz="3000" dirty="0" smtClean="0">
                <a:solidFill>
                  <a:srgbClr val="002060"/>
                </a:solidFill>
              </a:rPr>
              <a:t>magere </a:t>
            </a:r>
            <a:r>
              <a:rPr lang="nl-NL" sz="3000" dirty="0">
                <a:solidFill>
                  <a:srgbClr val="002060"/>
                </a:solidFill>
              </a:rPr>
              <a:t>en lelijke </a:t>
            </a:r>
            <a:r>
              <a:rPr lang="nl-NL" sz="3000" dirty="0" smtClean="0">
                <a:solidFill>
                  <a:srgbClr val="002060"/>
                </a:solidFill>
              </a:rPr>
              <a:t>koeien</a:t>
            </a:r>
            <a:r>
              <a:rPr lang="nl-NL" sz="3000" dirty="0">
                <a:solidFill>
                  <a:srgbClr val="002060"/>
                </a:solidFill>
              </a:rPr>
              <a:t>, die na deze opkwamen, dat zijn zeven jaren, en de zeven </a:t>
            </a:r>
            <a:r>
              <a:rPr lang="nl-NL" sz="3000" dirty="0" smtClean="0">
                <a:solidFill>
                  <a:srgbClr val="002060"/>
                </a:solidFill>
              </a:rPr>
              <a:t>magere</a:t>
            </a:r>
            <a:r>
              <a:rPr lang="nl-NL" sz="3000" dirty="0">
                <a:solidFill>
                  <a:srgbClr val="002060"/>
                </a:solidFill>
              </a:rPr>
              <a:t>, door de oostenwind verzengde korenaren, zullen zeven jaren van hongersnood zijn.</a:t>
            </a:r>
          </a:p>
        </p:txBody>
      </p:sp>
    </p:spTree>
    <p:extLst>
      <p:ext uri="{BB962C8B-B14F-4D97-AF65-F5344CB8AC3E}">
        <p14:creationId xmlns:p14="http://schemas.microsoft.com/office/powerpoint/2010/main" val="4029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777777"/>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777777"/>
                                      </p:to>
                                    </p:animClr>
                                  </p:sub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rgbClr val="777777"/>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2400657"/>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28 </a:t>
            </a:r>
            <a:r>
              <a:rPr lang="nl-NL" sz="3000" dirty="0" smtClean="0">
                <a:solidFill>
                  <a:srgbClr val="002060"/>
                </a:solidFill>
              </a:rPr>
              <a:t>Dit </a:t>
            </a:r>
            <a:r>
              <a:rPr lang="nl-NL" sz="3000" dirty="0">
                <a:solidFill>
                  <a:srgbClr val="002060"/>
                </a:solidFill>
              </a:rPr>
              <a:t>is het woord, dat ik tot </a:t>
            </a:r>
            <a:r>
              <a:rPr lang="nl-NL" sz="3000" dirty="0" smtClean="0">
                <a:solidFill>
                  <a:srgbClr val="002060"/>
                </a:solidFill>
              </a:rPr>
              <a:t>Farao </a:t>
            </a:r>
            <a:r>
              <a:rPr lang="nl-NL" sz="3000" dirty="0">
                <a:solidFill>
                  <a:srgbClr val="002060"/>
                </a:solidFill>
              </a:rPr>
              <a:t>sprak: </a:t>
            </a:r>
            <a:endParaRPr lang="nl-NL" sz="3000" dirty="0" smtClean="0">
              <a:solidFill>
                <a:srgbClr val="002060"/>
              </a:solidFill>
            </a:endParaRPr>
          </a:p>
          <a:p>
            <a:pPr lvl="0"/>
            <a:r>
              <a:rPr lang="nl-NL" sz="3000" dirty="0" smtClean="0">
                <a:solidFill>
                  <a:srgbClr val="002060"/>
                </a:solidFill>
              </a:rPr>
              <a:t>Wat </a:t>
            </a:r>
            <a:r>
              <a:rPr lang="nl-NL" sz="3000" dirty="0">
                <a:solidFill>
                  <a:srgbClr val="002060"/>
                </a:solidFill>
              </a:rPr>
              <a:t>de God gaat doen, dat toont Hij aan </a:t>
            </a:r>
            <a:r>
              <a:rPr lang="nl-NL" sz="3000" dirty="0" smtClean="0">
                <a:solidFill>
                  <a:srgbClr val="002060"/>
                </a:solidFill>
              </a:rPr>
              <a:t>Farao.</a:t>
            </a:r>
            <a:endParaRPr lang="nl-NL" sz="3000" dirty="0">
              <a:solidFill>
                <a:srgbClr val="002060"/>
              </a:solidFill>
            </a:endParaRPr>
          </a:p>
          <a:p>
            <a:pPr lvl="0"/>
            <a:r>
              <a:rPr lang="nl-NL" sz="3000" baseline="30000" dirty="0" smtClean="0">
                <a:solidFill>
                  <a:srgbClr val="002060"/>
                </a:solidFill>
              </a:rPr>
              <a:t>29</a:t>
            </a:r>
            <a:r>
              <a:rPr lang="nl-NL" sz="3000" dirty="0" smtClean="0">
                <a:solidFill>
                  <a:srgbClr val="002060"/>
                </a:solidFill>
              </a:rPr>
              <a:t> Zie, er </a:t>
            </a:r>
            <a:r>
              <a:rPr lang="nl-NL" sz="3000" dirty="0">
                <a:solidFill>
                  <a:srgbClr val="002060"/>
                </a:solidFill>
              </a:rPr>
              <a:t>komen zeven jaren van grote overvloed in het </a:t>
            </a:r>
            <a:endParaRPr lang="nl-NL" sz="3000" dirty="0" smtClean="0">
              <a:solidFill>
                <a:srgbClr val="002060"/>
              </a:solidFill>
            </a:endParaRPr>
          </a:p>
          <a:p>
            <a:pPr lvl="0"/>
            <a:r>
              <a:rPr lang="nl-NL" sz="3000" dirty="0" smtClean="0">
                <a:solidFill>
                  <a:srgbClr val="002060"/>
                </a:solidFill>
              </a:rPr>
              <a:t>gehele </a:t>
            </a:r>
            <a:r>
              <a:rPr lang="nl-NL" sz="3000" dirty="0">
                <a:solidFill>
                  <a:srgbClr val="002060"/>
                </a:solidFill>
              </a:rPr>
              <a:t>land van </a:t>
            </a:r>
            <a:r>
              <a:rPr lang="nl-NL" sz="3000" dirty="0" smtClean="0">
                <a:solidFill>
                  <a:srgbClr val="002060"/>
                </a:solidFill>
              </a:rPr>
              <a:t>Egypte.</a:t>
            </a:r>
            <a:endParaRPr lang="nl-NL" sz="3000" dirty="0">
              <a:solidFill>
                <a:srgbClr val="002060"/>
              </a:solidFill>
            </a:endParaRPr>
          </a:p>
        </p:txBody>
      </p:sp>
    </p:spTree>
    <p:extLst>
      <p:ext uri="{BB962C8B-B14F-4D97-AF65-F5344CB8AC3E}">
        <p14:creationId xmlns:p14="http://schemas.microsoft.com/office/powerpoint/2010/main" val="29082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30</a:t>
            </a:r>
            <a:r>
              <a:rPr lang="nl-NL" sz="3000" dirty="0" smtClean="0">
                <a:solidFill>
                  <a:srgbClr val="002060"/>
                </a:solidFill>
              </a:rPr>
              <a:t> En </a:t>
            </a:r>
            <a:r>
              <a:rPr lang="nl-NL" sz="3000" dirty="0">
                <a:solidFill>
                  <a:srgbClr val="002060"/>
                </a:solidFill>
              </a:rPr>
              <a:t>zeven jaren van hongersnood zullen na deze opstaan;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al de overvloed in het land van </a:t>
            </a:r>
            <a:r>
              <a:rPr lang="nl-NL" sz="3000" dirty="0" smtClean="0">
                <a:solidFill>
                  <a:srgbClr val="002060"/>
                </a:solidFill>
              </a:rPr>
              <a:t>Egypte zal </a:t>
            </a:r>
            <a:r>
              <a:rPr lang="nl-NL" sz="3000" i="1" dirty="0">
                <a:solidFill>
                  <a:srgbClr val="002060"/>
                </a:solidFill>
                <a:effectLst>
                  <a:outerShdw blurRad="38100" dist="38100" dir="2700000" algn="tl">
                    <a:srgbClr val="000000">
                      <a:alpha val="43137"/>
                    </a:srgbClr>
                  </a:outerShdw>
                </a:effectLst>
              </a:rPr>
              <a:t>vergeten</a:t>
            </a:r>
            <a:r>
              <a:rPr lang="nl-NL" sz="3000" dirty="0">
                <a:solidFill>
                  <a:srgbClr val="002060"/>
                </a:solidFill>
                <a:effectLst>
                  <a:outerShdw blurRad="38100" dist="38100" dir="2700000" algn="tl">
                    <a:srgbClr val="000000">
                      <a:alpha val="43137"/>
                    </a:srgbClr>
                  </a:outerShdw>
                </a:effectLst>
              </a:rPr>
              <a:t> </a:t>
            </a:r>
            <a:r>
              <a:rPr lang="nl-NL" sz="3000" dirty="0">
                <a:solidFill>
                  <a:srgbClr val="002060"/>
                </a:solidFill>
              </a:rPr>
              <a:t>zijn;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de hongersnood zal het land uitputten</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777240" y="3425067"/>
            <a:ext cx="10126980" cy="2092881"/>
          </a:xfrm>
          <a:prstGeom prst="rect">
            <a:avLst/>
          </a:prstGeom>
          <a:solidFill>
            <a:srgbClr val="CCFFCC"/>
          </a:solidFill>
        </p:spPr>
        <p:txBody>
          <a:bodyPr wrap="square" rtlCol="0">
            <a:spAutoFit/>
          </a:bodyPr>
          <a:lstStyle/>
          <a:p>
            <a:r>
              <a:rPr lang="nl-NL" sz="2600" b="1" i="1" dirty="0">
                <a:latin typeface="+mj-lt"/>
              </a:rPr>
              <a:t>Genesis 40</a:t>
            </a:r>
          </a:p>
          <a:p>
            <a:r>
              <a:rPr lang="nl-NL" sz="2600" dirty="0">
                <a:latin typeface="+mj-lt"/>
              </a:rPr>
              <a:t>23 En de overste van de schenkers dacht niet aan Jozef; </a:t>
            </a:r>
            <a:r>
              <a:rPr lang="nl-NL" sz="2600" dirty="0" smtClean="0">
                <a:latin typeface="+mj-lt"/>
              </a:rPr>
              <a:t>en </a:t>
            </a:r>
            <a:r>
              <a:rPr lang="nl-NL" sz="2600" dirty="0">
                <a:latin typeface="+mj-lt"/>
              </a:rPr>
              <a:t>hij </a:t>
            </a:r>
            <a:r>
              <a:rPr lang="nl-NL" sz="2600" b="1" i="1" dirty="0">
                <a:latin typeface="+mj-lt"/>
              </a:rPr>
              <a:t>vergat</a:t>
            </a:r>
            <a:r>
              <a:rPr lang="nl-NL" sz="2600" dirty="0">
                <a:latin typeface="+mj-lt"/>
              </a:rPr>
              <a:t> hem</a:t>
            </a:r>
            <a:r>
              <a:rPr lang="nl-NL" sz="2600" dirty="0" smtClean="0">
                <a:latin typeface="+mj-lt"/>
              </a:rPr>
              <a:t>…</a:t>
            </a:r>
          </a:p>
          <a:p>
            <a:endParaRPr lang="nl-NL" sz="2600" dirty="0">
              <a:latin typeface="+mj-lt"/>
            </a:endParaRPr>
          </a:p>
          <a:p>
            <a:r>
              <a:rPr lang="nl-NL" sz="2600" b="1" i="1" dirty="0">
                <a:latin typeface="+mj-lt"/>
              </a:rPr>
              <a:t>Genesis 41</a:t>
            </a:r>
          </a:p>
          <a:p>
            <a:r>
              <a:rPr lang="nl-NL" sz="2600" dirty="0">
                <a:latin typeface="+mj-lt"/>
              </a:rPr>
              <a:t>1 En het is aan het einde van </a:t>
            </a:r>
            <a:r>
              <a:rPr lang="nl-NL" sz="2600" b="1" i="1" dirty="0">
                <a:latin typeface="+mj-lt"/>
              </a:rPr>
              <a:t>twee volle jaren </a:t>
            </a:r>
            <a:r>
              <a:rPr lang="nl-NL" sz="2600" dirty="0">
                <a:latin typeface="+mj-lt"/>
              </a:rPr>
              <a:t>dat Farao droomt. </a:t>
            </a:r>
          </a:p>
        </p:txBody>
      </p:sp>
    </p:spTree>
    <p:extLst>
      <p:ext uri="{BB962C8B-B14F-4D97-AF65-F5344CB8AC3E}">
        <p14:creationId xmlns:p14="http://schemas.microsoft.com/office/powerpoint/2010/main" val="26070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30</a:t>
            </a:r>
            <a:r>
              <a:rPr lang="nl-NL" sz="3000" dirty="0" smtClean="0">
                <a:solidFill>
                  <a:srgbClr val="002060"/>
                </a:solidFill>
              </a:rPr>
              <a:t> En </a:t>
            </a:r>
            <a:r>
              <a:rPr lang="nl-NL" sz="3000" dirty="0">
                <a:solidFill>
                  <a:srgbClr val="002060"/>
                </a:solidFill>
              </a:rPr>
              <a:t>zeven jaren van hongersnood zullen na deze opstaan;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al de overvloed in het land van </a:t>
            </a:r>
            <a:r>
              <a:rPr lang="nl-NL" sz="3000" dirty="0" smtClean="0">
                <a:solidFill>
                  <a:srgbClr val="002060"/>
                </a:solidFill>
              </a:rPr>
              <a:t>Egypte zal </a:t>
            </a:r>
            <a:r>
              <a:rPr lang="nl-NL" sz="3000" i="1" dirty="0">
                <a:solidFill>
                  <a:srgbClr val="002060"/>
                </a:solidFill>
                <a:effectLst>
                  <a:outerShdw blurRad="38100" dist="38100" dir="2700000" algn="tl">
                    <a:srgbClr val="000000">
                      <a:alpha val="43137"/>
                    </a:srgbClr>
                  </a:outerShdw>
                </a:effectLst>
              </a:rPr>
              <a:t>vergeten</a:t>
            </a:r>
            <a:r>
              <a:rPr lang="nl-NL" sz="3000" dirty="0">
                <a:solidFill>
                  <a:srgbClr val="002060"/>
                </a:solidFill>
                <a:effectLst>
                  <a:outerShdw blurRad="38100" dist="38100" dir="2700000" algn="tl">
                    <a:srgbClr val="000000">
                      <a:alpha val="43137"/>
                    </a:srgbClr>
                  </a:outerShdw>
                </a:effectLst>
              </a:rPr>
              <a:t> </a:t>
            </a:r>
            <a:r>
              <a:rPr lang="nl-NL" sz="3000" dirty="0">
                <a:solidFill>
                  <a:srgbClr val="002060"/>
                </a:solidFill>
              </a:rPr>
              <a:t>zijn;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de hongersnood zal het land uitputten</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1451610" y="2659257"/>
            <a:ext cx="7978140" cy="3693319"/>
          </a:xfrm>
          <a:prstGeom prst="rect">
            <a:avLst/>
          </a:prstGeom>
          <a:solidFill>
            <a:srgbClr val="CCFFCC"/>
          </a:solidFill>
        </p:spPr>
        <p:txBody>
          <a:bodyPr wrap="square" rtlCol="0">
            <a:spAutoFit/>
          </a:bodyPr>
          <a:lstStyle/>
          <a:p>
            <a:r>
              <a:rPr lang="nl-NL" sz="2600" b="1" i="1" dirty="0">
                <a:latin typeface="+mj-lt"/>
              </a:rPr>
              <a:t>Genesis </a:t>
            </a:r>
            <a:r>
              <a:rPr lang="nl-NL" sz="2600" b="1" i="1" dirty="0" smtClean="0">
                <a:latin typeface="+mj-lt"/>
              </a:rPr>
              <a:t>27</a:t>
            </a:r>
            <a:endParaRPr lang="nl-NL" sz="2600" b="1" i="1" dirty="0">
              <a:latin typeface="+mj-lt"/>
            </a:endParaRPr>
          </a:p>
          <a:p>
            <a:r>
              <a:rPr lang="nl-NL" sz="2600" baseline="30000" dirty="0" smtClean="0">
                <a:latin typeface="+mj-lt"/>
              </a:rPr>
              <a:t>43</a:t>
            </a:r>
            <a:r>
              <a:rPr lang="nl-NL" sz="2600" dirty="0" smtClean="0">
                <a:latin typeface="+mj-lt"/>
              </a:rPr>
              <a:t> En </a:t>
            </a:r>
            <a:r>
              <a:rPr lang="nl-NL" sz="2600" dirty="0">
                <a:latin typeface="+mj-lt"/>
              </a:rPr>
              <a:t>nu, mijn </a:t>
            </a:r>
            <a:r>
              <a:rPr lang="nl-NL" sz="2600" dirty="0" smtClean="0">
                <a:latin typeface="+mj-lt"/>
              </a:rPr>
              <a:t>zoon </a:t>
            </a:r>
            <a:r>
              <a:rPr lang="nl-NL" sz="2600" i="1" dirty="0" smtClean="0">
                <a:latin typeface="+mj-lt"/>
              </a:rPr>
              <a:t>(=Jakob)</a:t>
            </a:r>
            <a:r>
              <a:rPr lang="nl-NL" sz="2600" dirty="0" smtClean="0">
                <a:latin typeface="+mj-lt"/>
              </a:rPr>
              <a:t>, </a:t>
            </a:r>
            <a:r>
              <a:rPr lang="nl-NL" sz="2600" dirty="0">
                <a:latin typeface="+mj-lt"/>
              </a:rPr>
              <a:t>luister naar mijn stem: </a:t>
            </a:r>
            <a:endParaRPr lang="nl-NL" sz="2600" dirty="0" smtClean="0">
              <a:latin typeface="+mj-lt"/>
            </a:endParaRPr>
          </a:p>
          <a:p>
            <a:r>
              <a:rPr lang="nl-NL" sz="2600" dirty="0" smtClean="0">
                <a:latin typeface="+mj-lt"/>
              </a:rPr>
              <a:t>sta </a:t>
            </a:r>
            <a:r>
              <a:rPr lang="nl-NL" sz="2600" dirty="0">
                <a:latin typeface="+mj-lt"/>
              </a:rPr>
              <a:t>op, ren weg naar mijn broer </a:t>
            </a:r>
            <a:r>
              <a:rPr lang="nl-NL" sz="2600" dirty="0" smtClean="0">
                <a:latin typeface="+mj-lt"/>
              </a:rPr>
              <a:t>Laban, </a:t>
            </a:r>
            <a:r>
              <a:rPr lang="nl-NL" sz="2600" dirty="0">
                <a:latin typeface="+mj-lt"/>
              </a:rPr>
              <a:t>naar </a:t>
            </a:r>
            <a:r>
              <a:rPr lang="nl-NL" sz="2600" dirty="0" err="1" smtClean="0">
                <a:latin typeface="+mj-lt"/>
              </a:rPr>
              <a:t>Haran</a:t>
            </a:r>
            <a:r>
              <a:rPr lang="nl-NL" sz="2600" dirty="0">
                <a:latin typeface="+mj-lt"/>
              </a:rPr>
              <a:t>,</a:t>
            </a:r>
          </a:p>
          <a:p>
            <a:r>
              <a:rPr lang="nl-NL" sz="2600" dirty="0" smtClean="0">
                <a:latin typeface="+mj-lt"/>
              </a:rPr>
              <a:t>(…)</a:t>
            </a:r>
            <a:endParaRPr lang="nl-NL" sz="2600" dirty="0">
              <a:latin typeface="+mj-lt"/>
            </a:endParaRPr>
          </a:p>
          <a:p>
            <a:r>
              <a:rPr lang="nl-NL" sz="2600" baseline="30000" dirty="0" smtClean="0">
                <a:latin typeface="+mj-lt"/>
              </a:rPr>
              <a:t>45</a:t>
            </a:r>
            <a:r>
              <a:rPr lang="nl-NL" sz="2600" dirty="0" smtClean="0">
                <a:latin typeface="+mj-lt"/>
              </a:rPr>
              <a:t> totdat </a:t>
            </a:r>
            <a:r>
              <a:rPr lang="nl-NL" sz="2600" dirty="0">
                <a:latin typeface="+mj-lt"/>
              </a:rPr>
              <a:t>de boosheid van jouw broer van jou afgekeerd is, </a:t>
            </a:r>
            <a:endParaRPr lang="nl-NL" sz="2600" dirty="0" smtClean="0">
              <a:latin typeface="+mj-lt"/>
            </a:endParaRPr>
          </a:p>
          <a:p>
            <a:r>
              <a:rPr lang="nl-NL" sz="2600" dirty="0" smtClean="0">
                <a:latin typeface="+mj-lt"/>
              </a:rPr>
              <a:t>en </a:t>
            </a:r>
            <a:r>
              <a:rPr lang="nl-NL" sz="2600" dirty="0">
                <a:latin typeface="+mj-lt"/>
              </a:rPr>
              <a:t>hij </a:t>
            </a:r>
            <a:r>
              <a:rPr lang="nl-NL" sz="2600" i="1" dirty="0">
                <a:effectLst>
                  <a:outerShdw blurRad="38100" dist="38100" dir="2700000" algn="tl">
                    <a:srgbClr val="000000">
                      <a:alpha val="43137"/>
                    </a:srgbClr>
                  </a:outerShdw>
                </a:effectLst>
                <a:latin typeface="+mj-lt"/>
              </a:rPr>
              <a:t>vergeten</a:t>
            </a:r>
            <a:r>
              <a:rPr lang="nl-NL" sz="2600" dirty="0">
                <a:effectLst>
                  <a:outerShdw blurRad="38100" dist="38100" dir="2700000" algn="tl">
                    <a:srgbClr val="000000">
                      <a:alpha val="43137"/>
                    </a:srgbClr>
                  </a:outerShdw>
                </a:effectLst>
                <a:latin typeface="+mj-lt"/>
              </a:rPr>
              <a:t> </a:t>
            </a:r>
            <a:r>
              <a:rPr lang="nl-NL" sz="2600" dirty="0">
                <a:latin typeface="+mj-lt"/>
              </a:rPr>
              <a:t>is, wat jij hem hebt </a:t>
            </a:r>
            <a:r>
              <a:rPr lang="nl-NL" sz="2600" dirty="0" smtClean="0">
                <a:latin typeface="+mj-lt"/>
              </a:rPr>
              <a:t>aangedaan…</a:t>
            </a:r>
          </a:p>
          <a:p>
            <a:endParaRPr lang="nl-NL" sz="2600" dirty="0">
              <a:latin typeface="+mj-lt"/>
            </a:endParaRPr>
          </a:p>
          <a:p>
            <a:r>
              <a:rPr lang="nl-NL" sz="2600" b="1" i="1" dirty="0" smtClean="0">
                <a:latin typeface="+mj-lt"/>
              </a:rPr>
              <a:t>Genesis 31</a:t>
            </a:r>
          </a:p>
          <a:p>
            <a:r>
              <a:rPr lang="nl-NL" sz="2600" baseline="30000" dirty="0" smtClean="0">
                <a:latin typeface="+mj-lt"/>
              </a:rPr>
              <a:t>38</a:t>
            </a:r>
            <a:r>
              <a:rPr lang="nl-NL" sz="2600" dirty="0" smtClean="0">
                <a:latin typeface="+mj-lt"/>
              </a:rPr>
              <a:t> Deze </a:t>
            </a:r>
            <a:r>
              <a:rPr lang="nl-NL" sz="2600" i="1" dirty="0">
                <a:effectLst>
                  <a:outerShdw blurRad="38100" dist="38100" dir="2700000" algn="tl">
                    <a:srgbClr val="000000">
                      <a:alpha val="43137"/>
                    </a:srgbClr>
                  </a:outerShdw>
                </a:effectLst>
                <a:latin typeface="+mj-lt"/>
              </a:rPr>
              <a:t>twintig jaar</a:t>
            </a:r>
            <a:r>
              <a:rPr lang="nl-NL" sz="2600" dirty="0">
                <a:latin typeface="+mj-lt"/>
              </a:rPr>
              <a:t>, </a:t>
            </a:r>
            <a:r>
              <a:rPr lang="nl-NL" sz="2600" dirty="0" smtClean="0">
                <a:latin typeface="+mj-lt"/>
              </a:rPr>
              <a:t>was </a:t>
            </a:r>
            <a:r>
              <a:rPr lang="nl-NL" sz="2600" dirty="0">
                <a:latin typeface="+mj-lt"/>
              </a:rPr>
              <a:t>ik bij </a:t>
            </a:r>
            <a:r>
              <a:rPr lang="nl-NL" sz="2600" dirty="0" smtClean="0">
                <a:latin typeface="+mj-lt"/>
              </a:rPr>
              <a:t>jou(…)</a:t>
            </a:r>
            <a:endParaRPr lang="nl-NL" sz="2600" dirty="0">
              <a:latin typeface="+mj-lt"/>
            </a:endParaRPr>
          </a:p>
        </p:txBody>
      </p:sp>
    </p:spTree>
    <p:extLst>
      <p:ext uri="{BB962C8B-B14F-4D97-AF65-F5344CB8AC3E}">
        <p14:creationId xmlns:p14="http://schemas.microsoft.com/office/powerpoint/2010/main" val="16973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30</a:t>
            </a:r>
            <a:r>
              <a:rPr lang="nl-NL" sz="3000" dirty="0" smtClean="0">
                <a:solidFill>
                  <a:srgbClr val="002060"/>
                </a:solidFill>
              </a:rPr>
              <a:t> En </a:t>
            </a:r>
            <a:r>
              <a:rPr lang="nl-NL" sz="3000" dirty="0">
                <a:solidFill>
                  <a:srgbClr val="002060"/>
                </a:solidFill>
              </a:rPr>
              <a:t>zeven jaren van hongersnood zullen na deze opstaan;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al de overvloed in het land van </a:t>
            </a:r>
            <a:r>
              <a:rPr lang="nl-NL" sz="3000" dirty="0" smtClean="0">
                <a:solidFill>
                  <a:srgbClr val="002060"/>
                </a:solidFill>
              </a:rPr>
              <a:t>Egypte zal </a:t>
            </a:r>
            <a:r>
              <a:rPr lang="nl-NL" sz="3000" i="1" dirty="0">
                <a:solidFill>
                  <a:srgbClr val="002060"/>
                </a:solidFill>
                <a:effectLst>
                  <a:outerShdw blurRad="38100" dist="38100" dir="2700000" algn="tl">
                    <a:srgbClr val="000000">
                      <a:alpha val="43137"/>
                    </a:srgbClr>
                  </a:outerShdw>
                </a:effectLst>
              </a:rPr>
              <a:t>vergeten</a:t>
            </a:r>
            <a:r>
              <a:rPr lang="nl-NL" sz="3000" dirty="0">
                <a:solidFill>
                  <a:srgbClr val="002060"/>
                </a:solidFill>
                <a:effectLst>
                  <a:outerShdw blurRad="38100" dist="38100" dir="2700000" algn="tl">
                    <a:srgbClr val="000000">
                      <a:alpha val="43137"/>
                    </a:srgbClr>
                  </a:outerShdw>
                </a:effectLst>
              </a:rPr>
              <a:t> </a:t>
            </a:r>
            <a:r>
              <a:rPr lang="nl-NL" sz="3000" dirty="0">
                <a:solidFill>
                  <a:srgbClr val="002060"/>
                </a:solidFill>
              </a:rPr>
              <a:t>zijn;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de hongersnood zal het land uitputten</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441959" y="3505077"/>
            <a:ext cx="11052810" cy="2492990"/>
          </a:xfrm>
          <a:prstGeom prst="rect">
            <a:avLst/>
          </a:prstGeom>
          <a:solidFill>
            <a:srgbClr val="CCFFCC"/>
          </a:solidFill>
        </p:spPr>
        <p:txBody>
          <a:bodyPr wrap="square" rtlCol="0">
            <a:spAutoFit/>
          </a:bodyPr>
          <a:lstStyle/>
          <a:p>
            <a:r>
              <a:rPr lang="nl-NL" sz="2600" b="1" i="1" dirty="0" smtClean="0">
                <a:latin typeface="+mj-lt"/>
              </a:rPr>
              <a:t>Deuteronomium 32</a:t>
            </a:r>
          </a:p>
          <a:p>
            <a:r>
              <a:rPr lang="nl-NL" sz="2600" baseline="30000" dirty="0" smtClean="0">
                <a:latin typeface="+mj-lt"/>
              </a:rPr>
              <a:t>18</a:t>
            </a:r>
            <a:r>
              <a:rPr lang="nl-NL" sz="2600" dirty="0" smtClean="0">
                <a:latin typeface="+mj-lt"/>
              </a:rPr>
              <a:t> De </a:t>
            </a:r>
            <a:r>
              <a:rPr lang="nl-NL" sz="2600" dirty="0">
                <a:latin typeface="+mj-lt"/>
              </a:rPr>
              <a:t>Rots, die u verwekt heeft, hebt gij veronachtzaamd en </a:t>
            </a:r>
            <a:r>
              <a:rPr lang="nl-NL" sz="2600" i="1" dirty="0">
                <a:effectLst>
                  <a:outerShdw blurRad="38100" dist="38100" dir="2700000" algn="tl">
                    <a:srgbClr val="000000">
                      <a:alpha val="43137"/>
                    </a:srgbClr>
                  </a:outerShdw>
                </a:effectLst>
                <a:latin typeface="+mj-lt"/>
              </a:rPr>
              <a:t>vergeten</a:t>
            </a:r>
            <a:r>
              <a:rPr lang="nl-NL" sz="2600" dirty="0">
                <a:effectLst>
                  <a:outerShdw blurRad="38100" dist="38100" dir="2700000" algn="tl">
                    <a:srgbClr val="000000">
                      <a:alpha val="43137"/>
                    </a:srgbClr>
                  </a:outerShdw>
                </a:effectLst>
                <a:latin typeface="+mj-lt"/>
              </a:rPr>
              <a:t> </a:t>
            </a:r>
            <a:r>
              <a:rPr lang="nl-NL" sz="2600" dirty="0">
                <a:latin typeface="+mj-lt"/>
              </a:rPr>
              <a:t>de God, </a:t>
            </a:r>
            <a:endParaRPr lang="nl-NL" sz="2600" dirty="0" smtClean="0">
              <a:latin typeface="+mj-lt"/>
            </a:endParaRPr>
          </a:p>
          <a:p>
            <a:r>
              <a:rPr lang="nl-NL" sz="2600" dirty="0" smtClean="0">
                <a:latin typeface="+mj-lt"/>
              </a:rPr>
              <a:t>die </a:t>
            </a:r>
            <a:r>
              <a:rPr lang="nl-NL" sz="2600" dirty="0">
                <a:latin typeface="+mj-lt"/>
              </a:rPr>
              <a:t>u heeft voortgebracht.</a:t>
            </a:r>
          </a:p>
          <a:p>
            <a:r>
              <a:rPr lang="nl-NL" sz="2600" baseline="30000" dirty="0" smtClean="0">
                <a:latin typeface="+mj-lt"/>
              </a:rPr>
              <a:t>20</a:t>
            </a:r>
            <a:r>
              <a:rPr lang="nl-NL" sz="2600" dirty="0" smtClean="0">
                <a:latin typeface="+mj-lt"/>
              </a:rPr>
              <a:t> Hij zei: </a:t>
            </a:r>
            <a:r>
              <a:rPr lang="nl-NL" sz="2600" dirty="0">
                <a:latin typeface="+mj-lt"/>
              </a:rPr>
              <a:t>Ik </a:t>
            </a:r>
            <a:r>
              <a:rPr lang="nl-NL" sz="2600" i="1" dirty="0" smtClean="0">
                <a:effectLst>
                  <a:outerShdw blurRad="38100" dist="38100" dir="2700000" algn="tl">
                    <a:srgbClr val="000000">
                      <a:alpha val="43137"/>
                    </a:srgbClr>
                  </a:outerShdw>
                </a:effectLst>
                <a:latin typeface="+mj-lt"/>
              </a:rPr>
              <a:t>verberg</a:t>
            </a:r>
            <a:r>
              <a:rPr lang="nl-NL" sz="2600" dirty="0" smtClean="0">
                <a:effectLst>
                  <a:outerShdw blurRad="38100" dist="38100" dir="2700000" algn="tl">
                    <a:srgbClr val="000000">
                      <a:alpha val="43137"/>
                    </a:srgbClr>
                  </a:outerShdw>
                </a:effectLst>
                <a:latin typeface="+mj-lt"/>
              </a:rPr>
              <a:t> </a:t>
            </a:r>
            <a:r>
              <a:rPr lang="nl-NL" sz="2600" dirty="0" smtClean="0">
                <a:latin typeface="+mj-lt"/>
              </a:rPr>
              <a:t>Mijn </a:t>
            </a:r>
            <a:r>
              <a:rPr lang="nl-NL" sz="2600" dirty="0">
                <a:latin typeface="+mj-lt"/>
              </a:rPr>
              <a:t>aangezicht voor hen </a:t>
            </a:r>
            <a:r>
              <a:rPr lang="nl-NL" sz="2600" dirty="0" smtClean="0">
                <a:latin typeface="+mj-lt"/>
              </a:rPr>
              <a:t>en zie, </a:t>
            </a:r>
            <a:r>
              <a:rPr lang="nl-NL" sz="2600" dirty="0">
                <a:latin typeface="+mj-lt"/>
              </a:rPr>
              <a:t>wat hun einde wezen </a:t>
            </a:r>
            <a:r>
              <a:rPr lang="nl-NL" sz="2600" dirty="0" smtClean="0">
                <a:latin typeface="+mj-lt"/>
              </a:rPr>
              <a:t>zal (…)</a:t>
            </a:r>
          </a:p>
          <a:p>
            <a:endParaRPr lang="nl-NL" sz="2600" dirty="0">
              <a:latin typeface="+mj-lt"/>
            </a:endParaRPr>
          </a:p>
          <a:p>
            <a:r>
              <a:rPr lang="nl-NL" sz="2600" i="1" dirty="0" smtClean="0">
                <a:latin typeface="+mj-lt"/>
              </a:rPr>
              <a:t>Vergelijk: Ps.10:11, 13:2, 44:25</a:t>
            </a:r>
            <a:r>
              <a:rPr lang="nl-NL" sz="2600" i="1" dirty="0">
                <a:latin typeface="+mj-lt"/>
              </a:rPr>
              <a:t>;</a:t>
            </a:r>
            <a:r>
              <a:rPr lang="nl-NL" sz="2600" i="1" dirty="0" smtClean="0">
                <a:latin typeface="+mj-lt"/>
              </a:rPr>
              <a:t> Jes.49:14</a:t>
            </a:r>
            <a:endParaRPr lang="nl-NL" sz="2600" i="1" dirty="0">
              <a:latin typeface="+mj-lt"/>
            </a:endParaRPr>
          </a:p>
        </p:txBody>
      </p:sp>
    </p:spTree>
    <p:extLst>
      <p:ext uri="{BB962C8B-B14F-4D97-AF65-F5344CB8AC3E}">
        <p14:creationId xmlns:p14="http://schemas.microsoft.com/office/powerpoint/2010/main" val="31459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470898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31 </a:t>
            </a:r>
            <a:r>
              <a:rPr lang="nl-NL" sz="3000" dirty="0" smtClean="0">
                <a:solidFill>
                  <a:srgbClr val="002060"/>
                </a:solidFill>
              </a:rPr>
              <a:t>En </a:t>
            </a:r>
            <a:r>
              <a:rPr lang="nl-NL" sz="3000" dirty="0">
                <a:solidFill>
                  <a:srgbClr val="002060"/>
                </a:solidFill>
              </a:rPr>
              <a:t>de overvloed zal in het land </a:t>
            </a:r>
            <a:r>
              <a:rPr lang="nl-NL" sz="3000" dirty="0" smtClean="0">
                <a:solidFill>
                  <a:srgbClr val="002060"/>
                </a:solidFill>
              </a:rPr>
              <a:t>niet geweten </a:t>
            </a:r>
            <a:r>
              <a:rPr lang="nl-NL" sz="3000" dirty="0">
                <a:solidFill>
                  <a:srgbClr val="002060"/>
                </a:solidFill>
              </a:rPr>
              <a:t>worden vanwege de hongersnood daarna; want die zal uitermate zwaar zijn.</a:t>
            </a:r>
          </a:p>
          <a:p>
            <a:pPr lvl="0"/>
            <a:r>
              <a:rPr lang="nl-NL" sz="3000" baseline="30000" dirty="0" smtClean="0">
                <a:solidFill>
                  <a:srgbClr val="002060"/>
                </a:solidFill>
              </a:rPr>
              <a:t>32</a:t>
            </a:r>
            <a:r>
              <a:rPr lang="nl-NL" sz="3000" dirty="0" smtClean="0">
                <a:solidFill>
                  <a:srgbClr val="002060"/>
                </a:solidFill>
              </a:rPr>
              <a:t> En </a:t>
            </a:r>
            <a:r>
              <a:rPr lang="nl-NL" sz="3000" dirty="0">
                <a:solidFill>
                  <a:srgbClr val="002060"/>
                </a:solidFill>
              </a:rPr>
              <a:t>dat de droom </a:t>
            </a:r>
            <a:r>
              <a:rPr lang="nl-NL" sz="3000" dirty="0" smtClean="0">
                <a:solidFill>
                  <a:srgbClr val="002060"/>
                </a:solidFill>
              </a:rPr>
              <a:t>twee </a:t>
            </a:r>
            <a:r>
              <a:rPr lang="nl-NL" sz="3000" dirty="0">
                <a:solidFill>
                  <a:srgbClr val="002060"/>
                </a:solidFill>
              </a:rPr>
              <a:t>keer </a:t>
            </a:r>
            <a:r>
              <a:rPr lang="nl-NL" sz="3000" dirty="0" smtClean="0">
                <a:solidFill>
                  <a:srgbClr val="002060"/>
                </a:solidFill>
              </a:rPr>
              <a:t>aan Farao </a:t>
            </a:r>
            <a:r>
              <a:rPr lang="nl-NL" sz="3000" dirty="0">
                <a:solidFill>
                  <a:srgbClr val="002060"/>
                </a:solidFill>
              </a:rPr>
              <a:t>herhaald is, wil zeggen, dat de zaak bij de God vaststaat, en dat de God haast maakt om het te doen.</a:t>
            </a:r>
          </a:p>
          <a:p>
            <a:pPr lvl="0"/>
            <a:r>
              <a:rPr lang="nl-NL" sz="3000" baseline="30000" dirty="0" smtClean="0">
                <a:solidFill>
                  <a:srgbClr val="002060"/>
                </a:solidFill>
              </a:rPr>
              <a:t>33</a:t>
            </a:r>
            <a:r>
              <a:rPr lang="nl-NL" sz="3000" dirty="0" smtClean="0">
                <a:solidFill>
                  <a:srgbClr val="002060"/>
                </a:solidFill>
              </a:rPr>
              <a:t> En </a:t>
            </a:r>
            <a:r>
              <a:rPr lang="nl-NL" sz="3000" dirty="0">
                <a:solidFill>
                  <a:srgbClr val="002060"/>
                </a:solidFill>
              </a:rPr>
              <a:t>nu, laat </a:t>
            </a:r>
            <a:r>
              <a:rPr lang="nl-NL" sz="3000" dirty="0" smtClean="0">
                <a:solidFill>
                  <a:srgbClr val="002060"/>
                </a:solidFill>
              </a:rPr>
              <a:t>Farao zien </a:t>
            </a:r>
            <a:r>
              <a:rPr lang="nl-NL" sz="3000" dirty="0">
                <a:solidFill>
                  <a:srgbClr val="002060"/>
                </a:solidFill>
              </a:rPr>
              <a:t>naar een verstandig en wijs man,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laat hij hem aanstellen over het land van </a:t>
            </a:r>
            <a:r>
              <a:rPr lang="nl-NL" sz="3000" dirty="0" smtClean="0">
                <a:solidFill>
                  <a:srgbClr val="002060"/>
                </a:solidFill>
              </a:rPr>
              <a:t>Egypte.</a:t>
            </a:r>
            <a:endParaRPr lang="nl-NL" sz="3000" dirty="0">
              <a:solidFill>
                <a:srgbClr val="002060"/>
              </a:solidFill>
            </a:endParaRPr>
          </a:p>
          <a:p>
            <a:pPr lvl="0"/>
            <a:r>
              <a:rPr lang="nl-NL" sz="3000" baseline="30000" dirty="0" smtClean="0">
                <a:solidFill>
                  <a:srgbClr val="002060"/>
                </a:solidFill>
              </a:rPr>
              <a:t>34</a:t>
            </a:r>
            <a:r>
              <a:rPr lang="nl-NL" sz="3000" dirty="0" smtClean="0">
                <a:solidFill>
                  <a:srgbClr val="002060"/>
                </a:solidFill>
              </a:rPr>
              <a:t> En Farao doe zo: </a:t>
            </a:r>
            <a:r>
              <a:rPr lang="nl-NL" sz="3000" dirty="0">
                <a:solidFill>
                  <a:srgbClr val="002060"/>
                </a:solidFill>
              </a:rPr>
              <a:t>laat hij zorgen voor opzichters over het land,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laat hij </a:t>
            </a:r>
            <a:r>
              <a:rPr lang="nl-NL" sz="3000" i="1" dirty="0">
                <a:solidFill>
                  <a:srgbClr val="002060"/>
                </a:solidFill>
                <a:effectLst>
                  <a:outerShdw blurRad="38100" dist="38100" dir="2700000" algn="tl">
                    <a:srgbClr val="000000">
                      <a:alpha val="43137"/>
                    </a:srgbClr>
                  </a:outerShdw>
                </a:effectLst>
              </a:rPr>
              <a:t>een vijfde </a:t>
            </a:r>
            <a:r>
              <a:rPr lang="nl-NL" sz="3000" dirty="0">
                <a:solidFill>
                  <a:srgbClr val="002060"/>
                </a:solidFill>
              </a:rPr>
              <a:t>nemen van het land van </a:t>
            </a:r>
            <a:r>
              <a:rPr lang="nl-NL" sz="3000" dirty="0" smtClean="0">
                <a:solidFill>
                  <a:srgbClr val="002060"/>
                </a:solidFill>
              </a:rPr>
              <a:t>Egypte </a:t>
            </a:r>
          </a:p>
          <a:p>
            <a:pPr lvl="0"/>
            <a:r>
              <a:rPr lang="nl-NL" sz="3000" dirty="0" smtClean="0">
                <a:solidFill>
                  <a:srgbClr val="002060"/>
                </a:solidFill>
              </a:rPr>
              <a:t>in </a:t>
            </a:r>
            <a:r>
              <a:rPr lang="nl-NL" sz="3000" dirty="0">
                <a:solidFill>
                  <a:srgbClr val="002060"/>
                </a:solidFill>
              </a:rPr>
              <a:t>de zeven jaren van de overvloed.</a:t>
            </a:r>
          </a:p>
        </p:txBody>
      </p:sp>
      <p:pic>
        <p:nvPicPr>
          <p:cNvPr id="2" name="Afbeelding 1"/>
          <p:cNvPicPr>
            <a:picLocks noChangeAspect="1"/>
          </p:cNvPicPr>
          <p:nvPr/>
        </p:nvPicPr>
        <p:blipFill>
          <a:blip r:embed="rId3"/>
          <a:stretch>
            <a:fillRect/>
          </a:stretch>
        </p:blipFill>
        <p:spPr>
          <a:xfrm>
            <a:off x="441959" y="5994627"/>
            <a:ext cx="10462261" cy="787768"/>
          </a:xfrm>
          <a:prstGeom prst="rect">
            <a:avLst/>
          </a:prstGeom>
        </p:spPr>
      </p:pic>
    </p:spTree>
    <p:extLst>
      <p:ext uri="{BB962C8B-B14F-4D97-AF65-F5344CB8AC3E}">
        <p14:creationId xmlns:p14="http://schemas.microsoft.com/office/powerpoint/2010/main" val="7678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3323987"/>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35 </a:t>
            </a:r>
            <a:r>
              <a:rPr lang="nl-NL" sz="3000" dirty="0" smtClean="0">
                <a:solidFill>
                  <a:srgbClr val="002060"/>
                </a:solidFill>
              </a:rPr>
              <a:t>En dat zij </a:t>
            </a:r>
            <a:r>
              <a:rPr lang="nl-NL" sz="3000" dirty="0">
                <a:solidFill>
                  <a:srgbClr val="002060"/>
                </a:solidFill>
              </a:rPr>
              <a:t>al het voedsel bijeenbrengen van deze goede jaren die komen, en </a:t>
            </a:r>
            <a:r>
              <a:rPr lang="nl-NL" sz="3000" dirty="0" smtClean="0">
                <a:solidFill>
                  <a:srgbClr val="002060"/>
                </a:solidFill>
              </a:rPr>
              <a:t>koren </a:t>
            </a:r>
            <a:r>
              <a:rPr lang="nl-NL" sz="3000" dirty="0">
                <a:solidFill>
                  <a:srgbClr val="002060"/>
                </a:solidFill>
              </a:rPr>
              <a:t>ophopen </a:t>
            </a:r>
            <a:r>
              <a:rPr lang="nl-NL" sz="3000" dirty="0" smtClean="0">
                <a:solidFill>
                  <a:srgbClr val="002060"/>
                </a:solidFill>
              </a:rPr>
              <a:t>onder de hand van Farao, </a:t>
            </a:r>
          </a:p>
          <a:p>
            <a:pPr lvl="0"/>
            <a:r>
              <a:rPr lang="nl-NL" sz="3000" dirty="0" smtClean="0">
                <a:solidFill>
                  <a:srgbClr val="002060"/>
                </a:solidFill>
              </a:rPr>
              <a:t>als </a:t>
            </a:r>
            <a:r>
              <a:rPr lang="nl-NL" sz="3000" dirty="0">
                <a:solidFill>
                  <a:srgbClr val="002060"/>
                </a:solidFill>
              </a:rPr>
              <a:t>voedsel in de steden, en dit bewaken.</a:t>
            </a:r>
          </a:p>
          <a:p>
            <a:pPr lvl="0"/>
            <a:r>
              <a:rPr lang="nl-NL" sz="3000" baseline="30000" dirty="0" smtClean="0">
                <a:solidFill>
                  <a:srgbClr val="002060"/>
                </a:solidFill>
              </a:rPr>
              <a:t>36</a:t>
            </a:r>
            <a:r>
              <a:rPr lang="nl-NL" sz="3000" dirty="0" smtClean="0">
                <a:solidFill>
                  <a:srgbClr val="002060"/>
                </a:solidFill>
              </a:rPr>
              <a:t> En </a:t>
            </a:r>
            <a:r>
              <a:rPr lang="nl-NL" sz="3000" dirty="0">
                <a:solidFill>
                  <a:srgbClr val="002060"/>
                </a:solidFill>
              </a:rPr>
              <a:t>het voedsel zal een reserve zijn voor het land </a:t>
            </a:r>
            <a:r>
              <a:rPr lang="nl-NL" sz="3000" dirty="0" smtClean="0">
                <a:solidFill>
                  <a:srgbClr val="002060"/>
                </a:solidFill>
              </a:rPr>
              <a:t>in </a:t>
            </a:r>
            <a:r>
              <a:rPr lang="nl-NL" sz="3000" dirty="0">
                <a:solidFill>
                  <a:srgbClr val="002060"/>
                </a:solidFill>
              </a:rPr>
              <a:t>de </a:t>
            </a:r>
            <a:endParaRPr lang="nl-NL" sz="3000" dirty="0" smtClean="0">
              <a:solidFill>
                <a:srgbClr val="002060"/>
              </a:solidFill>
            </a:endParaRPr>
          </a:p>
          <a:p>
            <a:pPr lvl="0"/>
            <a:r>
              <a:rPr lang="nl-NL" sz="3000" dirty="0" smtClean="0">
                <a:solidFill>
                  <a:srgbClr val="002060"/>
                </a:solidFill>
              </a:rPr>
              <a:t>zeven </a:t>
            </a:r>
            <a:r>
              <a:rPr lang="nl-NL" sz="3000" dirty="0">
                <a:solidFill>
                  <a:srgbClr val="002060"/>
                </a:solidFill>
              </a:rPr>
              <a:t>jaren van hongersnood, die in het land van </a:t>
            </a:r>
            <a:r>
              <a:rPr lang="nl-NL" sz="3000" dirty="0" smtClean="0">
                <a:solidFill>
                  <a:srgbClr val="002060"/>
                </a:solidFill>
              </a:rPr>
              <a:t>Egypte zullen </a:t>
            </a:r>
            <a:r>
              <a:rPr lang="nl-NL" sz="3000" dirty="0">
                <a:solidFill>
                  <a:srgbClr val="002060"/>
                </a:solidFill>
              </a:rPr>
              <a:t>komen, </a:t>
            </a:r>
            <a:endParaRPr lang="nl-NL" sz="3000" dirty="0" smtClean="0">
              <a:solidFill>
                <a:srgbClr val="002060"/>
              </a:solidFill>
            </a:endParaRPr>
          </a:p>
          <a:p>
            <a:pPr lvl="0"/>
            <a:r>
              <a:rPr lang="nl-NL" sz="3000" dirty="0" smtClean="0">
                <a:solidFill>
                  <a:srgbClr val="002060"/>
                </a:solidFill>
              </a:rPr>
              <a:t>opdat </a:t>
            </a:r>
            <a:r>
              <a:rPr lang="nl-NL" sz="3000" dirty="0">
                <a:solidFill>
                  <a:srgbClr val="002060"/>
                </a:solidFill>
              </a:rPr>
              <a:t>het land in de hongersnood niet wordt afgesneden.</a:t>
            </a:r>
          </a:p>
        </p:txBody>
      </p:sp>
    </p:spTree>
    <p:extLst>
      <p:ext uri="{BB962C8B-B14F-4D97-AF65-F5344CB8AC3E}">
        <p14:creationId xmlns:p14="http://schemas.microsoft.com/office/powerpoint/2010/main" val="9447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22711" y="860935"/>
            <a:ext cx="7414261" cy="615553"/>
          </a:xfrm>
          <a:prstGeom prst="rect">
            <a:avLst/>
          </a:prstGeom>
          <a:noFill/>
        </p:spPr>
        <p:txBody>
          <a:bodyPr wrap="square" rtlCol="0">
            <a:spAutoFit/>
          </a:bodyPr>
          <a:lstStyle/>
          <a:p>
            <a:r>
              <a:rPr lang="nl-NL" sz="3000" b="1" dirty="0" smtClean="0">
                <a:solidFill>
                  <a:srgbClr val="002060"/>
                </a:solidFill>
              </a:rPr>
              <a:t>Genesis 37: Jozef door zijn broers verkocht</a:t>
            </a:r>
            <a:endParaRPr lang="nl-NL" b="1" dirty="0" smtClean="0">
              <a:solidFill>
                <a:srgbClr val="002060"/>
              </a:solidFill>
            </a:endParaRPr>
          </a:p>
          <a:p>
            <a:endParaRPr lang="nl-NL" sz="400" dirty="0" smtClean="0">
              <a:solidFill>
                <a:srgbClr val="002060"/>
              </a:solidFill>
            </a:endParaRPr>
          </a:p>
        </p:txBody>
      </p:sp>
      <p:pic>
        <p:nvPicPr>
          <p:cNvPr id="3" name="Afbeelding 2"/>
          <p:cNvPicPr>
            <a:picLocks noChangeAspect="1"/>
          </p:cNvPicPr>
          <p:nvPr/>
        </p:nvPicPr>
        <p:blipFill>
          <a:blip r:embed="rId3"/>
          <a:stretch>
            <a:fillRect/>
          </a:stretch>
        </p:blipFill>
        <p:spPr>
          <a:xfrm>
            <a:off x="8062032" y="740094"/>
            <a:ext cx="3696987" cy="2772740"/>
          </a:xfrm>
          <a:prstGeom prst="rect">
            <a:avLst/>
          </a:prstGeom>
        </p:spPr>
      </p:pic>
      <p:pic>
        <p:nvPicPr>
          <p:cNvPr id="4" name="Afbeelding 3"/>
          <p:cNvPicPr>
            <a:picLocks noChangeAspect="1"/>
          </p:cNvPicPr>
          <p:nvPr/>
        </p:nvPicPr>
        <p:blipFill>
          <a:blip r:embed="rId4"/>
          <a:stretch>
            <a:fillRect/>
          </a:stretch>
        </p:blipFill>
        <p:spPr>
          <a:xfrm>
            <a:off x="8443355" y="4102629"/>
            <a:ext cx="3195601" cy="2396701"/>
          </a:xfrm>
          <a:prstGeom prst="rect">
            <a:avLst/>
          </a:prstGeom>
        </p:spPr>
      </p:pic>
      <p:sp>
        <p:nvSpPr>
          <p:cNvPr id="2" name="Tekstvak 1"/>
          <p:cNvSpPr txBox="1"/>
          <p:nvPr/>
        </p:nvSpPr>
        <p:spPr>
          <a:xfrm>
            <a:off x="622710" y="2463017"/>
            <a:ext cx="7013123" cy="2862322"/>
          </a:xfrm>
          <a:prstGeom prst="rect">
            <a:avLst/>
          </a:prstGeom>
          <a:noFill/>
        </p:spPr>
        <p:txBody>
          <a:bodyPr wrap="square" rtlCol="0">
            <a:spAutoFit/>
          </a:bodyPr>
          <a:lstStyle/>
          <a:p>
            <a:pPr marL="285750" indent="-285750">
              <a:buFont typeface="Arial" panose="020B0604020202020204" pitchFamily="34" charset="0"/>
              <a:buChar char="•"/>
            </a:pPr>
            <a:r>
              <a:rPr lang="nl-NL" sz="3000" dirty="0" smtClean="0">
                <a:solidFill>
                  <a:srgbClr val="002060"/>
                </a:solidFill>
              </a:rPr>
              <a:t>Jozef gaat op zoek naar zijn broers</a:t>
            </a:r>
          </a:p>
          <a:p>
            <a:pPr marL="285750" indent="-285750">
              <a:buFont typeface="Arial" panose="020B0604020202020204" pitchFamily="34" charset="0"/>
              <a:buChar char="•"/>
            </a:pPr>
            <a:r>
              <a:rPr lang="nl-NL" sz="3000" dirty="0" smtClean="0">
                <a:solidFill>
                  <a:srgbClr val="002060"/>
                </a:solidFill>
              </a:rPr>
              <a:t>zij grijpen hem en gooien hem in een put</a:t>
            </a:r>
          </a:p>
          <a:p>
            <a:pPr marL="285750" indent="-285750">
              <a:buFont typeface="Arial" panose="020B0604020202020204" pitchFamily="34" charset="0"/>
              <a:buChar char="•"/>
            </a:pPr>
            <a:r>
              <a:rPr lang="nl-NL" sz="3000" dirty="0" smtClean="0">
                <a:solidFill>
                  <a:srgbClr val="002060"/>
                </a:solidFill>
              </a:rPr>
              <a:t>…en leveren hem over aan heidenen</a:t>
            </a:r>
          </a:p>
          <a:p>
            <a:pPr marL="285750" indent="-285750">
              <a:buFont typeface="Arial" panose="020B0604020202020204" pitchFamily="34" charset="0"/>
              <a:buChar char="•"/>
            </a:pPr>
            <a:r>
              <a:rPr lang="nl-NL" sz="3000" dirty="0" smtClean="0">
                <a:solidFill>
                  <a:srgbClr val="002060"/>
                </a:solidFill>
              </a:rPr>
              <a:t>Jozef verdwijnt naar het buitenland</a:t>
            </a:r>
          </a:p>
          <a:p>
            <a:pPr marL="285750" indent="-285750">
              <a:buFont typeface="Arial" panose="020B0604020202020204" pitchFamily="34" charset="0"/>
              <a:buChar char="•"/>
            </a:pPr>
            <a:r>
              <a:rPr lang="nl-NL" sz="3000" dirty="0" smtClean="0">
                <a:solidFill>
                  <a:srgbClr val="002060"/>
                </a:solidFill>
              </a:rPr>
              <a:t>…en wordt dood gerekend door het huis van Jakob</a:t>
            </a:r>
            <a:endParaRPr lang="nl-NL" sz="3000" dirty="0">
              <a:solidFill>
                <a:srgbClr val="002060"/>
              </a:solidFill>
            </a:endParaRPr>
          </a:p>
        </p:txBody>
      </p:sp>
    </p:spTree>
    <p:extLst>
      <p:ext uri="{BB962C8B-B14F-4D97-AF65-F5344CB8AC3E}">
        <p14:creationId xmlns:p14="http://schemas.microsoft.com/office/powerpoint/2010/main" val="1720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470898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37 </a:t>
            </a:r>
            <a:r>
              <a:rPr lang="nl-NL" sz="3000" dirty="0" smtClean="0">
                <a:solidFill>
                  <a:srgbClr val="002060"/>
                </a:solidFill>
              </a:rPr>
              <a:t>En </a:t>
            </a:r>
            <a:r>
              <a:rPr lang="nl-NL" sz="3000" dirty="0">
                <a:solidFill>
                  <a:srgbClr val="002060"/>
                </a:solidFill>
              </a:rPr>
              <a:t>het woord is goed in de ogen van </a:t>
            </a:r>
            <a:r>
              <a:rPr lang="nl-NL" sz="3000" dirty="0" smtClean="0">
                <a:solidFill>
                  <a:srgbClr val="002060"/>
                </a:solidFill>
              </a:rPr>
              <a:t>Farao </a:t>
            </a:r>
            <a:r>
              <a:rPr lang="nl-NL" sz="3000" dirty="0">
                <a:solidFill>
                  <a:srgbClr val="002060"/>
                </a:solidFill>
              </a:rPr>
              <a:t>en in de ogen van al zijn dienaren.</a:t>
            </a:r>
          </a:p>
          <a:p>
            <a:pPr lvl="0"/>
            <a:r>
              <a:rPr lang="nl-NL" sz="3000" baseline="30000" dirty="0" smtClean="0">
                <a:solidFill>
                  <a:srgbClr val="002060"/>
                </a:solidFill>
              </a:rPr>
              <a:t>38</a:t>
            </a:r>
            <a:r>
              <a:rPr lang="nl-NL" sz="3000" dirty="0" smtClean="0">
                <a:solidFill>
                  <a:srgbClr val="002060"/>
                </a:solidFill>
              </a:rPr>
              <a:t> En Farao </a:t>
            </a:r>
            <a:r>
              <a:rPr lang="nl-NL" sz="3000" dirty="0">
                <a:solidFill>
                  <a:srgbClr val="002060"/>
                </a:solidFill>
              </a:rPr>
              <a:t>zegt tot zijn dienaren: Zouden wij iemand kunnen vinden als deze, een man, in wie de geest van God is?</a:t>
            </a:r>
          </a:p>
          <a:p>
            <a:pPr lvl="0"/>
            <a:r>
              <a:rPr lang="nl-NL" sz="3000" baseline="30000" dirty="0" smtClean="0">
                <a:solidFill>
                  <a:srgbClr val="002060"/>
                </a:solidFill>
              </a:rPr>
              <a:t>39</a:t>
            </a:r>
            <a:r>
              <a:rPr lang="nl-NL" sz="3000" dirty="0" smtClean="0">
                <a:solidFill>
                  <a:srgbClr val="002060"/>
                </a:solidFill>
              </a:rPr>
              <a:t> En Farao zegt tot Jozef: Nadat God jou dit alles bekend maakt,</a:t>
            </a:r>
          </a:p>
          <a:p>
            <a:pPr lvl="0"/>
            <a:r>
              <a:rPr lang="nl-NL" sz="3000" dirty="0" smtClean="0">
                <a:solidFill>
                  <a:srgbClr val="002060"/>
                </a:solidFill>
              </a:rPr>
              <a:t> is er niemand zo verstandig en wijs als jij.</a:t>
            </a:r>
          </a:p>
          <a:p>
            <a:pPr lvl="0"/>
            <a:r>
              <a:rPr lang="nl-NL" sz="3000" baseline="30000" dirty="0" smtClean="0">
                <a:solidFill>
                  <a:srgbClr val="002060"/>
                </a:solidFill>
              </a:rPr>
              <a:t>40</a:t>
            </a:r>
            <a:r>
              <a:rPr lang="nl-NL" sz="3000" dirty="0" smtClean="0">
                <a:solidFill>
                  <a:srgbClr val="002060"/>
                </a:solidFill>
              </a:rPr>
              <a:t> Jij </a:t>
            </a:r>
            <a:r>
              <a:rPr lang="nl-NL" sz="3000" dirty="0">
                <a:solidFill>
                  <a:srgbClr val="002060"/>
                </a:solidFill>
              </a:rPr>
              <a:t>zal over mijn huis zijn, en op jouw bevel zal mijn gehele volk </a:t>
            </a:r>
            <a:r>
              <a:rPr lang="nl-NL" sz="3000" dirty="0" smtClean="0">
                <a:solidFill>
                  <a:srgbClr val="002060"/>
                </a:solidFill>
              </a:rPr>
              <a:t>gehoorzamen. </a:t>
            </a:r>
            <a:r>
              <a:rPr lang="nl-NL" sz="3000" dirty="0">
                <a:solidFill>
                  <a:srgbClr val="002060"/>
                </a:solidFill>
              </a:rPr>
              <a:t>Maar in de troon ben ik groter dan jij.</a:t>
            </a:r>
          </a:p>
          <a:p>
            <a:pPr lvl="0"/>
            <a:r>
              <a:rPr lang="nl-NL" sz="3000" baseline="30000" dirty="0" smtClean="0">
                <a:solidFill>
                  <a:srgbClr val="002060"/>
                </a:solidFill>
              </a:rPr>
              <a:t>41</a:t>
            </a:r>
            <a:r>
              <a:rPr lang="nl-NL" sz="3000" dirty="0" smtClean="0">
                <a:solidFill>
                  <a:srgbClr val="002060"/>
                </a:solidFill>
              </a:rPr>
              <a:t> En Farao </a:t>
            </a:r>
            <a:r>
              <a:rPr lang="nl-NL" sz="3000" dirty="0">
                <a:solidFill>
                  <a:srgbClr val="002060"/>
                </a:solidFill>
              </a:rPr>
              <a:t>zegt tot </a:t>
            </a:r>
            <a:r>
              <a:rPr lang="nl-NL" sz="3000" dirty="0" smtClean="0">
                <a:solidFill>
                  <a:srgbClr val="002060"/>
                </a:solidFill>
              </a:rPr>
              <a:t>Jozef: zie, </a:t>
            </a:r>
            <a:r>
              <a:rPr lang="nl-NL" sz="3000" dirty="0">
                <a:solidFill>
                  <a:srgbClr val="002060"/>
                </a:solidFill>
              </a:rPr>
              <a:t>ik </a:t>
            </a:r>
            <a:r>
              <a:rPr lang="nl-NL" sz="3000" dirty="0" smtClean="0">
                <a:solidFill>
                  <a:srgbClr val="002060"/>
                </a:solidFill>
              </a:rPr>
              <a:t>stel jou </a:t>
            </a:r>
            <a:r>
              <a:rPr lang="nl-NL" sz="3000" dirty="0">
                <a:solidFill>
                  <a:srgbClr val="002060"/>
                </a:solidFill>
              </a:rPr>
              <a:t>over het gehele land van </a:t>
            </a:r>
            <a:r>
              <a:rPr lang="nl-NL" sz="3000" dirty="0" smtClean="0">
                <a:solidFill>
                  <a:srgbClr val="002060"/>
                </a:solidFill>
              </a:rPr>
              <a:t>Egypte.</a:t>
            </a:r>
            <a:endParaRPr lang="nl-NL" sz="3000" dirty="0">
              <a:solidFill>
                <a:srgbClr val="002060"/>
              </a:solidFill>
            </a:endParaRPr>
          </a:p>
        </p:txBody>
      </p:sp>
    </p:spTree>
    <p:extLst>
      <p:ext uri="{BB962C8B-B14F-4D97-AF65-F5344CB8AC3E}">
        <p14:creationId xmlns:p14="http://schemas.microsoft.com/office/powerpoint/2010/main" val="42616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42 </a:t>
            </a:r>
            <a:r>
              <a:rPr lang="nl-NL" sz="3000" dirty="0" smtClean="0">
                <a:solidFill>
                  <a:srgbClr val="002060"/>
                </a:solidFill>
              </a:rPr>
              <a:t>En Farao </a:t>
            </a:r>
            <a:r>
              <a:rPr lang="nl-NL" sz="3000" dirty="0">
                <a:solidFill>
                  <a:srgbClr val="002060"/>
                </a:solidFill>
              </a:rPr>
              <a:t>neemt zijn ring van zijn hand en hij doet hem aan </a:t>
            </a:r>
            <a:r>
              <a:rPr lang="nl-NL" sz="3000" dirty="0" smtClean="0">
                <a:solidFill>
                  <a:srgbClr val="002060"/>
                </a:solidFill>
              </a:rPr>
              <a:t>Jozefs </a:t>
            </a:r>
            <a:r>
              <a:rPr lang="nl-NL" sz="3000" dirty="0">
                <a:solidFill>
                  <a:srgbClr val="002060"/>
                </a:solidFill>
              </a:rPr>
              <a:t>hand. En hij laat hem kleden met </a:t>
            </a:r>
            <a:r>
              <a:rPr lang="nl-NL" sz="3000" dirty="0" smtClean="0">
                <a:solidFill>
                  <a:srgbClr val="002060"/>
                </a:solidFill>
              </a:rPr>
              <a:t>linnen kleding, </a:t>
            </a:r>
            <a:r>
              <a:rPr lang="nl-NL" sz="3000" dirty="0">
                <a:solidFill>
                  <a:srgbClr val="002060"/>
                </a:solidFill>
              </a:rPr>
              <a:t>en hij plaatst een </a:t>
            </a:r>
            <a:r>
              <a:rPr lang="nl-NL" sz="3000" dirty="0" smtClean="0">
                <a:solidFill>
                  <a:srgbClr val="002060"/>
                </a:solidFill>
              </a:rPr>
              <a:t>ketting </a:t>
            </a:r>
            <a:r>
              <a:rPr lang="nl-NL" sz="3000" dirty="0">
                <a:solidFill>
                  <a:srgbClr val="002060"/>
                </a:solidFill>
              </a:rPr>
              <a:t>van goud om zijn hals</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1276349" y="3047877"/>
            <a:ext cx="9719311" cy="289310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Jozef krijgt de ring van de Farao =&gt; volmacht/mandaat (Esther 3:10, 8:10; Dan.6:18) </a:t>
            </a:r>
          </a:p>
          <a:p>
            <a:pPr marL="457200" indent="-457200">
              <a:buFont typeface="Courier New" panose="02070309020205020404" pitchFamily="49" charset="0"/>
              <a:buChar char="o"/>
            </a:pPr>
            <a:r>
              <a:rPr lang="nl-NL" sz="2600" dirty="0">
                <a:latin typeface="+mj-lt"/>
              </a:rPr>
              <a:t>s</a:t>
            </a:r>
            <a:r>
              <a:rPr lang="nl-NL" sz="2600" dirty="0" smtClean="0">
                <a:latin typeface="+mj-lt"/>
              </a:rPr>
              <a:t>preekt ook van koningschap en onvergankelijkheid</a:t>
            </a:r>
          </a:p>
          <a:p>
            <a:pPr marL="457200" indent="-457200">
              <a:buFont typeface="Courier New" panose="02070309020205020404" pitchFamily="49" charset="0"/>
              <a:buChar char="o"/>
            </a:pPr>
            <a:r>
              <a:rPr lang="nl-NL" sz="2600" dirty="0" smtClean="0">
                <a:latin typeface="+mj-lt"/>
              </a:rPr>
              <a:t>ook een ketting spreekt van koningschap (Dan.5:7, 16 en 29)</a:t>
            </a:r>
          </a:p>
          <a:p>
            <a:pPr marL="457200" indent="-457200">
              <a:buFont typeface="Courier New" panose="02070309020205020404" pitchFamily="49" charset="0"/>
              <a:buChar char="o"/>
            </a:pPr>
            <a:r>
              <a:rPr lang="nl-NL" sz="2600" dirty="0">
                <a:latin typeface="+mj-lt"/>
              </a:rPr>
              <a:t>g</a:t>
            </a:r>
            <a:r>
              <a:rPr lang="nl-NL" sz="2600" dirty="0" smtClean="0">
                <a:latin typeface="+mj-lt"/>
              </a:rPr>
              <a:t>oud =&gt; onvergankelijkheid</a:t>
            </a:r>
          </a:p>
          <a:p>
            <a:pPr marL="457200" indent="-457200">
              <a:buFont typeface="Courier New" panose="02070309020205020404" pitchFamily="49" charset="0"/>
              <a:buChar char="o"/>
            </a:pPr>
            <a:r>
              <a:rPr lang="nl-NL" sz="2600" dirty="0" smtClean="0">
                <a:latin typeface="+mj-lt"/>
              </a:rPr>
              <a:t>linnen =&gt; kleding van de hogepriester (Ex.28)</a:t>
            </a:r>
          </a:p>
          <a:p>
            <a:pPr marL="457200" indent="-457200">
              <a:buFont typeface="Courier New" panose="02070309020205020404" pitchFamily="49" charset="0"/>
              <a:buChar char="o"/>
            </a:pPr>
            <a:r>
              <a:rPr lang="nl-NL" sz="2600" dirty="0" smtClean="0">
                <a:latin typeface="+mj-lt"/>
              </a:rPr>
              <a:t>Jozef is hier een type van Christus, de koning en priester (Hebr.7:1-2)</a:t>
            </a:r>
            <a:endParaRPr lang="nl-NL" sz="2600" dirty="0">
              <a:latin typeface="+mj-lt"/>
            </a:endParaRPr>
          </a:p>
        </p:txBody>
      </p:sp>
    </p:spTree>
    <p:extLst>
      <p:ext uri="{BB962C8B-B14F-4D97-AF65-F5344CB8AC3E}">
        <p14:creationId xmlns:p14="http://schemas.microsoft.com/office/powerpoint/2010/main" val="260019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286232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43</a:t>
            </a:r>
            <a:r>
              <a:rPr lang="nl-NL" sz="3000" dirty="0" smtClean="0">
                <a:solidFill>
                  <a:srgbClr val="002060"/>
                </a:solidFill>
              </a:rPr>
              <a:t> En </a:t>
            </a:r>
            <a:r>
              <a:rPr lang="nl-NL" sz="3000" dirty="0">
                <a:solidFill>
                  <a:srgbClr val="002060"/>
                </a:solidFill>
              </a:rPr>
              <a:t>hij doet hem rijden op de tweede strijdwagen die hij had;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zij roepen voor hem uit: Kniel!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hij geeft hem over het gehele land van </a:t>
            </a:r>
            <a:r>
              <a:rPr lang="nl-NL" sz="3000" dirty="0" smtClean="0">
                <a:solidFill>
                  <a:srgbClr val="002060"/>
                </a:solidFill>
              </a:rPr>
              <a:t>Egypte.</a:t>
            </a:r>
            <a:endParaRPr lang="nl-NL" sz="3000" dirty="0">
              <a:solidFill>
                <a:srgbClr val="002060"/>
              </a:solidFill>
            </a:endParaRPr>
          </a:p>
          <a:p>
            <a:pPr lvl="0"/>
            <a:r>
              <a:rPr lang="nl-NL" sz="3000" baseline="30000" dirty="0" smtClean="0">
                <a:solidFill>
                  <a:srgbClr val="002060"/>
                </a:solidFill>
              </a:rPr>
              <a:t>44</a:t>
            </a:r>
            <a:r>
              <a:rPr lang="nl-NL" sz="3000" dirty="0" smtClean="0">
                <a:solidFill>
                  <a:srgbClr val="002060"/>
                </a:solidFill>
              </a:rPr>
              <a:t> En Farao </a:t>
            </a:r>
            <a:r>
              <a:rPr lang="nl-NL" sz="3000" dirty="0">
                <a:solidFill>
                  <a:srgbClr val="002060"/>
                </a:solidFill>
              </a:rPr>
              <a:t>zegt tot </a:t>
            </a:r>
            <a:r>
              <a:rPr lang="nl-NL" sz="3000" dirty="0" smtClean="0">
                <a:solidFill>
                  <a:srgbClr val="002060"/>
                </a:solidFill>
              </a:rPr>
              <a:t>Jozef: </a:t>
            </a:r>
            <a:r>
              <a:rPr lang="nl-NL" sz="3000" dirty="0">
                <a:solidFill>
                  <a:srgbClr val="002060"/>
                </a:solidFill>
              </a:rPr>
              <a:t>Ik ben </a:t>
            </a:r>
            <a:r>
              <a:rPr lang="nl-NL" sz="3000" dirty="0" smtClean="0">
                <a:solidFill>
                  <a:srgbClr val="002060"/>
                </a:solidFill>
              </a:rPr>
              <a:t>Farao, en zonder </a:t>
            </a:r>
            <a:r>
              <a:rPr lang="nl-NL" sz="3000" dirty="0">
                <a:solidFill>
                  <a:srgbClr val="002060"/>
                </a:solidFill>
              </a:rPr>
              <a:t>jou zal niemand in het gehele land van </a:t>
            </a:r>
            <a:r>
              <a:rPr lang="nl-NL" sz="3000" dirty="0" smtClean="0">
                <a:solidFill>
                  <a:srgbClr val="002060"/>
                </a:solidFill>
              </a:rPr>
              <a:t>Egypte zijn </a:t>
            </a:r>
            <a:r>
              <a:rPr lang="nl-NL" sz="3000" dirty="0">
                <a:solidFill>
                  <a:srgbClr val="002060"/>
                </a:solidFill>
              </a:rPr>
              <a:t>hand of zijn voet opheffen</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1325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477328"/>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45 </a:t>
            </a:r>
            <a:r>
              <a:rPr lang="nl-NL" sz="3000" dirty="0" smtClean="0">
                <a:solidFill>
                  <a:srgbClr val="002060"/>
                </a:solidFill>
              </a:rPr>
              <a:t>En Farao </a:t>
            </a:r>
            <a:r>
              <a:rPr lang="nl-NL" sz="3000" dirty="0">
                <a:solidFill>
                  <a:srgbClr val="002060"/>
                </a:solidFill>
              </a:rPr>
              <a:t>noemt </a:t>
            </a:r>
            <a:r>
              <a:rPr lang="nl-NL" sz="3000" dirty="0" smtClean="0">
                <a:solidFill>
                  <a:srgbClr val="002060"/>
                </a:solidFill>
              </a:rPr>
              <a:t>Jozef: </a:t>
            </a:r>
            <a:r>
              <a:rPr lang="nl-NL" sz="3000" dirty="0" err="1" smtClean="0">
                <a:solidFill>
                  <a:srgbClr val="002060"/>
                </a:solidFill>
              </a:rPr>
              <a:t>Safenath-Paneach</a:t>
            </a:r>
            <a:r>
              <a:rPr lang="nl-NL" sz="3000" dirty="0">
                <a:solidFill>
                  <a:srgbClr val="002060"/>
                </a:solidFill>
              </a:rPr>
              <a:t>,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hij geeft aan hem </a:t>
            </a:r>
            <a:r>
              <a:rPr lang="nl-NL" sz="3000" dirty="0" err="1" smtClean="0">
                <a:solidFill>
                  <a:srgbClr val="002060"/>
                </a:solidFill>
              </a:rPr>
              <a:t>Asnath</a:t>
            </a:r>
            <a:r>
              <a:rPr lang="nl-NL" sz="3000" dirty="0" smtClean="0">
                <a:solidFill>
                  <a:srgbClr val="002060"/>
                </a:solidFill>
              </a:rPr>
              <a:t>, </a:t>
            </a:r>
            <a:r>
              <a:rPr lang="nl-NL" sz="3000" dirty="0">
                <a:solidFill>
                  <a:srgbClr val="002060"/>
                </a:solidFill>
              </a:rPr>
              <a:t>de dochter van </a:t>
            </a:r>
            <a:r>
              <a:rPr lang="nl-NL" sz="3000" dirty="0" err="1" smtClean="0">
                <a:solidFill>
                  <a:srgbClr val="002060"/>
                </a:solidFill>
              </a:rPr>
              <a:t>Potifera</a:t>
            </a:r>
            <a:r>
              <a:rPr lang="nl-NL" sz="3000" dirty="0">
                <a:solidFill>
                  <a:srgbClr val="002060"/>
                </a:solidFill>
              </a:rPr>
              <a:t>, </a:t>
            </a:r>
            <a:endParaRPr lang="nl-NL" sz="3000" dirty="0" smtClean="0">
              <a:solidFill>
                <a:srgbClr val="002060"/>
              </a:solidFill>
            </a:endParaRPr>
          </a:p>
        </p:txBody>
      </p:sp>
      <p:sp>
        <p:nvSpPr>
          <p:cNvPr id="3" name="Tekstvak 2"/>
          <p:cNvSpPr txBox="1"/>
          <p:nvPr/>
        </p:nvSpPr>
        <p:spPr>
          <a:xfrm>
            <a:off x="1335725" y="3736645"/>
            <a:ext cx="9979975"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naamsverandering = nieuwe identiteit</a:t>
            </a:r>
          </a:p>
          <a:p>
            <a:pPr marL="457200" indent="-457200">
              <a:buFont typeface="Courier New" panose="02070309020205020404" pitchFamily="49" charset="0"/>
              <a:buChar char="o"/>
            </a:pPr>
            <a:r>
              <a:rPr lang="nl-NL" sz="2600" dirty="0" err="1" smtClean="0">
                <a:latin typeface="+mj-lt"/>
              </a:rPr>
              <a:t>Safenath-Paneach</a:t>
            </a:r>
            <a:r>
              <a:rPr lang="nl-NL" sz="2600" dirty="0" smtClean="0">
                <a:latin typeface="+mj-lt"/>
              </a:rPr>
              <a:t> = redder van de wereld</a:t>
            </a:r>
            <a:r>
              <a:rPr lang="nl-NL" sz="2600" dirty="0">
                <a:latin typeface="+mj-lt"/>
              </a:rPr>
              <a:t>! (</a:t>
            </a:r>
            <a:r>
              <a:rPr lang="nl-NL" sz="2600" dirty="0" smtClean="0">
                <a:latin typeface="+mj-lt"/>
              </a:rPr>
              <a:t>Joh.4:42; </a:t>
            </a:r>
            <a:r>
              <a:rPr lang="nl-NL" sz="2600" dirty="0">
                <a:latin typeface="+mj-lt"/>
              </a:rPr>
              <a:t>1 Joh.4:14)</a:t>
            </a:r>
            <a:endParaRPr lang="nl-NL" sz="2600" dirty="0" smtClean="0">
              <a:latin typeface="+mj-lt"/>
            </a:endParaRPr>
          </a:p>
          <a:p>
            <a:pPr marL="457200" indent="-457200">
              <a:buFont typeface="Courier New" panose="02070309020205020404" pitchFamily="49" charset="0"/>
              <a:buChar char="o"/>
            </a:pPr>
            <a:r>
              <a:rPr lang="nl-NL" sz="2600" dirty="0" err="1" smtClean="0">
                <a:latin typeface="+mj-lt"/>
              </a:rPr>
              <a:t>Asnath</a:t>
            </a:r>
            <a:r>
              <a:rPr lang="nl-NL" sz="2600" dirty="0" smtClean="0">
                <a:latin typeface="+mj-lt"/>
              </a:rPr>
              <a:t> = gewijd aan </a:t>
            </a:r>
            <a:r>
              <a:rPr lang="nl-NL" sz="2600" dirty="0" err="1" smtClean="0">
                <a:latin typeface="+mj-lt"/>
              </a:rPr>
              <a:t>Neith</a:t>
            </a:r>
            <a:r>
              <a:rPr lang="nl-NL" sz="2600" dirty="0" smtClean="0">
                <a:latin typeface="+mj-lt"/>
              </a:rPr>
              <a:t> =&gt; attributen: boog, pijlen en rode kroon</a:t>
            </a:r>
          </a:p>
          <a:p>
            <a:pPr marL="457200" indent="-457200">
              <a:buFont typeface="Courier New" panose="02070309020205020404" pitchFamily="49" charset="0"/>
              <a:buChar char="o"/>
            </a:pPr>
            <a:r>
              <a:rPr lang="nl-NL" sz="2600" dirty="0" smtClean="0">
                <a:latin typeface="+mj-lt"/>
              </a:rPr>
              <a:t>Jozef krijgt een heidense vrouw -&gt; beeld van Christus en de ecclesia =&gt;</a:t>
            </a:r>
          </a:p>
        </p:txBody>
      </p:sp>
    </p:spTree>
    <p:extLst>
      <p:ext uri="{BB962C8B-B14F-4D97-AF65-F5344CB8AC3E}">
        <p14:creationId xmlns:p14="http://schemas.microsoft.com/office/powerpoint/2010/main" val="27224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477328"/>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45 </a:t>
            </a:r>
            <a:r>
              <a:rPr lang="nl-NL" sz="3000" dirty="0" smtClean="0">
                <a:solidFill>
                  <a:srgbClr val="002060"/>
                </a:solidFill>
              </a:rPr>
              <a:t>En Farao </a:t>
            </a:r>
            <a:r>
              <a:rPr lang="nl-NL" sz="3000" dirty="0">
                <a:solidFill>
                  <a:srgbClr val="002060"/>
                </a:solidFill>
              </a:rPr>
              <a:t>noemt </a:t>
            </a:r>
            <a:r>
              <a:rPr lang="nl-NL" sz="3000" dirty="0" smtClean="0">
                <a:solidFill>
                  <a:srgbClr val="002060"/>
                </a:solidFill>
              </a:rPr>
              <a:t>Jozef: </a:t>
            </a:r>
            <a:r>
              <a:rPr lang="nl-NL" sz="3000" dirty="0" err="1" smtClean="0">
                <a:solidFill>
                  <a:srgbClr val="002060"/>
                </a:solidFill>
              </a:rPr>
              <a:t>Safenath-Paneach</a:t>
            </a:r>
            <a:r>
              <a:rPr lang="nl-NL" sz="3000" dirty="0">
                <a:solidFill>
                  <a:srgbClr val="002060"/>
                </a:solidFill>
              </a:rPr>
              <a:t>,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hij geeft aan hem </a:t>
            </a:r>
            <a:r>
              <a:rPr lang="nl-NL" sz="3000" dirty="0" err="1" smtClean="0">
                <a:solidFill>
                  <a:srgbClr val="002060"/>
                </a:solidFill>
              </a:rPr>
              <a:t>Asnath</a:t>
            </a:r>
            <a:r>
              <a:rPr lang="nl-NL" sz="3000" dirty="0" smtClean="0">
                <a:solidFill>
                  <a:srgbClr val="002060"/>
                </a:solidFill>
              </a:rPr>
              <a:t>, </a:t>
            </a:r>
            <a:r>
              <a:rPr lang="nl-NL" sz="3000" dirty="0">
                <a:solidFill>
                  <a:srgbClr val="002060"/>
                </a:solidFill>
              </a:rPr>
              <a:t>de dochter van </a:t>
            </a:r>
            <a:r>
              <a:rPr lang="nl-NL" sz="3000" dirty="0" err="1" smtClean="0">
                <a:solidFill>
                  <a:srgbClr val="002060"/>
                </a:solidFill>
              </a:rPr>
              <a:t>Potifera</a:t>
            </a:r>
            <a:r>
              <a:rPr lang="nl-NL" sz="3000" dirty="0">
                <a:solidFill>
                  <a:srgbClr val="002060"/>
                </a:solidFill>
              </a:rPr>
              <a:t>, </a:t>
            </a:r>
            <a:endParaRPr lang="nl-NL" sz="3000" dirty="0" smtClean="0">
              <a:solidFill>
                <a:srgbClr val="002060"/>
              </a:solidFill>
            </a:endParaRPr>
          </a:p>
        </p:txBody>
      </p:sp>
      <p:sp>
        <p:nvSpPr>
          <p:cNvPr id="3" name="Tekstvak 2"/>
          <p:cNvSpPr txBox="1"/>
          <p:nvPr/>
        </p:nvSpPr>
        <p:spPr>
          <a:xfrm>
            <a:off x="1335725" y="3736645"/>
            <a:ext cx="9719311" cy="1692771"/>
          </a:xfrm>
          <a:prstGeom prst="rect">
            <a:avLst/>
          </a:prstGeom>
          <a:solidFill>
            <a:srgbClr val="CCFFCC"/>
          </a:solidFill>
        </p:spPr>
        <p:txBody>
          <a:bodyPr wrap="square" rtlCol="0">
            <a:spAutoFit/>
          </a:bodyPr>
          <a:lstStyle/>
          <a:p>
            <a:r>
              <a:rPr lang="nl-NL" sz="2600" b="1" i="1" dirty="0" smtClean="0">
                <a:latin typeface="+mj-lt"/>
              </a:rPr>
              <a:t>Efeze 5</a:t>
            </a:r>
            <a:endParaRPr lang="nl-NL" sz="2600" b="1" i="1" dirty="0">
              <a:latin typeface="+mj-lt"/>
            </a:endParaRPr>
          </a:p>
          <a:p>
            <a:r>
              <a:rPr lang="nl-NL" sz="2600" baseline="30000" dirty="0" smtClean="0">
                <a:latin typeface="+mj-lt"/>
              </a:rPr>
              <a:t>31</a:t>
            </a:r>
            <a:r>
              <a:rPr lang="nl-NL" sz="2600" dirty="0" smtClean="0">
                <a:latin typeface="+mj-lt"/>
              </a:rPr>
              <a:t> Daarom zal een man </a:t>
            </a:r>
            <a:r>
              <a:rPr lang="nl-NL" sz="2600" dirty="0">
                <a:latin typeface="+mj-lt"/>
              </a:rPr>
              <a:t>zijn vader en moeder verlaten en samengevoegd worden aan zijn vrouw, en de twee zullen tot één vlees zijn.</a:t>
            </a:r>
          </a:p>
          <a:p>
            <a:r>
              <a:rPr lang="nl-NL" sz="2600" baseline="30000" dirty="0" smtClean="0">
                <a:latin typeface="+mj-lt"/>
              </a:rPr>
              <a:t>32</a:t>
            </a:r>
            <a:r>
              <a:rPr lang="nl-NL" sz="2600" dirty="0" smtClean="0">
                <a:latin typeface="+mj-lt"/>
              </a:rPr>
              <a:t> Dit </a:t>
            </a:r>
            <a:r>
              <a:rPr lang="nl-NL" sz="2600" dirty="0">
                <a:latin typeface="+mj-lt"/>
              </a:rPr>
              <a:t>geheim is </a:t>
            </a:r>
            <a:r>
              <a:rPr lang="nl-NL" sz="2600" dirty="0" smtClean="0">
                <a:latin typeface="+mj-lt"/>
              </a:rPr>
              <a:t>groot, maar </a:t>
            </a:r>
            <a:r>
              <a:rPr lang="nl-NL" sz="2600" dirty="0">
                <a:latin typeface="+mj-lt"/>
              </a:rPr>
              <a:t>ik zeg </a:t>
            </a:r>
            <a:r>
              <a:rPr lang="nl-NL" sz="2600" dirty="0" smtClean="0">
                <a:latin typeface="+mj-lt"/>
              </a:rPr>
              <a:t>dit over </a:t>
            </a:r>
            <a:r>
              <a:rPr lang="nl-NL" sz="2600" dirty="0">
                <a:latin typeface="+mj-lt"/>
              </a:rPr>
              <a:t>Christus en de </a:t>
            </a:r>
            <a:r>
              <a:rPr lang="nl-NL" sz="2600" dirty="0" smtClean="0">
                <a:latin typeface="+mj-lt"/>
              </a:rPr>
              <a:t>ecclesia.</a:t>
            </a:r>
            <a:endParaRPr lang="nl-NL" sz="2600" dirty="0">
              <a:latin typeface="+mj-lt"/>
            </a:endParaRPr>
          </a:p>
        </p:txBody>
      </p:sp>
    </p:spTree>
    <p:extLst>
      <p:ext uri="{BB962C8B-B14F-4D97-AF65-F5344CB8AC3E}">
        <p14:creationId xmlns:p14="http://schemas.microsoft.com/office/powerpoint/2010/main" val="29988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2400657"/>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45 </a:t>
            </a:r>
            <a:r>
              <a:rPr lang="nl-NL" sz="3000" dirty="0" smtClean="0">
                <a:solidFill>
                  <a:srgbClr val="002060"/>
                </a:solidFill>
              </a:rPr>
              <a:t>En Farao </a:t>
            </a:r>
            <a:r>
              <a:rPr lang="nl-NL" sz="3000" dirty="0">
                <a:solidFill>
                  <a:srgbClr val="002060"/>
                </a:solidFill>
              </a:rPr>
              <a:t>noemt </a:t>
            </a:r>
            <a:r>
              <a:rPr lang="nl-NL" sz="3000" dirty="0" smtClean="0">
                <a:solidFill>
                  <a:srgbClr val="002060"/>
                </a:solidFill>
              </a:rPr>
              <a:t>Jozef: </a:t>
            </a:r>
            <a:r>
              <a:rPr lang="nl-NL" sz="3000" dirty="0" err="1" smtClean="0">
                <a:solidFill>
                  <a:srgbClr val="002060"/>
                </a:solidFill>
              </a:rPr>
              <a:t>Safenath-Paneach</a:t>
            </a:r>
            <a:r>
              <a:rPr lang="nl-NL" sz="3000" dirty="0">
                <a:solidFill>
                  <a:srgbClr val="002060"/>
                </a:solidFill>
              </a:rPr>
              <a:t>,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hij geeft aan hem </a:t>
            </a:r>
            <a:r>
              <a:rPr lang="nl-NL" sz="3000" dirty="0" err="1" smtClean="0">
                <a:solidFill>
                  <a:srgbClr val="002060"/>
                </a:solidFill>
              </a:rPr>
              <a:t>Asnath</a:t>
            </a:r>
            <a:r>
              <a:rPr lang="nl-NL" sz="3000" dirty="0" smtClean="0">
                <a:solidFill>
                  <a:srgbClr val="002060"/>
                </a:solidFill>
              </a:rPr>
              <a:t>, </a:t>
            </a:r>
            <a:r>
              <a:rPr lang="nl-NL" sz="3000" dirty="0">
                <a:solidFill>
                  <a:srgbClr val="002060"/>
                </a:solidFill>
              </a:rPr>
              <a:t>de dochter van </a:t>
            </a:r>
            <a:r>
              <a:rPr lang="nl-NL" sz="3000" dirty="0" err="1" smtClean="0">
                <a:solidFill>
                  <a:srgbClr val="002060"/>
                </a:solidFill>
              </a:rPr>
              <a:t>Potifera</a:t>
            </a:r>
            <a:r>
              <a:rPr lang="nl-NL" sz="3000" dirty="0">
                <a:solidFill>
                  <a:srgbClr val="002060"/>
                </a:solidFill>
              </a:rPr>
              <a:t>, </a:t>
            </a:r>
            <a:endParaRPr lang="nl-NL" sz="3000" dirty="0" smtClean="0">
              <a:solidFill>
                <a:srgbClr val="002060"/>
              </a:solidFill>
            </a:endParaRPr>
          </a:p>
          <a:p>
            <a:pPr lvl="0"/>
            <a:r>
              <a:rPr lang="nl-NL" sz="3000" dirty="0" smtClean="0">
                <a:solidFill>
                  <a:srgbClr val="002060"/>
                </a:solidFill>
              </a:rPr>
              <a:t>de </a:t>
            </a:r>
            <a:r>
              <a:rPr lang="nl-NL" sz="3000" dirty="0">
                <a:solidFill>
                  <a:srgbClr val="002060"/>
                </a:solidFill>
              </a:rPr>
              <a:t>priester van On, tot vrouw. </a:t>
            </a:r>
            <a:endParaRPr lang="nl-NL" sz="3000" dirty="0" smtClean="0">
              <a:solidFill>
                <a:srgbClr val="002060"/>
              </a:solidFill>
            </a:endParaRPr>
          </a:p>
          <a:p>
            <a:pPr lvl="0"/>
            <a:r>
              <a:rPr lang="nl-NL" sz="3000" dirty="0" smtClean="0">
                <a:solidFill>
                  <a:srgbClr val="002060"/>
                </a:solidFill>
              </a:rPr>
              <a:t>En Jozef </a:t>
            </a:r>
            <a:r>
              <a:rPr lang="nl-NL" sz="3000" dirty="0">
                <a:solidFill>
                  <a:srgbClr val="002060"/>
                </a:solidFill>
              </a:rPr>
              <a:t>gaat uit over het land van </a:t>
            </a:r>
            <a:r>
              <a:rPr lang="nl-NL" sz="3000" dirty="0" smtClean="0">
                <a:solidFill>
                  <a:srgbClr val="002060"/>
                </a:solidFill>
              </a:rPr>
              <a:t>Egypte.</a:t>
            </a:r>
            <a:endParaRPr lang="nl-NL" sz="3000" dirty="0">
              <a:solidFill>
                <a:srgbClr val="002060"/>
              </a:solidFill>
            </a:endParaRPr>
          </a:p>
        </p:txBody>
      </p:sp>
      <p:sp>
        <p:nvSpPr>
          <p:cNvPr id="3" name="Tekstvak 2"/>
          <p:cNvSpPr txBox="1"/>
          <p:nvPr/>
        </p:nvSpPr>
        <p:spPr>
          <a:xfrm>
            <a:off x="1335725" y="3736645"/>
            <a:ext cx="9719311"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solidFill>
                  <a:schemeClr val="bg1">
                    <a:lumMod val="50000"/>
                  </a:schemeClr>
                </a:solidFill>
                <a:latin typeface="+mj-lt"/>
              </a:rPr>
              <a:t>naamsverandering = nieuwe identiteit</a:t>
            </a:r>
          </a:p>
          <a:p>
            <a:pPr marL="457200" indent="-457200">
              <a:buFont typeface="Courier New" panose="02070309020205020404" pitchFamily="49" charset="0"/>
              <a:buChar char="o"/>
            </a:pPr>
            <a:r>
              <a:rPr lang="nl-NL" sz="2600" dirty="0" err="1" smtClean="0">
                <a:solidFill>
                  <a:schemeClr val="bg1">
                    <a:lumMod val="50000"/>
                  </a:schemeClr>
                </a:solidFill>
                <a:latin typeface="+mj-lt"/>
              </a:rPr>
              <a:t>Safenath-Paneach</a:t>
            </a:r>
            <a:r>
              <a:rPr lang="nl-NL" sz="2600" dirty="0" smtClean="0">
                <a:solidFill>
                  <a:schemeClr val="bg1">
                    <a:lumMod val="50000"/>
                  </a:schemeClr>
                </a:solidFill>
                <a:latin typeface="+mj-lt"/>
              </a:rPr>
              <a:t> = redder van de wereld</a:t>
            </a:r>
            <a:r>
              <a:rPr lang="nl-NL" sz="2600" dirty="0">
                <a:solidFill>
                  <a:schemeClr val="bg1">
                    <a:lumMod val="50000"/>
                  </a:schemeClr>
                </a:solidFill>
                <a:latin typeface="+mj-lt"/>
              </a:rPr>
              <a:t>! (</a:t>
            </a:r>
            <a:r>
              <a:rPr lang="nl-NL" sz="2600" dirty="0" smtClean="0">
                <a:solidFill>
                  <a:schemeClr val="bg1">
                    <a:lumMod val="50000"/>
                  </a:schemeClr>
                </a:solidFill>
                <a:latin typeface="+mj-lt"/>
              </a:rPr>
              <a:t>Joh.4:42; </a:t>
            </a:r>
            <a:r>
              <a:rPr lang="nl-NL" sz="2600" dirty="0">
                <a:solidFill>
                  <a:schemeClr val="bg1">
                    <a:lumMod val="50000"/>
                  </a:schemeClr>
                </a:solidFill>
                <a:latin typeface="+mj-lt"/>
              </a:rPr>
              <a:t>1 Joh.4:14)</a:t>
            </a:r>
            <a:endParaRPr lang="nl-NL" sz="2600" dirty="0" smtClean="0">
              <a:solidFill>
                <a:schemeClr val="bg1">
                  <a:lumMod val="50000"/>
                </a:schemeClr>
              </a:solidFill>
              <a:latin typeface="+mj-lt"/>
            </a:endParaRPr>
          </a:p>
          <a:p>
            <a:pPr marL="457200" indent="-457200">
              <a:buFont typeface="Courier New" panose="02070309020205020404" pitchFamily="49" charset="0"/>
              <a:buChar char="o"/>
            </a:pPr>
            <a:r>
              <a:rPr lang="nl-NL" sz="2600" dirty="0" err="1" smtClean="0">
                <a:solidFill>
                  <a:schemeClr val="bg1">
                    <a:lumMod val="50000"/>
                  </a:schemeClr>
                </a:solidFill>
                <a:latin typeface="+mj-lt"/>
              </a:rPr>
              <a:t>Asnath</a:t>
            </a:r>
            <a:r>
              <a:rPr lang="nl-NL" sz="2600" dirty="0" smtClean="0">
                <a:solidFill>
                  <a:schemeClr val="bg1">
                    <a:lumMod val="50000"/>
                  </a:schemeClr>
                </a:solidFill>
                <a:latin typeface="+mj-lt"/>
              </a:rPr>
              <a:t> = gewijd aan </a:t>
            </a:r>
            <a:r>
              <a:rPr lang="nl-NL" sz="2600" dirty="0" err="1" smtClean="0">
                <a:solidFill>
                  <a:schemeClr val="bg1">
                    <a:lumMod val="50000"/>
                  </a:schemeClr>
                </a:solidFill>
                <a:latin typeface="+mj-lt"/>
              </a:rPr>
              <a:t>Neith</a:t>
            </a:r>
            <a:r>
              <a:rPr lang="nl-NL" sz="2600" dirty="0" smtClean="0">
                <a:solidFill>
                  <a:schemeClr val="bg1">
                    <a:lumMod val="50000"/>
                  </a:schemeClr>
                </a:solidFill>
                <a:latin typeface="+mj-lt"/>
              </a:rPr>
              <a:t> =&gt; attributen: boog, pijlen en rode kroon</a:t>
            </a:r>
          </a:p>
          <a:p>
            <a:pPr marL="457200" indent="-457200">
              <a:buFont typeface="Courier New" panose="02070309020205020404" pitchFamily="49" charset="0"/>
              <a:buChar char="o"/>
            </a:pPr>
            <a:r>
              <a:rPr lang="nl-NL" sz="2600" dirty="0" err="1" smtClean="0">
                <a:latin typeface="+mj-lt"/>
              </a:rPr>
              <a:t>Potifera</a:t>
            </a:r>
            <a:r>
              <a:rPr lang="nl-NL" sz="2600" dirty="0" smtClean="0">
                <a:latin typeface="+mj-lt"/>
              </a:rPr>
              <a:t> = gegeven door Ra (zonnegod)</a:t>
            </a:r>
          </a:p>
          <a:p>
            <a:pPr marL="457200" indent="-457200">
              <a:buFont typeface="Courier New" panose="02070309020205020404" pitchFamily="49" charset="0"/>
              <a:buChar char="o"/>
            </a:pPr>
            <a:r>
              <a:rPr lang="nl-NL" sz="2600" dirty="0" smtClean="0">
                <a:latin typeface="+mj-lt"/>
              </a:rPr>
              <a:t>On = Hebreeuwse naam voor de stad </a:t>
            </a:r>
            <a:r>
              <a:rPr lang="nl-NL" sz="2600" dirty="0" err="1" smtClean="0">
                <a:latin typeface="+mj-lt"/>
              </a:rPr>
              <a:t>Heliopolis</a:t>
            </a:r>
            <a:r>
              <a:rPr lang="nl-NL" sz="2600" dirty="0" smtClean="0">
                <a:latin typeface="+mj-lt"/>
              </a:rPr>
              <a:t> (=stad van de zon)</a:t>
            </a:r>
          </a:p>
          <a:p>
            <a:pPr marL="457200" indent="-457200">
              <a:buFont typeface="Courier New" panose="02070309020205020404" pitchFamily="49" charset="0"/>
              <a:buChar char="o"/>
            </a:pPr>
            <a:r>
              <a:rPr lang="nl-NL" sz="2600" dirty="0" smtClean="0">
                <a:latin typeface="+mj-lt"/>
              </a:rPr>
              <a:t>Jozef wordt lid van de priesterlijke familie!</a:t>
            </a:r>
            <a:endParaRPr lang="nl-NL" sz="2600" dirty="0">
              <a:latin typeface="+mj-lt"/>
            </a:endParaRPr>
          </a:p>
        </p:txBody>
      </p:sp>
    </p:spTree>
    <p:extLst>
      <p:ext uri="{BB962C8B-B14F-4D97-AF65-F5344CB8AC3E}">
        <p14:creationId xmlns:p14="http://schemas.microsoft.com/office/powerpoint/2010/main" val="2310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46</a:t>
            </a:r>
            <a:r>
              <a:rPr lang="nl-NL" sz="3000" dirty="0" smtClean="0">
                <a:solidFill>
                  <a:srgbClr val="002060"/>
                </a:solidFill>
              </a:rPr>
              <a:t> En Jozef </a:t>
            </a:r>
            <a:r>
              <a:rPr lang="nl-NL" sz="3000" dirty="0">
                <a:solidFill>
                  <a:srgbClr val="002060"/>
                </a:solidFill>
              </a:rPr>
              <a:t>was dertig jaar oud, toen hij voor </a:t>
            </a:r>
            <a:r>
              <a:rPr lang="nl-NL" sz="3000" dirty="0" smtClean="0">
                <a:solidFill>
                  <a:srgbClr val="002060"/>
                </a:solidFill>
              </a:rPr>
              <a:t>Farao, </a:t>
            </a:r>
          </a:p>
          <a:p>
            <a:pPr lvl="0"/>
            <a:r>
              <a:rPr lang="nl-NL" sz="3000" dirty="0" smtClean="0">
                <a:solidFill>
                  <a:srgbClr val="002060"/>
                </a:solidFill>
              </a:rPr>
              <a:t>de </a:t>
            </a:r>
            <a:r>
              <a:rPr lang="nl-NL" sz="3000" dirty="0">
                <a:solidFill>
                  <a:srgbClr val="002060"/>
                </a:solidFill>
              </a:rPr>
              <a:t>koning van Egypte, stond. </a:t>
            </a:r>
            <a:r>
              <a:rPr lang="nl-NL" sz="3000" dirty="0" smtClean="0">
                <a:solidFill>
                  <a:srgbClr val="002060"/>
                </a:solidFill>
              </a:rPr>
              <a:t>En Jozef </a:t>
            </a:r>
            <a:r>
              <a:rPr lang="nl-NL" sz="3000" dirty="0">
                <a:solidFill>
                  <a:srgbClr val="002060"/>
                </a:solidFill>
              </a:rPr>
              <a:t>gaat uit van het gezicht van </a:t>
            </a:r>
            <a:r>
              <a:rPr lang="nl-NL" sz="3000" dirty="0" smtClean="0">
                <a:solidFill>
                  <a:srgbClr val="002060"/>
                </a:solidFill>
              </a:rPr>
              <a:t>Farao, </a:t>
            </a:r>
          </a:p>
          <a:p>
            <a:pPr lvl="0"/>
            <a:r>
              <a:rPr lang="nl-NL" sz="3000" dirty="0" smtClean="0">
                <a:solidFill>
                  <a:srgbClr val="002060"/>
                </a:solidFill>
              </a:rPr>
              <a:t>en </a:t>
            </a:r>
            <a:r>
              <a:rPr lang="nl-NL" sz="3000" dirty="0">
                <a:solidFill>
                  <a:srgbClr val="002060"/>
                </a:solidFill>
              </a:rPr>
              <a:t>hij </a:t>
            </a:r>
            <a:r>
              <a:rPr lang="nl-NL" sz="3000" dirty="0" smtClean="0">
                <a:solidFill>
                  <a:srgbClr val="002060"/>
                </a:solidFill>
              </a:rPr>
              <a:t>trok door het </a:t>
            </a:r>
            <a:r>
              <a:rPr lang="nl-NL" sz="3000" dirty="0">
                <a:solidFill>
                  <a:srgbClr val="002060"/>
                </a:solidFill>
              </a:rPr>
              <a:t>gehele land van </a:t>
            </a:r>
            <a:r>
              <a:rPr lang="nl-NL" sz="3000" dirty="0" smtClean="0">
                <a:solidFill>
                  <a:srgbClr val="002060"/>
                </a:solidFill>
              </a:rPr>
              <a:t>Egypte.</a:t>
            </a:r>
            <a:endParaRPr lang="nl-NL" sz="3000" dirty="0">
              <a:solidFill>
                <a:srgbClr val="002060"/>
              </a:solidFill>
            </a:endParaRPr>
          </a:p>
        </p:txBody>
      </p:sp>
      <p:sp>
        <p:nvSpPr>
          <p:cNvPr id="3" name="Tekstvak 2"/>
          <p:cNvSpPr txBox="1"/>
          <p:nvPr/>
        </p:nvSpPr>
        <p:spPr>
          <a:xfrm>
            <a:off x="1045843" y="3625908"/>
            <a:ext cx="10698853"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Simson had dertig metgezellen (Rich.14:11)</a:t>
            </a:r>
          </a:p>
          <a:p>
            <a:pPr marL="457200" indent="-457200">
              <a:buFont typeface="Courier New" panose="02070309020205020404" pitchFamily="49" charset="0"/>
              <a:buChar char="o"/>
            </a:pPr>
            <a:r>
              <a:rPr lang="nl-NL" sz="2600" dirty="0" smtClean="0">
                <a:latin typeface="+mj-lt"/>
              </a:rPr>
              <a:t>Esther was dertig dagen niet geroepen om bij de koning te komen (Est.4:11)</a:t>
            </a:r>
          </a:p>
          <a:p>
            <a:pPr marL="457200" indent="-457200">
              <a:buFont typeface="Courier New" panose="02070309020205020404" pitchFamily="49" charset="0"/>
              <a:buChar char="o"/>
            </a:pPr>
            <a:r>
              <a:rPr lang="nl-NL" sz="2600" dirty="0" smtClean="0">
                <a:latin typeface="+mj-lt"/>
              </a:rPr>
              <a:t>Judas kreeg dertig zilverstukken als hij Jezus zou </a:t>
            </a:r>
            <a:r>
              <a:rPr lang="nl-NL" sz="2600" i="1" dirty="0" smtClean="0">
                <a:latin typeface="+mj-lt"/>
              </a:rPr>
              <a:t>openbaren</a:t>
            </a:r>
            <a:r>
              <a:rPr lang="nl-NL" sz="2600" dirty="0" smtClean="0">
                <a:latin typeface="+mj-lt"/>
              </a:rPr>
              <a:t> (Matth.26:15)</a:t>
            </a:r>
            <a:endParaRPr lang="nl-NL" sz="2600" dirty="0">
              <a:latin typeface="+mj-lt"/>
            </a:endParaRPr>
          </a:p>
        </p:txBody>
      </p:sp>
    </p:spTree>
    <p:extLst>
      <p:ext uri="{BB962C8B-B14F-4D97-AF65-F5344CB8AC3E}">
        <p14:creationId xmlns:p14="http://schemas.microsoft.com/office/powerpoint/2010/main" val="7058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378565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47 </a:t>
            </a:r>
            <a:r>
              <a:rPr lang="nl-NL" sz="3000" dirty="0" smtClean="0">
                <a:solidFill>
                  <a:srgbClr val="002060"/>
                </a:solidFill>
              </a:rPr>
              <a:t>En </a:t>
            </a:r>
            <a:r>
              <a:rPr lang="nl-NL" sz="3000" dirty="0">
                <a:solidFill>
                  <a:srgbClr val="002060"/>
                </a:solidFill>
              </a:rPr>
              <a:t>het land geeft zijn opbrengst in de zeven jaren van overvloed </a:t>
            </a:r>
            <a:endParaRPr lang="nl-NL" sz="3000" dirty="0" smtClean="0">
              <a:solidFill>
                <a:srgbClr val="002060"/>
              </a:solidFill>
            </a:endParaRPr>
          </a:p>
          <a:p>
            <a:pPr lvl="0"/>
            <a:r>
              <a:rPr lang="nl-NL" sz="3000" dirty="0" smtClean="0">
                <a:solidFill>
                  <a:srgbClr val="002060"/>
                </a:solidFill>
              </a:rPr>
              <a:t>tot handen vol</a:t>
            </a:r>
            <a:endParaRPr lang="nl-NL" sz="3000" dirty="0">
              <a:solidFill>
                <a:srgbClr val="002060"/>
              </a:solidFill>
            </a:endParaRPr>
          </a:p>
          <a:p>
            <a:pPr lvl="0"/>
            <a:r>
              <a:rPr lang="nl-NL" sz="3000" baseline="30000" dirty="0" smtClean="0">
                <a:solidFill>
                  <a:srgbClr val="002060"/>
                </a:solidFill>
              </a:rPr>
              <a:t>48</a:t>
            </a:r>
            <a:r>
              <a:rPr lang="nl-NL" sz="3000" dirty="0" smtClean="0">
                <a:solidFill>
                  <a:srgbClr val="002060"/>
                </a:solidFill>
              </a:rPr>
              <a:t> en </a:t>
            </a:r>
            <a:r>
              <a:rPr lang="nl-NL" sz="3000" dirty="0">
                <a:solidFill>
                  <a:srgbClr val="002060"/>
                </a:solidFill>
              </a:rPr>
              <a:t>hij brengt al het voedsel bijeen van de zeven jaren </a:t>
            </a:r>
            <a:r>
              <a:rPr lang="nl-NL" sz="3000" dirty="0" smtClean="0">
                <a:solidFill>
                  <a:srgbClr val="002060"/>
                </a:solidFill>
              </a:rPr>
              <a:t>in </a:t>
            </a:r>
          </a:p>
          <a:p>
            <a:pPr lvl="0"/>
            <a:r>
              <a:rPr lang="nl-NL" sz="3000" dirty="0" smtClean="0">
                <a:solidFill>
                  <a:srgbClr val="002060"/>
                </a:solidFill>
              </a:rPr>
              <a:t>het </a:t>
            </a:r>
            <a:r>
              <a:rPr lang="nl-NL" sz="3000" dirty="0">
                <a:solidFill>
                  <a:srgbClr val="002060"/>
                </a:solidFill>
              </a:rPr>
              <a:t>land van </a:t>
            </a:r>
            <a:r>
              <a:rPr lang="nl-NL" sz="3000" dirty="0" smtClean="0">
                <a:solidFill>
                  <a:srgbClr val="002060"/>
                </a:solidFill>
              </a:rPr>
              <a:t>Egypte. </a:t>
            </a:r>
            <a:r>
              <a:rPr lang="nl-NL" sz="3000" dirty="0">
                <a:solidFill>
                  <a:srgbClr val="002060"/>
                </a:solidFill>
              </a:rPr>
              <a:t>En hij slaat het voedsel in de steden op; </a:t>
            </a:r>
            <a:endParaRPr lang="nl-NL" sz="3000" dirty="0" smtClean="0">
              <a:solidFill>
                <a:srgbClr val="002060"/>
              </a:solidFill>
            </a:endParaRPr>
          </a:p>
          <a:p>
            <a:pPr lvl="0"/>
            <a:r>
              <a:rPr lang="nl-NL" sz="3000" dirty="0" smtClean="0">
                <a:solidFill>
                  <a:srgbClr val="002060"/>
                </a:solidFill>
              </a:rPr>
              <a:t>het </a:t>
            </a:r>
            <a:r>
              <a:rPr lang="nl-NL" sz="3000" dirty="0">
                <a:solidFill>
                  <a:srgbClr val="002060"/>
                </a:solidFill>
              </a:rPr>
              <a:t>voedsel van het </a:t>
            </a:r>
            <a:r>
              <a:rPr lang="nl-NL" sz="3000" dirty="0" smtClean="0">
                <a:solidFill>
                  <a:srgbClr val="002060"/>
                </a:solidFill>
              </a:rPr>
              <a:t>land rondom </a:t>
            </a:r>
            <a:r>
              <a:rPr lang="nl-NL" sz="3000" dirty="0">
                <a:solidFill>
                  <a:srgbClr val="002060"/>
                </a:solidFill>
              </a:rPr>
              <a:t>die stad sloeg hij in haar midden op.</a:t>
            </a:r>
          </a:p>
          <a:p>
            <a:pPr lvl="0"/>
            <a:r>
              <a:rPr lang="nl-NL" sz="3000" baseline="30000" dirty="0" smtClean="0">
                <a:solidFill>
                  <a:srgbClr val="002060"/>
                </a:solidFill>
              </a:rPr>
              <a:t>49</a:t>
            </a:r>
            <a:r>
              <a:rPr lang="nl-NL" sz="3000" dirty="0" smtClean="0">
                <a:solidFill>
                  <a:srgbClr val="002060"/>
                </a:solidFill>
              </a:rPr>
              <a:t> En Jozef </a:t>
            </a:r>
            <a:r>
              <a:rPr lang="nl-NL" sz="3000" dirty="0">
                <a:solidFill>
                  <a:srgbClr val="002060"/>
                </a:solidFill>
              </a:rPr>
              <a:t>hoopt koren op als het zand van de zee, </a:t>
            </a:r>
            <a:endParaRPr lang="nl-NL" sz="3000" dirty="0" smtClean="0">
              <a:solidFill>
                <a:srgbClr val="002060"/>
              </a:solidFill>
            </a:endParaRPr>
          </a:p>
          <a:p>
            <a:pPr lvl="0"/>
            <a:r>
              <a:rPr lang="nl-NL" sz="3000" dirty="0" smtClean="0">
                <a:solidFill>
                  <a:srgbClr val="002060"/>
                </a:solidFill>
              </a:rPr>
              <a:t>uitermate </a:t>
            </a:r>
            <a:r>
              <a:rPr lang="nl-NL" sz="3000" dirty="0">
                <a:solidFill>
                  <a:srgbClr val="002060"/>
                </a:solidFill>
              </a:rPr>
              <a:t>veel, zodat men ophield met tellen, want er was geen getal</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22269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378565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50</a:t>
            </a:r>
            <a:r>
              <a:rPr lang="nl-NL" sz="3000" dirty="0" smtClean="0">
                <a:solidFill>
                  <a:srgbClr val="002060"/>
                </a:solidFill>
              </a:rPr>
              <a:t> En </a:t>
            </a:r>
            <a:r>
              <a:rPr lang="nl-NL" sz="3000" dirty="0">
                <a:solidFill>
                  <a:srgbClr val="002060"/>
                </a:solidFill>
              </a:rPr>
              <a:t>voordat het jaar van de hongersnood komt, </a:t>
            </a:r>
            <a:endParaRPr lang="nl-NL" sz="3000" dirty="0" smtClean="0">
              <a:solidFill>
                <a:srgbClr val="002060"/>
              </a:solidFill>
            </a:endParaRPr>
          </a:p>
          <a:p>
            <a:pPr lvl="0"/>
            <a:r>
              <a:rPr lang="nl-NL" sz="3000" dirty="0" smtClean="0">
                <a:solidFill>
                  <a:srgbClr val="002060"/>
                </a:solidFill>
              </a:rPr>
              <a:t>werden </a:t>
            </a:r>
            <a:r>
              <a:rPr lang="nl-NL" sz="3000" dirty="0">
                <a:solidFill>
                  <a:srgbClr val="002060"/>
                </a:solidFill>
              </a:rPr>
              <a:t>aan </a:t>
            </a:r>
            <a:r>
              <a:rPr lang="nl-NL" sz="3000" dirty="0" smtClean="0">
                <a:solidFill>
                  <a:srgbClr val="002060"/>
                </a:solidFill>
              </a:rPr>
              <a:t>Jozef </a:t>
            </a:r>
            <a:r>
              <a:rPr lang="nl-NL" sz="3000" dirty="0">
                <a:solidFill>
                  <a:srgbClr val="002060"/>
                </a:solidFill>
              </a:rPr>
              <a:t>twee zonen geboren, die </a:t>
            </a:r>
            <a:r>
              <a:rPr lang="nl-NL" sz="3000" dirty="0" err="1" smtClean="0">
                <a:solidFill>
                  <a:srgbClr val="002060"/>
                </a:solidFill>
              </a:rPr>
              <a:t>Asnath</a:t>
            </a:r>
            <a:r>
              <a:rPr lang="nl-NL" sz="3000" dirty="0" smtClean="0">
                <a:solidFill>
                  <a:srgbClr val="002060"/>
                </a:solidFill>
              </a:rPr>
              <a:t>, </a:t>
            </a:r>
          </a:p>
          <a:p>
            <a:pPr lvl="0"/>
            <a:r>
              <a:rPr lang="nl-NL" sz="3000" dirty="0" smtClean="0">
                <a:solidFill>
                  <a:srgbClr val="002060"/>
                </a:solidFill>
              </a:rPr>
              <a:t>de </a:t>
            </a:r>
            <a:r>
              <a:rPr lang="nl-NL" sz="3000" dirty="0">
                <a:solidFill>
                  <a:srgbClr val="002060"/>
                </a:solidFill>
              </a:rPr>
              <a:t>dochter van </a:t>
            </a:r>
            <a:r>
              <a:rPr lang="nl-NL" sz="3000" dirty="0" err="1">
                <a:solidFill>
                  <a:srgbClr val="002060"/>
                </a:solidFill>
              </a:rPr>
              <a:t>Poti-Fera</a:t>
            </a:r>
            <a:r>
              <a:rPr lang="nl-NL" sz="3000" dirty="0">
                <a:solidFill>
                  <a:srgbClr val="002060"/>
                </a:solidFill>
              </a:rPr>
              <a:t>, de priester van On, voor hem baarde.</a:t>
            </a:r>
          </a:p>
          <a:p>
            <a:pPr lvl="0"/>
            <a:r>
              <a:rPr lang="nl-NL" sz="3000" baseline="30000" dirty="0" smtClean="0">
                <a:solidFill>
                  <a:srgbClr val="002060"/>
                </a:solidFill>
              </a:rPr>
              <a:t>51</a:t>
            </a:r>
            <a:r>
              <a:rPr lang="nl-NL" sz="3000" dirty="0" smtClean="0">
                <a:solidFill>
                  <a:srgbClr val="002060"/>
                </a:solidFill>
              </a:rPr>
              <a:t> En Jozef </a:t>
            </a:r>
            <a:r>
              <a:rPr lang="nl-NL" sz="3000" dirty="0">
                <a:solidFill>
                  <a:srgbClr val="002060"/>
                </a:solidFill>
              </a:rPr>
              <a:t>noemt de eerstgeborene: </a:t>
            </a:r>
            <a:r>
              <a:rPr lang="nl-NL" sz="3000" dirty="0" smtClean="0">
                <a:solidFill>
                  <a:srgbClr val="002060"/>
                </a:solidFill>
              </a:rPr>
              <a:t>Manasse, want </a:t>
            </a:r>
            <a:r>
              <a:rPr lang="nl-NL" sz="3000" dirty="0">
                <a:solidFill>
                  <a:srgbClr val="002060"/>
                </a:solidFill>
              </a:rPr>
              <a:t>God heeft mij </a:t>
            </a:r>
            <a:endParaRPr lang="nl-NL" sz="3000" dirty="0" smtClean="0">
              <a:solidFill>
                <a:srgbClr val="002060"/>
              </a:solidFill>
            </a:endParaRPr>
          </a:p>
          <a:p>
            <a:pPr lvl="0"/>
            <a:r>
              <a:rPr lang="nl-NL" sz="3000" dirty="0" smtClean="0">
                <a:solidFill>
                  <a:srgbClr val="002060"/>
                </a:solidFill>
              </a:rPr>
              <a:t>al </a:t>
            </a:r>
            <a:r>
              <a:rPr lang="nl-NL" sz="3000" dirty="0">
                <a:solidFill>
                  <a:srgbClr val="002060"/>
                </a:solidFill>
              </a:rPr>
              <a:t>mijn gezwoeg </a:t>
            </a:r>
            <a:r>
              <a:rPr lang="nl-NL" sz="3000" dirty="0" smtClean="0">
                <a:solidFill>
                  <a:srgbClr val="002060"/>
                </a:solidFill>
                <a:effectLst>
                  <a:outerShdw blurRad="38100" dist="38100" dir="2700000" algn="tl">
                    <a:srgbClr val="000000">
                      <a:alpha val="43137"/>
                    </a:srgbClr>
                  </a:outerShdw>
                </a:effectLst>
              </a:rPr>
              <a:t>doen vergeten</a:t>
            </a:r>
            <a:r>
              <a:rPr lang="nl-NL" sz="3000" dirty="0" smtClean="0">
                <a:solidFill>
                  <a:srgbClr val="002060"/>
                </a:solidFill>
              </a:rPr>
              <a:t>, </a:t>
            </a:r>
            <a:r>
              <a:rPr lang="nl-NL" sz="3000" dirty="0">
                <a:solidFill>
                  <a:srgbClr val="002060"/>
                </a:solidFill>
              </a:rPr>
              <a:t>en het gehele huis van mijn vader.</a:t>
            </a:r>
          </a:p>
          <a:p>
            <a:pPr lvl="0"/>
            <a:r>
              <a:rPr lang="nl-NL" sz="3000" baseline="30000" dirty="0" smtClean="0">
                <a:solidFill>
                  <a:srgbClr val="002060"/>
                </a:solidFill>
              </a:rPr>
              <a:t>52</a:t>
            </a:r>
            <a:r>
              <a:rPr lang="nl-NL" sz="3000" dirty="0" smtClean="0">
                <a:solidFill>
                  <a:srgbClr val="002060"/>
                </a:solidFill>
              </a:rPr>
              <a:t> En </a:t>
            </a:r>
            <a:r>
              <a:rPr lang="nl-NL" sz="3000" dirty="0">
                <a:solidFill>
                  <a:srgbClr val="002060"/>
                </a:solidFill>
              </a:rPr>
              <a:t>de tweede noemde hij: </a:t>
            </a:r>
            <a:r>
              <a:rPr lang="nl-NL" sz="3000" dirty="0" smtClean="0">
                <a:solidFill>
                  <a:srgbClr val="002060"/>
                </a:solidFill>
              </a:rPr>
              <a:t>Efraïm, </a:t>
            </a:r>
            <a:r>
              <a:rPr lang="nl-NL" sz="3000" dirty="0">
                <a:solidFill>
                  <a:srgbClr val="002060"/>
                </a:solidFill>
              </a:rPr>
              <a:t>want God heeft mij vruchtbaar gemaakt in het land van mijn vernedering.</a:t>
            </a:r>
          </a:p>
        </p:txBody>
      </p:sp>
      <p:sp>
        <p:nvSpPr>
          <p:cNvPr id="3" name="Tekstvak 2"/>
          <p:cNvSpPr txBox="1"/>
          <p:nvPr/>
        </p:nvSpPr>
        <p:spPr>
          <a:xfrm>
            <a:off x="1049925" y="4362030"/>
            <a:ext cx="10534107" cy="209288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Manasse = doen vergeten</a:t>
            </a:r>
          </a:p>
          <a:p>
            <a:pPr marL="457200" indent="-457200">
              <a:buFont typeface="Courier New" panose="02070309020205020404" pitchFamily="49" charset="0"/>
              <a:buChar char="o"/>
            </a:pPr>
            <a:r>
              <a:rPr lang="nl-NL" sz="2600" dirty="0" smtClean="0">
                <a:latin typeface="+mj-lt"/>
              </a:rPr>
              <a:t>Efraïm = dubbele vrucht</a:t>
            </a:r>
          </a:p>
          <a:p>
            <a:pPr marL="457200" indent="-457200">
              <a:buFont typeface="Courier New" panose="02070309020205020404" pitchFamily="49" charset="0"/>
              <a:buChar char="o"/>
            </a:pPr>
            <a:r>
              <a:rPr lang="nl-NL" sz="2600" dirty="0" smtClean="0">
                <a:latin typeface="+mj-lt"/>
              </a:rPr>
              <a:t>beeld van de gelovigen uit de natiën (Jood en heiden), die aangesteld worden tot zonen/eerstelingen (dubbel deel)</a:t>
            </a:r>
          </a:p>
          <a:p>
            <a:pPr marL="457200" indent="-457200">
              <a:buFont typeface="Courier New" panose="02070309020205020404" pitchFamily="49" charset="0"/>
              <a:buChar char="o"/>
            </a:pPr>
            <a:r>
              <a:rPr lang="nl-NL" sz="2600" dirty="0" smtClean="0">
                <a:latin typeface="+mj-lt"/>
              </a:rPr>
              <a:t>….en </a:t>
            </a:r>
            <a:r>
              <a:rPr lang="nl-NL" sz="2600" dirty="0">
                <a:latin typeface="+mj-lt"/>
              </a:rPr>
              <a:t>zijn zaad zal een volheid van </a:t>
            </a:r>
            <a:r>
              <a:rPr lang="nl-NL" sz="2600" dirty="0" smtClean="0">
                <a:latin typeface="+mj-lt"/>
              </a:rPr>
              <a:t>natiën worden</a:t>
            </a:r>
            <a:r>
              <a:rPr lang="nl-NL" sz="2600" dirty="0">
                <a:latin typeface="+mj-lt"/>
              </a:rPr>
              <a:t> </a:t>
            </a:r>
            <a:r>
              <a:rPr lang="nl-NL" sz="2600" dirty="0" smtClean="0">
                <a:latin typeface="+mj-lt"/>
              </a:rPr>
              <a:t>(Gen.48:19; Rom.11:25)</a:t>
            </a:r>
            <a:endParaRPr lang="nl-NL" sz="2600" dirty="0">
              <a:latin typeface="+mj-lt"/>
            </a:endParaRPr>
          </a:p>
        </p:txBody>
      </p:sp>
    </p:spTree>
    <p:extLst>
      <p:ext uri="{BB962C8B-B14F-4D97-AF65-F5344CB8AC3E}">
        <p14:creationId xmlns:p14="http://schemas.microsoft.com/office/powerpoint/2010/main" val="3218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286232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53</a:t>
            </a:r>
            <a:r>
              <a:rPr lang="nl-NL" sz="3000" dirty="0">
                <a:solidFill>
                  <a:srgbClr val="002060"/>
                </a:solidFill>
              </a:rPr>
              <a:t> </a:t>
            </a:r>
            <a:r>
              <a:rPr lang="nl-NL" sz="3000" dirty="0" smtClean="0">
                <a:solidFill>
                  <a:srgbClr val="002060"/>
                </a:solidFill>
              </a:rPr>
              <a:t>En </a:t>
            </a:r>
            <a:r>
              <a:rPr lang="nl-NL" sz="3000" dirty="0">
                <a:solidFill>
                  <a:srgbClr val="002060"/>
                </a:solidFill>
              </a:rPr>
              <a:t>de zeven jaren van overvloed, die in het land van </a:t>
            </a:r>
            <a:r>
              <a:rPr lang="nl-NL" sz="3000" dirty="0" smtClean="0">
                <a:solidFill>
                  <a:srgbClr val="002060"/>
                </a:solidFill>
              </a:rPr>
              <a:t>Egypte waren</a:t>
            </a:r>
            <a:r>
              <a:rPr lang="nl-NL" sz="3000" dirty="0">
                <a:solidFill>
                  <a:srgbClr val="002060"/>
                </a:solidFill>
              </a:rPr>
              <a:t>, kwamen ten </a:t>
            </a:r>
            <a:r>
              <a:rPr lang="nl-NL" sz="3000" dirty="0" smtClean="0">
                <a:solidFill>
                  <a:srgbClr val="002060"/>
                </a:solidFill>
              </a:rPr>
              <a:t>einde.</a:t>
            </a:r>
          </a:p>
          <a:p>
            <a:pPr lvl="0"/>
            <a:r>
              <a:rPr lang="nl-NL" sz="3000" baseline="30000" dirty="0" smtClean="0">
                <a:solidFill>
                  <a:srgbClr val="002060"/>
                </a:solidFill>
              </a:rPr>
              <a:t>54</a:t>
            </a:r>
            <a:r>
              <a:rPr lang="nl-NL" sz="3000" dirty="0" smtClean="0">
                <a:solidFill>
                  <a:srgbClr val="002060"/>
                </a:solidFill>
              </a:rPr>
              <a:t> En </a:t>
            </a:r>
            <a:r>
              <a:rPr lang="nl-NL" sz="3000" u="sng" dirty="0">
                <a:solidFill>
                  <a:srgbClr val="002060"/>
                </a:solidFill>
              </a:rPr>
              <a:t>de zeven jaren van de hongersnood</a:t>
            </a:r>
            <a:r>
              <a:rPr lang="nl-NL" sz="3000" dirty="0">
                <a:solidFill>
                  <a:srgbClr val="002060"/>
                </a:solidFill>
              </a:rPr>
              <a:t> beginnen te komen, </a:t>
            </a:r>
            <a:endParaRPr lang="nl-NL" sz="3000" dirty="0" smtClean="0">
              <a:solidFill>
                <a:srgbClr val="002060"/>
              </a:solidFill>
            </a:endParaRPr>
          </a:p>
          <a:p>
            <a:pPr lvl="0"/>
            <a:r>
              <a:rPr lang="nl-NL" sz="3000" dirty="0" smtClean="0">
                <a:solidFill>
                  <a:srgbClr val="002060"/>
                </a:solidFill>
              </a:rPr>
              <a:t>zoals Jozef </a:t>
            </a:r>
            <a:r>
              <a:rPr lang="nl-NL" sz="3000" dirty="0">
                <a:solidFill>
                  <a:srgbClr val="002060"/>
                </a:solidFill>
              </a:rPr>
              <a:t>gezegd had. En er is in alle landen hongersnood, </a:t>
            </a:r>
            <a:endParaRPr lang="nl-NL" sz="3000" dirty="0" smtClean="0">
              <a:solidFill>
                <a:srgbClr val="002060"/>
              </a:solidFill>
            </a:endParaRPr>
          </a:p>
          <a:p>
            <a:pPr lvl="0"/>
            <a:r>
              <a:rPr lang="nl-NL" sz="3000" dirty="0" smtClean="0">
                <a:solidFill>
                  <a:srgbClr val="002060"/>
                </a:solidFill>
              </a:rPr>
              <a:t>maar </a:t>
            </a:r>
            <a:r>
              <a:rPr lang="nl-NL" sz="3000" dirty="0">
                <a:solidFill>
                  <a:srgbClr val="002060"/>
                </a:solidFill>
              </a:rPr>
              <a:t>in het gehele land van </a:t>
            </a:r>
            <a:r>
              <a:rPr lang="nl-NL" sz="3000" dirty="0" smtClean="0">
                <a:solidFill>
                  <a:srgbClr val="002060"/>
                </a:solidFill>
              </a:rPr>
              <a:t>Egypte was </a:t>
            </a:r>
            <a:r>
              <a:rPr lang="nl-NL" sz="3000" dirty="0">
                <a:solidFill>
                  <a:srgbClr val="002060"/>
                </a:solidFill>
              </a:rPr>
              <a:t>brood</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3116231" y="4769948"/>
            <a:ext cx="5909015"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een type van de grote verdrukking =&gt;</a:t>
            </a:r>
            <a:endParaRPr lang="nl-NL" sz="2600" dirty="0">
              <a:latin typeface="+mj-lt"/>
            </a:endParaRPr>
          </a:p>
        </p:txBody>
      </p:sp>
    </p:spTree>
    <p:extLst>
      <p:ext uri="{BB962C8B-B14F-4D97-AF65-F5344CB8AC3E}">
        <p14:creationId xmlns:p14="http://schemas.microsoft.com/office/powerpoint/2010/main" val="16975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7935" y="813434"/>
            <a:ext cx="11434065" cy="615553"/>
          </a:xfrm>
          <a:prstGeom prst="rect">
            <a:avLst/>
          </a:prstGeom>
          <a:noFill/>
        </p:spPr>
        <p:txBody>
          <a:bodyPr wrap="square" rtlCol="0">
            <a:spAutoFit/>
          </a:bodyPr>
          <a:lstStyle/>
          <a:p>
            <a:r>
              <a:rPr lang="nl-NL" sz="3000" b="1" dirty="0" smtClean="0">
                <a:solidFill>
                  <a:srgbClr val="002060"/>
                </a:solidFill>
              </a:rPr>
              <a:t>Genesis 38: </a:t>
            </a:r>
            <a:r>
              <a:rPr lang="nl-NL" sz="3000" b="1" dirty="0" err="1" smtClean="0">
                <a:solidFill>
                  <a:srgbClr val="002060"/>
                </a:solidFill>
              </a:rPr>
              <a:t>Juda</a:t>
            </a:r>
            <a:r>
              <a:rPr lang="nl-NL" sz="3000" b="1" dirty="0" smtClean="0">
                <a:solidFill>
                  <a:srgbClr val="002060"/>
                </a:solidFill>
              </a:rPr>
              <a:t> en Thamar</a:t>
            </a:r>
            <a:endParaRPr lang="nl-NL" b="1" dirty="0" smtClean="0">
              <a:solidFill>
                <a:srgbClr val="002060"/>
              </a:solidFill>
            </a:endParaRPr>
          </a:p>
          <a:p>
            <a:endParaRPr lang="nl-NL" sz="400" dirty="0" smtClean="0">
              <a:solidFill>
                <a:srgbClr val="002060"/>
              </a:solidFill>
            </a:endParaRPr>
          </a:p>
        </p:txBody>
      </p:sp>
      <p:pic>
        <p:nvPicPr>
          <p:cNvPr id="2" name="Afbeelding 1"/>
          <p:cNvPicPr>
            <a:picLocks noChangeAspect="1"/>
          </p:cNvPicPr>
          <p:nvPr/>
        </p:nvPicPr>
        <p:blipFill>
          <a:blip r:embed="rId3"/>
          <a:stretch>
            <a:fillRect/>
          </a:stretch>
        </p:blipFill>
        <p:spPr>
          <a:xfrm>
            <a:off x="7289769" y="3654017"/>
            <a:ext cx="4553204" cy="2976657"/>
          </a:xfrm>
          <a:prstGeom prst="rect">
            <a:avLst/>
          </a:prstGeom>
        </p:spPr>
      </p:pic>
      <p:sp>
        <p:nvSpPr>
          <p:cNvPr id="4" name="Tekstvak 3"/>
          <p:cNvSpPr txBox="1"/>
          <p:nvPr/>
        </p:nvSpPr>
        <p:spPr>
          <a:xfrm>
            <a:off x="574664" y="1750497"/>
            <a:ext cx="8991707" cy="4247317"/>
          </a:xfrm>
          <a:prstGeom prst="rect">
            <a:avLst/>
          </a:prstGeom>
          <a:noFill/>
        </p:spPr>
        <p:txBody>
          <a:bodyPr wrap="square" rtlCol="0">
            <a:spAutoFit/>
          </a:bodyPr>
          <a:lstStyle/>
          <a:p>
            <a:pPr marL="285750" indent="-285750">
              <a:buFont typeface="Arial" panose="020B0604020202020204" pitchFamily="34" charset="0"/>
              <a:buChar char="•"/>
            </a:pPr>
            <a:r>
              <a:rPr lang="nl-NL" sz="3000" dirty="0">
                <a:solidFill>
                  <a:srgbClr val="002060"/>
                </a:solidFill>
              </a:rPr>
              <a:t>e</a:t>
            </a:r>
            <a:r>
              <a:rPr lang="nl-NL" sz="3000" dirty="0" smtClean="0">
                <a:solidFill>
                  <a:srgbClr val="002060"/>
                </a:solidFill>
              </a:rPr>
              <a:t>en onderbreking in de geschiedenis van Jozef</a:t>
            </a:r>
          </a:p>
          <a:p>
            <a:pPr marL="285750" indent="-285750">
              <a:buFont typeface="Arial" panose="020B0604020202020204" pitchFamily="34" charset="0"/>
              <a:buChar char="•"/>
            </a:pPr>
            <a:r>
              <a:rPr lang="nl-NL" sz="3000" dirty="0" err="1" smtClean="0">
                <a:solidFill>
                  <a:srgbClr val="002060"/>
                </a:solidFill>
              </a:rPr>
              <a:t>Juda</a:t>
            </a:r>
            <a:r>
              <a:rPr lang="nl-NL" sz="3000" dirty="0" smtClean="0">
                <a:solidFill>
                  <a:srgbClr val="002060"/>
                </a:solidFill>
              </a:rPr>
              <a:t> heeft gemeenschap met Thamar</a:t>
            </a:r>
          </a:p>
          <a:p>
            <a:pPr marL="285750" indent="-285750">
              <a:buFont typeface="Arial" panose="020B0604020202020204" pitchFamily="34" charset="0"/>
              <a:buChar char="•"/>
            </a:pPr>
            <a:r>
              <a:rPr lang="nl-NL" sz="3000" dirty="0" smtClean="0">
                <a:solidFill>
                  <a:srgbClr val="002060"/>
                </a:solidFill>
              </a:rPr>
              <a:t>Thamar wordt zwanger</a:t>
            </a:r>
          </a:p>
          <a:p>
            <a:pPr marL="285750" indent="-285750">
              <a:buFont typeface="Arial" panose="020B0604020202020204" pitchFamily="34" charset="0"/>
              <a:buChar char="•"/>
            </a:pPr>
            <a:r>
              <a:rPr lang="nl-NL" sz="3000" dirty="0" smtClean="0">
                <a:solidFill>
                  <a:srgbClr val="002060"/>
                </a:solidFill>
              </a:rPr>
              <a:t>bij de bevalling lijkt eerst </a:t>
            </a:r>
            <a:r>
              <a:rPr lang="nl-NL" sz="3000" dirty="0" err="1" smtClean="0">
                <a:solidFill>
                  <a:srgbClr val="002060"/>
                </a:solidFill>
              </a:rPr>
              <a:t>Zerah</a:t>
            </a:r>
            <a:r>
              <a:rPr lang="nl-NL" sz="3000" dirty="0" smtClean="0">
                <a:solidFill>
                  <a:srgbClr val="002060"/>
                </a:solidFill>
              </a:rPr>
              <a:t> geboren te worden</a:t>
            </a:r>
          </a:p>
          <a:p>
            <a:pPr marL="285750" indent="-285750">
              <a:buFont typeface="Arial" panose="020B0604020202020204" pitchFamily="34" charset="0"/>
              <a:buChar char="•"/>
            </a:pPr>
            <a:r>
              <a:rPr lang="nl-NL" sz="3000" dirty="0" smtClean="0">
                <a:solidFill>
                  <a:srgbClr val="002060"/>
                </a:solidFill>
              </a:rPr>
              <a:t>maar zijn geboorte wordt onderbroken</a:t>
            </a:r>
          </a:p>
          <a:p>
            <a:pPr marL="285750" indent="-285750">
              <a:buFont typeface="Arial" panose="020B0604020202020204" pitchFamily="34" charset="0"/>
              <a:buChar char="•"/>
            </a:pPr>
            <a:r>
              <a:rPr lang="nl-NL" sz="3000" dirty="0" smtClean="0">
                <a:solidFill>
                  <a:srgbClr val="002060"/>
                </a:solidFill>
              </a:rPr>
              <a:t>door Perez</a:t>
            </a:r>
          </a:p>
          <a:p>
            <a:pPr marL="285750" indent="-285750">
              <a:buFont typeface="Arial" panose="020B0604020202020204" pitchFamily="34" charset="0"/>
              <a:buChar char="•"/>
            </a:pPr>
            <a:r>
              <a:rPr lang="nl-NL" sz="3000" dirty="0" smtClean="0">
                <a:solidFill>
                  <a:srgbClr val="002060"/>
                </a:solidFill>
              </a:rPr>
              <a:t>daarna komt </a:t>
            </a:r>
            <a:r>
              <a:rPr lang="nl-NL" sz="3000" dirty="0" err="1" smtClean="0">
                <a:solidFill>
                  <a:srgbClr val="002060"/>
                </a:solidFill>
              </a:rPr>
              <a:t>Zerah</a:t>
            </a:r>
            <a:endParaRPr lang="nl-NL" sz="3000" dirty="0" smtClean="0">
              <a:solidFill>
                <a:srgbClr val="002060"/>
              </a:solidFill>
            </a:endParaRPr>
          </a:p>
          <a:p>
            <a:pPr marL="285750" indent="-285750">
              <a:buFont typeface="Arial" panose="020B0604020202020204" pitchFamily="34" charset="0"/>
              <a:buChar char="•"/>
            </a:pPr>
            <a:r>
              <a:rPr lang="nl-NL" sz="3000" dirty="0" smtClean="0">
                <a:solidFill>
                  <a:srgbClr val="002060"/>
                </a:solidFill>
              </a:rPr>
              <a:t>Perez = breuk</a:t>
            </a:r>
          </a:p>
          <a:p>
            <a:pPr marL="285750" indent="-285750">
              <a:buFont typeface="Arial" panose="020B0604020202020204" pitchFamily="34" charset="0"/>
              <a:buChar char="•"/>
            </a:pPr>
            <a:r>
              <a:rPr lang="nl-NL" sz="3000" dirty="0" err="1" smtClean="0">
                <a:solidFill>
                  <a:srgbClr val="002060"/>
                </a:solidFill>
              </a:rPr>
              <a:t>Zerah</a:t>
            </a:r>
            <a:r>
              <a:rPr lang="nl-NL" sz="3000" dirty="0" smtClean="0">
                <a:solidFill>
                  <a:srgbClr val="002060"/>
                </a:solidFill>
              </a:rPr>
              <a:t> = opgaand licht</a:t>
            </a:r>
            <a:endParaRPr lang="nl-NL" sz="3000" dirty="0">
              <a:solidFill>
                <a:srgbClr val="002060"/>
              </a:solidFill>
            </a:endParaRPr>
          </a:p>
        </p:txBody>
      </p:sp>
    </p:spTree>
    <p:extLst>
      <p:ext uri="{BB962C8B-B14F-4D97-AF65-F5344CB8AC3E}">
        <p14:creationId xmlns:p14="http://schemas.microsoft.com/office/powerpoint/2010/main" val="18886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 y="589895"/>
            <a:ext cx="11525250" cy="1477328"/>
          </a:xfrm>
          <a:prstGeom prst="rect">
            <a:avLst/>
          </a:prstGeom>
        </p:spPr>
        <p:txBody>
          <a:bodyPr wrap="square">
            <a:spAutoFit/>
          </a:bodyPr>
          <a:lstStyle/>
          <a:p>
            <a:r>
              <a:rPr lang="nl-NL" sz="3000" b="1" dirty="0" smtClean="0"/>
              <a:t>Handelingen 7</a:t>
            </a:r>
          </a:p>
          <a:p>
            <a:r>
              <a:rPr lang="nl-NL" sz="3000" baseline="30000" dirty="0" smtClean="0"/>
              <a:t>11</a:t>
            </a:r>
            <a:r>
              <a:rPr lang="nl-NL" sz="3000" dirty="0" smtClean="0"/>
              <a:t> En </a:t>
            </a:r>
            <a:r>
              <a:rPr lang="nl-NL" sz="3000" dirty="0"/>
              <a:t>er kwam hongersnood over het gehele land Egypte en Kanaän, </a:t>
            </a:r>
            <a:endParaRPr lang="nl-NL" sz="3000" dirty="0" smtClean="0"/>
          </a:p>
          <a:p>
            <a:r>
              <a:rPr lang="nl-NL" sz="3000" dirty="0" smtClean="0"/>
              <a:t>en </a:t>
            </a:r>
            <a:r>
              <a:rPr lang="nl-NL" sz="3000" u="sng" dirty="0" smtClean="0"/>
              <a:t>grote verdrukking</a:t>
            </a:r>
            <a:r>
              <a:rPr lang="nl-NL" sz="3000" dirty="0" smtClean="0"/>
              <a:t>, </a:t>
            </a:r>
            <a:r>
              <a:rPr lang="nl-NL" sz="3000" dirty="0"/>
              <a:t>en onze vaders vonden geen </a:t>
            </a:r>
            <a:r>
              <a:rPr lang="nl-NL" sz="3000" dirty="0" smtClean="0"/>
              <a:t>voedsel.</a:t>
            </a:r>
            <a:endParaRPr lang="nl-NL" sz="3000" dirty="0"/>
          </a:p>
        </p:txBody>
      </p:sp>
      <p:sp>
        <p:nvSpPr>
          <p:cNvPr id="3" name="Tekstvak 2"/>
          <p:cNvSpPr txBox="1"/>
          <p:nvPr/>
        </p:nvSpPr>
        <p:spPr>
          <a:xfrm>
            <a:off x="752745" y="3710520"/>
            <a:ext cx="10368645" cy="1292662"/>
          </a:xfrm>
          <a:prstGeom prst="rect">
            <a:avLst/>
          </a:prstGeom>
          <a:solidFill>
            <a:srgbClr val="CCFFCC"/>
          </a:solidFill>
        </p:spPr>
        <p:txBody>
          <a:bodyPr wrap="square" rtlCol="0">
            <a:spAutoFit/>
          </a:bodyPr>
          <a:lstStyle/>
          <a:p>
            <a:r>
              <a:rPr lang="nl-NL" sz="2600" b="1" i="1" dirty="0" smtClean="0">
                <a:latin typeface="+mj-lt"/>
              </a:rPr>
              <a:t>Mattheus 24</a:t>
            </a:r>
          </a:p>
          <a:p>
            <a:r>
              <a:rPr lang="nl-NL" sz="2600" baseline="30000" dirty="0" smtClean="0">
                <a:latin typeface="+mj-lt"/>
              </a:rPr>
              <a:t>21</a:t>
            </a:r>
            <a:r>
              <a:rPr lang="nl-NL" sz="2600" dirty="0" smtClean="0">
                <a:latin typeface="+mj-lt"/>
              </a:rPr>
              <a:t> Want </a:t>
            </a:r>
            <a:r>
              <a:rPr lang="nl-NL" sz="2600" dirty="0">
                <a:latin typeface="+mj-lt"/>
              </a:rPr>
              <a:t>dán zal er </a:t>
            </a:r>
            <a:r>
              <a:rPr lang="nl-NL" sz="2600" u="sng" dirty="0" smtClean="0">
                <a:latin typeface="+mj-lt"/>
              </a:rPr>
              <a:t>grote </a:t>
            </a:r>
            <a:r>
              <a:rPr lang="nl-NL" sz="2600" u="sng" dirty="0">
                <a:latin typeface="+mj-lt"/>
              </a:rPr>
              <a:t>verdrukking </a:t>
            </a:r>
            <a:r>
              <a:rPr lang="nl-NL" sz="2600" dirty="0">
                <a:latin typeface="+mj-lt"/>
              </a:rPr>
              <a:t>zijn, </a:t>
            </a:r>
            <a:r>
              <a:rPr lang="nl-NL" sz="2600" dirty="0" smtClean="0">
                <a:latin typeface="+mj-lt"/>
              </a:rPr>
              <a:t>zodanig </a:t>
            </a:r>
            <a:r>
              <a:rPr lang="nl-NL" sz="2600" dirty="0">
                <a:latin typeface="+mj-lt"/>
              </a:rPr>
              <a:t>als er niet geweest is vanaf het begin van de wereld, </a:t>
            </a:r>
            <a:r>
              <a:rPr lang="nl-NL" sz="2600" dirty="0" smtClean="0">
                <a:latin typeface="+mj-lt"/>
              </a:rPr>
              <a:t>tot </a:t>
            </a:r>
            <a:r>
              <a:rPr lang="nl-NL" sz="2600" dirty="0">
                <a:latin typeface="+mj-lt"/>
              </a:rPr>
              <a:t>nu toe, en ook absoluut niet meer wezen zal.</a:t>
            </a:r>
          </a:p>
        </p:txBody>
      </p:sp>
    </p:spTree>
    <p:extLst>
      <p:ext uri="{BB962C8B-B14F-4D97-AF65-F5344CB8AC3E}">
        <p14:creationId xmlns:p14="http://schemas.microsoft.com/office/powerpoint/2010/main" val="23064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193899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55 </a:t>
            </a:r>
            <a:r>
              <a:rPr lang="nl-NL" sz="3000" dirty="0" smtClean="0">
                <a:solidFill>
                  <a:srgbClr val="002060"/>
                </a:solidFill>
              </a:rPr>
              <a:t>En </a:t>
            </a:r>
            <a:r>
              <a:rPr lang="nl-NL" sz="3000" dirty="0">
                <a:solidFill>
                  <a:srgbClr val="002060"/>
                </a:solidFill>
              </a:rPr>
              <a:t>het gehele land van </a:t>
            </a:r>
            <a:r>
              <a:rPr lang="nl-NL" sz="3000" dirty="0" smtClean="0">
                <a:solidFill>
                  <a:srgbClr val="002060"/>
                </a:solidFill>
              </a:rPr>
              <a:t>Egypte heeft </a:t>
            </a:r>
            <a:r>
              <a:rPr lang="nl-NL" sz="3000" dirty="0">
                <a:solidFill>
                  <a:srgbClr val="002060"/>
                </a:solidFill>
              </a:rPr>
              <a:t>honger,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het volk </a:t>
            </a:r>
            <a:r>
              <a:rPr lang="nl-NL" sz="3000" dirty="0" smtClean="0">
                <a:solidFill>
                  <a:srgbClr val="002060"/>
                </a:solidFill>
              </a:rPr>
              <a:t>roept tot Farao </a:t>
            </a:r>
            <a:r>
              <a:rPr lang="nl-NL" sz="3000" dirty="0">
                <a:solidFill>
                  <a:srgbClr val="002060"/>
                </a:solidFill>
              </a:rPr>
              <a:t>om brood.  En </a:t>
            </a:r>
            <a:r>
              <a:rPr lang="nl-NL" sz="3000" dirty="0" smtClean="0">
                <a:solidFill>
                  <a:srgbClr val="002060"/>
                </a:solidFill>
              </a:rPr>
              <a:t>Farao </a:t>
            </a:r>
            <a:r>
              <a:rPr lang="nl-NL" sz="3000" dirty="0">
                <a:solidFill>
                  <a:srgbClr val="002060"/>
                </a:solidFill>
              </a:rPr>
              <a:t>zegt tot alle </a:t>
            </a:r>
            <a:r>
              <a:rPr lang="nl-NL" sz="3000" dirty="0" smtClean="0">
                <a:solidFill>
                  <a:srgbClr val="002060"/>
                </a:solidFill>
              </a:rPr>
              <a:t>Egyptenaren: </a:t>
            </a:r>
            <a:r>
              <a:rPr lang="nl-NL" sz="3000" dirty="0">
                <a:solidFill>
                  <a:srgbClr val="002060"/>
                </a:solidFill>
              </a:rPr>
              <a:t>Gaat tot </a:t>
            </a:r>
            <a:r>
              <a:rPr lang="nl-NL" sz="3000" dirty="0" smtClean="0">
                <a:solidFill>
                  <a:srgbClr val="002060"/>
                </a:solidFill>
              </a:rPr>
              <a:t>Jozef; </a:t>
            </a:r>
            <a:r>
              <a:rPr lang="nl-NL" sz="3000" dirty="0">
                <a:solidFill>
                  <a:srgbClr val="002060"/>
                </a:solidFill>
              </a:rPr>
              <a:t>wat hij tot jullie </a:t>
            </a:r>
            <a:r>
              <a:rPr lang="nl-NL" sz="3000" dirty="0" smtClean="0">
                <a:solidFill>
                  <a:srgbClr val="002060"/>
                </a:solidFill>
              </a:rPr>
              <a:t>zegt, </a:t>
            </a:r>
            <a:r>
              <a:rPr lang="nl-NL" sz="3000" dirty="0">
                <a:solidFill>
                  <a:srgbClr val="002060"/>
                </a:solidFill>
              </a:rPr>
              <a:t>doe dat.</a:t>
            </a:r>
          </a:p>
        </p:txBody>
      </p:sp>
    </p:spTree>
    <p:extLst>
      <p:ext uri="{BB962C8B-B14F-4D97-AF65-F5344CB8AC3E}">
        <p14:creationId xmlns:p14="http://schemas.microsoft.com/office/powerpoint/2010/main" val="32741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302359"/>
            <a:ext cx="11750041" cy="2862322"/>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56 </a:t>
            </a:r>
            <a:r>
              <a:rPr lang="nl-NL" sz="3000" dirty="0" smtClean="0">
                <a:solidFill>
                  <a:srgbClr val="002060"/>
                </a:solidFill>
              </a:rPr>
              <a:t>En </a:t>
            </a:r>
            <a:r>
              <a:rPr lang="nl-NL" sz="3000" dirty="0">
                <a:solidFill>
                  <a:srgbClr val="002060"/>
                </a:solidFill>
              </a:rPr>
              <a:t>de hongersnood was over de gehele oppervlakte van de aarde. </a:t>
            </a:r>
            <a:endParaRPr lang="nl-NL" sz="3000" dirty="0" smtClean="0">
              <a:solidFill>
                <a:srgbClr val="002060"/>
              </a:solidFill>
            </a:endParaRPr>
          </a:p>
          <a:p>
            <a:pPr lvl="0"/>
            <a:r>
              <a:rPr lang="nl-NL" sz="3000" dirty="0" smtClean="0">
                <a:solidFill>
                  <a:srgbClr val="002060"/>
                </a:solidFill>
              </a:rPr>
              <a:t>En Jozef </a:t>
            </a:r>
            <a:r>
              <a:rPr lang="nl-NL" sz="3000" dirty="0">
                <a:solidFill>
                  <a:srgbClr val="002060"/>
                </a:solidFill>
              </a:rPr>
              <a:t>opent </a:t>
            </a:r>
            <a:r>
              <a:rPr lang="nl-NL" sz="3000" dirty="0" smtClean="0">
                <a:solidFill>
                  <a:srgbClr val="002060"/>
                </a:solidFill>
              </a:rPr>
              <a:t>alle voorraadkamers en </a:t>
            </a:r>
            <a:r>
              <a:rPr lang="nl-NL" sz="3000" dirty="0">
                <a:solidFill>
                  <a:srgbClr val="002060"/>
                </a:solidFill>
              </a:rPr>
              <a:t>hij verkoopt koren </a:t>
            </a:r>
            <a:r>
              <a:rPr lang="nl-NL" sz="3000" dirty="0" smtClean="0">
                <a:solidFill>
                  <a:srgbClr val="002060"/>
                </a:solidFill>
              </a:rPr>
              <a:t>aan </a:t>
            </a:r>
            <a:r>
              <a:rPr lang="nl-NL" sz="3000" dirty="0">
                <a:solidFill>
                  <a:srgbClr val="002060"/>
                </a:solidFill>
              </a:rPr>
              <a:t>de </a:t>
            </a:r>
            <a:r>
              <a:rPr lang="nl-NL" sz="3000" dirty="0" smtClean="0">
                <a:solidFill>
                  <a:srgbClr val="002060"/>
                </a:solidFill>
              </a:rPr>
              <a:t>Egyptenaren. En de hongersnood was sterk in het land van Egypte.</a:t>
            </a:r>
          </a:p>
          <a:p>
            <a:pPr lvl="0"/>
            <a:r>
              <a:rPr lang="nl-NL" sz="3000" baseline="30000" dirty="0" smtClean="0">
                <a:solidFill>
                  <a:srgbClr val="002060"/>
                </a:solidFill>
              </a:rPr>
              <a:t>57</a:t>
            </a:r>
            <a:r>
              <a:rPr lang="nl-NL" sz="3000" dirty="0" smtClean="0">
                <a:solidFill>
                  <a:srgbClr val="002060"/>
                </a:solidFill>
              </a:rPr>
              <a:t> En </a:t>
            </a:r>
            <a:r>
              <a:rPr lang="nl-NL" sz="3000" dirty="0">
                <a:solidFill>
                  <a:srgbClr val="002060"/>
                </a:solidFill>
              </a:rPr>
              <a:t>de gehele aarde kwam naar </a:t>
            </a:r>
            <a:r>
              <a:rPr lang="nl-NL" sz="3000" dirty="0" smtClean="0">
                <a:solidFill>
                  <a:srgbClr val="002060"/>
                </a:solidFill>
              </a:rPr>
              <a:t>Egypte om </a:t>
            </a:r>
            <a:r>
              <a:rPr lang="nl-NL" sz="3000" dirty="0">
                <a:solidFill>
                  <a:srgbClr val="002060"/>
                </a:solidFill>
              </a:rPr>
              <a:t>bij </a:t>
            </a:r>
            <a:r>
              <a:rPr lang="nl-NL" sz="3000" dirty="0" smtClean="0">
                <a:solidFill>
                  <a:srgbClr val="002060"/>
                </a:solidFill>
              </a:rPr>
              <a:t>Jozef </a:t>
            </a:r>
            <a:r>
              <a:rPr lang="nl-NL" sz="3000" dirty="0">
                <a:solidFill>
                  <a:srgbClr val="002060"/>
                </a:solidFill>
              </a:rPr>
              <a:t>koren </a:t>
            </a:r>
            <a:r>
              <a:rPr lang="nl-NL" sz="3000" dirty="0" smtClean="0">
                <a:solidFill>
                  <a:srgbClr val="002060"/>
                </a:solidFill>
              </a:rPr>
              <a:t>te </a:t>
            </a:r>
            <a:r>
              <a:rPr lang="nl-NL" sz="3000" dirty="0">
                <a:solidFill>
                  <a:srgbClr val="002060"/>
                </a:solidFill>
              </a:rPr>
              <a:t>kopen, </a:t>
            </a:r>
            <a:endParaRPr lang="nl-NL" sz="3000" dirty="0" smtClean="0">
              <a:solidFill>
                <a:srgbClr val="002060"/>
              </a:solidFill>
            </a:endParaRPr>
          </a:p>
          <a:p>
            <a:pPr lvl="0"/>
            <a:r>
              <a:rPr lang="nl-NL" sz="3000" dirty="0" smtClean="0">
                <a:solidFill>
                  <a:srgbClr val="002060"/>
                </a:solidFill>
              </a:rPr>
              <a:t>want </a:t>
            </a:r>
            <a:r>
              <a:rPr lang="nl-NL" sz="3000" dirty="0">
                <a:solidFill>
                  <a:srgbClr val="002060"/>
                </a:solidFill>
              </a:rPr>
              <a:t>de hongersnood </a:t>
            </a:r>
            <a:r>
              <a:rPr lang="nl-NL" sz="3000" dirty="0" smtClean="0">
                <a:solidFill>
                  <a:srgbClr val="002060"/>
                </a:solidFill>
              </a:rPr>
              <a:t>was sterk in </a:t>
            </a:r>
            <a:r>
              <a:rPr lang="nl-NL" sz="3000" dirty="0">
                <a:solidFill>
                  <a:srgbClr val="002060"/>
                </a:solidFill>
              </a:rPr>
              <a:t>de gehele aarde.</a:t>
            </a:r>
          </a:p>
        </p:txBody>
      </p:sp>
    </p:spTree>
    <p:extLst>
      <p:ext uri="{BB962C8B-B14F-4D97-AF65-F5344CB8AC3E}">
        <p14:creationId xmlns:p14="http://schemas.microsoft.com/office/powerpoint/2010/main" val="36838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3324" y="801559"/>
            <a:ext cx="11742421" cy="615553"/>
          </a:xfrm>
          <a:prstGeom prst="rect">
            <a:avLst/>
          </a:prstGeom>
          <a:noFill/>
        </p:spPr>
        <p:txBody>
          <a:bodyPr wrap="square" rtlCol="0">
            <a:spAutoFit/>
          </a:bodyPr>
          <a:lstStyle/>
          <a:p>
            <a:r>
              <a:rPr lang="nl-NL" sz="3000" b="1" dirty="0" smtClean="0">
                <a:solidFill>
                  <a:srgbClr val="002060"/>
                </a:solidFill>
              </a:rPr>
              <a:t>Genesis 39: Jozef in het huis van </a:t>
            </a:r>
            <a:r>
              <a:rPr lang="nl-NL" sz="3000" b="1" dirty="0" err="1" smtClean="0">
                <a:solidFill>
                  <a:srgbClr val="002060"/>
                </a:solidFill>
              </a:rPr>
              <a:t>Potifar</a:t>
            </a:r>
            <a:endParaRPr lang="nl-NL" b="1" dirty="0" smtClean="0">
              <a:solidFill>
                <a:srgbClr val="002060"/>
              </a:solidFill>
            </a:endParaRPr>
          </a:p>
          <a:p>
            <a:endParaRPr lang="nl-NL" sz="400" dirty="0" smtClean="0">
              <a:solidFill>
                <a:srgbClr val="002060"/>
              </a:solidFill>
            </a:endParaRPr>
          </a:p>
        </p:txBody>
      </p:sp>
      <p:pic>
        <p:nvPicPr>
          <p:cNvPr id="3" name="Afbeelding 2"/>
          <p:cNvPicPr>
            <a:picLocks noChangeAspect="1"/>
          </p:cNvPicPr>
          <p:nvPr/>
        </p:nvPicPr>
        <p:blipFill>
          <a:blip r:embed="rId3"/>
          <a:stretch>
            <a:fillRect/>
          </a:stretch>
        </p:blipFill>
        <p:spPr>
          <a:xfrm>
            <a:off x="7757656" y="1109335"/>
            <a:ext cx="3841468" cy="2881101"/>
          </a:xfrm>
          <a:prstGeom prst="rect">
            <a:avLst/>
          </a:prstGeom>
        </p:spPr>
      </p:pic>
      <p:sp>
        <p:nvSpPr>
          <p:cNvPr id="4" name="Tekstvak 3"/>
          <p:cNvSpPr txBox="1"/>
          <p:nvPr/>
        </p:nvSpPr>
        <p:spPr>
          <a:xfrm>
            <a:off x="574665" y="1750497"/>
            <a:ext cx="6856370" cy="2400657"/>
          </a:xfrm>
          <a:prstGeom prst="rect">
            <a:avLst/>
          </a:prstGeom>
          <a:noFill/>
        </p:spPr>
        <p:txBody>
          <a:bodyPr wrap="square" rtlCol="0">
            <a:spAutoFit/>
          </a:bodyPr>
          <a:lstStyle/>
          <a:p>
            <a:pPr marL="285750" indent="-285750">
              <a:buFont typeface="Arial" panose="020B0604020202020204" pitchFamily="34" charset="0"/>
              <a:buChar char="•"/>
            </a:pPr>
            <a:r>
              <a:rPr lang="nl-NL" sz="3000" dirty="0" smtClean="0">
                <a:solidFill>
                  <a:srgbClr val="002060"/>
                </a:solidFill>
              </a:rPr>
              <a:t>Jozef komt in het huis van </a:t>
            </a:r>
            <a:r>
              <a:rPr lang="nl-NL" sz="3000" dirty="0" err="1" smtClean="0">
                <a:solidFill>
                  <a:srgbClr val="002060"/>
                </a:solidFill>
              </a:rPr>
              <a:t>Potifar</a:t>
            </a:r>
            <a:endParaRPr lang="nl-NL" sz="3000" dirty="0" smtClean="0">
              <a:solidFill>
                <a:srgbClr val="002060"/>
              </a:solidFill>
            </a:endParaRPr>
          </a:p>
          <a:p>
            <a:pPr marL="285750" indent="-285750">
              <a:buFont typeface="Arial" panose="020B0604020202020204" pitchFamily="34" charset="0"/>
              <a:buChar char="•"/>
            </a:pPr>
            <a:r>
              <a:rPr lang="nl-NL" sz="3000" dirty="0" smtClean="0">
                <a:solidFill>
                  <a:srgbClr val="002060"/>
                </a:solidFill>
              </a:rPr>
              <a:t>daar is hij voorspoedig</a:t>
            </a:r>
          </a:p>
          <a:p>
            <a:pPr marL="285750" indent="-285750">
              <a:buFont typeface="Arial" panose="020B0604020202020204" pitchFamily="34" charset="0"/>
              <a:buChar char="•"/>
            </a:pPr>
            <a:r>
              <a:rPr lang="nl-NL" sz="3000" dirty="0" smtClean="0">
                <a:solidFill>
                  <a:srgbClr val="002060"/>
                </a:solidFill>
              </a:rPr>
              <a:t>maar de vrouw van het huis is ontrouw</a:t>
            </a:r>
          </a:p>
          <a:p>
            <a:pPr marL="285750" indent="-285750">
              <a:buFont typeface="Arial" panose="020B0604020202020204" pitchFamily="34" charset="0"/>
              <a:buChar char="•"/>
            </a:pPr>
            <a:r>
              <a:rPr lang="nl-NL" sz="3000" dirty="0" smtClean="0">
                <a:solidFill>
                  <a:srgbClr val="002060"/>
                </a:solidFill>
              </a:rPr>
              <a:t>Jozef laat zijn kleed achter in het huis</a:t>
            </a:r>
          </a:p>
          <a:p>
            <a:pPr marL="285750" indent="-285750">
              <a:buFont typeface="Arial" panose="020B0604020202020204" pitchFamily="34" charset="0"/>
              <a:buChar char="•"/>
            </a:pPr>
            <a:r>
              <a:rPr lang="nl-NL" sz="3000" dirty="0" smtClean="0">
                <a:solidFill>
                  <a:srgbClr val="002060"/>
                </a:solidFill>
              </a:rPr>
              <a:t>zijn koningschap gaat niet door</a:t>
            </a:r>
          </a:p>
        </p:txBody>
      </p:sp>
      <p:sp>
        <p:nvSpPr>
          <p:cNvPr id="7" name="Tekstvak 6"/>
          <p:cNvSpPr txBox="1"/>
          <p:nvPr/>
        </p:nvSpPr>
        <p:spPr>
          <a:xfrm>
            <a:off x="574664" y="4151154"/>
            <a:ext cx="11024459" cy="1015663"/>
          </a:xfrm>
          <a:prstGeom prst="rect">
            <a:avLst/>
          </a:prstGeom>
          <a:noFill/>
        </p:spPr>
        <p:txBody>
          <a:bodyPr wrap="square" rtlCol="0">
            <a:spAutoFit/>
          </a:bodyPr>
          <a:lstStyle/>
          <a:p>
            <a:pPr marL="285750" indent="-285750">
              <a:buFont typeface="Arial" panose="020B0604020202020204" pitchFamily="34" charset="0"/>
              <a:buChar char="•"/>
            </a:pPr>
            <a:r>
              <a:rPr lang="nl-NL" sz="3000" dirty="0">
                <a:solidFill>
                  <a:srgbClr val="002060"/>
                </a:solidFill>
              </a:rPr>
              <a:t>dat is voor de vrouw het argument dat Jozef niet deugt</a:t>
            </a:r>
          </a:p>
          <a:p>
            <a:pPr marL="285750" indent="-285750">
              <a:buFont typeface="Arial" panose="020B0604020202020204" pitchFamily="34" charset="0"/>
              <a:buChar char="•"/>
            </a:pPr>
            <a:r>
              <a:rPr lang="nl-NL" sz="3000" dirty="0">
                <a:solidFill>
                  <a:srgbClr val="002060"/>
                </a:solidFill>
              </a:rPr>
              <a:t>beeld van Israëls miskenning van de Messias (Handelingen periode)</a:t>
            </a:r>
          </a:p>
        </p:txBody>
      </p:sp>
    </p:spTree>
    <p:extLst>
      <p:ext uri="{BB962C8B-B14F-4D97-AF65-F5344CB8AC3E}">
        <p14:creationId xmlns:p14="http://schemas.microsoft.com/office/powerpoint/2010/main" val="76052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1449" y="765933"/>
            <a:ext cx="11532871" cy="553998"/>
          </a:xfrm>
          <a:prstGeom prst="rect">
            <a:avLst/>
          </a:prstGeom>
          <a:noFill/>
        </p:spPr>
        <p:txBody>
          <a:bodyPr wrap="square" rtlCol="0">
            <a:spAutoFit/>
          </a:bodyPr>
          <a:lstStyle/>
          <a:p>
            <a:r>
              <a:rPr lang="nl-NL" sz="3000" b="1" dirty="0" smtClean="0">
                <a:solidFill>
                  <a:srgbClr val="002060"/>
                </a:solidFill>
              </a:rPr>
              <a:t>Genesis 40: Jozef in de gevangenis</a:t>
            </a:r>
          </a:p>
        </p:txBody>
      </p:sp>
      <p:pic>
        <p:nvPicPr>
          <p:cNvPr id="2" name="Afbeelding 1"/>
          <p:cNvPicPr>
            <a:picLocks noChangeAspect="1"/>
          </p:cNvPicPr>
          <p:nvPr/>
        </p:nvPicPr>
        <p:blipFill>
          <a:blip r:embed="rId3"/>
          <a:stretch>
            <a:fillRect/>
          </a:stretch>
        </p:blipFill>
        <p:spPr>
          <a:xfrm>
            <a:off x="8182292" y="3788228"/>
            <a:ext cx="3522028" cy="2641521"/>
          </a:xfrm>
          <a:prstGeom prst="rect">
            <a:avLst/>
          </a:prstGeom>
        </p:spPr>
      </p:pic>
      <p:pic>
        <p:nvPicPr>
          <p:cNvPr id="1026" name="Picture 2" descr="One day Joseph saw the two new prisoners looking dejected. ‘Why do you look so sad today?’ he asked. ‘We both had dreams,’ they answered, ‘but there is no one to interpret them.’‘Tell me your dreams,’ replied Joseph. ‘God can interpret them.’ – Slid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034" y="603005"/>
            <a:ext cx="3873362" cy="290502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62789" y="3631660"/>
            <a:ext cx="7025543" cy="1477328"/>
          </a:xfrm>
          <a:prstGeom prst="rect">
            <a:avLst/>
          </a:prstGeom>
          <a:noFill/>
        </p:spPr>
        <p:txBody>
          <a:bodyPr wrap="square" rtlCol="0">
            <a:spAutoFit/>
          </a:bodyPr>
          <a:lstStyle/>
          <a:p>
            <a:pPr marL="285750" indent="-285750">
              <a:buFont typeface="Arial" panose="020B0604020202020204" pitchFamily="34" charset="0"/>
              <a:buChar char="•"/>
            </a:pPr>
            <a:r>
              <a:rPr lang="nl-NL" sz="3000" dirty="0" smtClean="0">
                <a:solidFill>
                  <a:srgbClr val="002060"/>
                </a:solidFill>
              </a:rPr>
              <a:t>Jozef wordt gesteld over de gevangenis</a:t>
            </a:r>
          </a:p>
          <a:p>
            <a:pPr marL="285750" indent="-285750">
              <a:buFont typeface="Arial" panose="020B0604020202020204" pitchFamily="34" charset="0"/>
              <a:buChar char="•"/>
            </a:pPr>
            <a:r>
              <a:rPr lang="nl-NL" sz="3000" dirty="0">
                <a:solidFill>
                  <a:srgbClr val="002060"/>
                </a:solidFill>
              </a:rPr>
              <a:t>e</a:t>
            </a:r>
            <a:r>
              <a:rPr lang="nl-NL" sz="3000" dirty="0" smtClean="0">
                <a:solidFill>
                  <a:srgbClr val="002060"/>
                </a:solidFill>
              </a:rPr>
              <a:t>n legt daar verborgenheden uit</a:t>
            </a:r>
          </a:p>
          <a:p>
            <a:pPr marL="285750" indent="-285750">
              <a:buFont typeface="Arial" panose="020B0604020202020204" pitchFamily="34" charset="0"/>
              <a:buChar char="•"/>
            </a:pPr>
            <a:r>
              <a:rPr lang="nl-NL" sz="3000" dirty="0" smtClean="0">
                <a:solidFill>
                  <a:srgbClr val="002060"/>
                </a:solidFill>
              </a:rPr>
              <a:t>over leven op de derde dag</a:t>
            </a:r>
            <a:endParaRPr lang="nl-NL" sz="3000" dirty="0">
              <a:solidFill>
                <a:srgbClr val="002060"/>
              </a:solidFill>
            </a:endParaRPr>
          </a:p>
        </p:txBody>
      </p:sp>
    </p:spTree>
    <p:extLst>
      <p:ext uri="{BB962C8B-B14F-4D97-AF65-F5344CB8AC3E}">
        <p14:creationId xmlns:p14="http://schemas.microsoft.com/office/powerpoint/2010/main" val="30312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517631" cy="1477328"/>
          </a:xfrm>
          <a:prstGeom prst="rect">
            <a:avLst/>
          </a:prstGeom>
          <a:noFill/>
        </p:spPr>
        <p:txBody>
          <a:bodyPr wrap="square" rtlCol="0">
            <a:spAutoFit/>
          </a:bodyPr>
          <a:lstStyle/>
          <a:p>
            <a:r>
              <a:rPr lang="nl-NL" sz="3000" b="1" dirty="0" smtClean="0">
                <a:solidFill>
                  <a:srgbClr val="002060"/>
                </a:solidFill>
              </a:rPr>
              <a:t>Genesis 40</a:t>
            </a:r>
            <a:endParaRPr lang="nl-NL" sz="3000" b="1" dirty="0">
              <a:solidFill>
                <a:srgbClr val="002060"/>
              </a:solidFill>
            </a:endParaRPr>
          </a:p>
          <a:p>
            <a:r>
              <a:rPr lang="nl-NL" sz="3000" baseline="30000" dirty="0" smtClean="0">
                <a:solidFill>
                  <a:srgbClr val="002060"/>
                </a:solidFill>
              </a:rPr>
              <a:t>23</a:t>
            </a:r>
            <a:r>
              <a:rPr lang="nl-NL" sz="3000" dirty="0" smtClean="0">
                <a:solidFill>
                  <a:srgbClr val="002060"/>
                </a:solidFill>
              </a:rPr>
              <a:t> En </a:t>
            </a:r>
            <a:r>
              <a:rPr lang="nl-NL" sz="3000" dirty="0">
                <a:solidFill>
                  <a:srgbClr val="002060"/>
                </a:solidFill>
              </a:rPr>
              <a:t>de overste van de schenkers dacht niet aan </a:t>
            </a:r>
            <a:r>
              <a:rPr lang="nl-NL" sz="3000" dirty="0" smtClean="0">
                <a:solidFill>
                  <a:srgbClr val="002060"/>
                </a:solidFill>
              </a:rPr>
              <a:t>Jozef; </a:t>
            </a:r>
          </a:p>
          <a:p>
            <a:r>
              <a:rPr lang="nl-NL" sz="3000" dirty="0" smtClean="0">
                <a:solidFill>
                  <a:srgbClr val="002060"/>
                </a:solidFill>
              </a:rPr>
              <a:t>en </a:t>
            </a:r>
            <a:r>
              <a:rPr lang="nl-NL" sz="3000" dirty="0">
                <a:solidFill>
                  <a:srgbClr val="002060"/>
                </a:solidFill>
              </a:rPr>
              <a:t>hij </a:t>
            </a:r>
            <a:r>
              <a:rPr lang="nl-NL" sz="3000" i="1" dirty="0" smtClean="0">
                <a:solidFill>
                  <a:srgbClr val="002060"/>
                </a:solidFill>
                <a:effectLst>
                  <a:outerShdw blurRad="38100" dist="38100" dir="2700000" algn="tl">
                    <a:srgbClr val="000000">
                      <a:alpha val="43137"/>
                    </a:srgbClr>
                  </a:outerShdw>
                </a:effectLst>
              </a:rPr>
              <a:t>vergat</a:t>
            </a:r>
            <a:r>
              <a:rPr lang="nl-NL" sz="3000" dirty="0" smtClean="0">
                <a:solidFill>
                  <a:srgbClr val="002060"/>
                </a:solidFill>
                <a:effectLst>
                  <a:outerShdw blurRad="38100" dist="38100" dir="2700000" algn="tl">
                    <a:srgbClr val="000000">
                      <a:alpha val="43137"/>
                    </a:srgbClr>
                  </a:outerShdw>
                </a:effectLst>
              </a:rPr>
              <a:t> </a:t>
            </a:r>
            <a:r>
              <a:rPr lang="nl-NL" sz="3000" dirty="0" smtClean="0">
                <a:solidFill>
                  <a:srgbClr val="002060"/>
                </a:solidFill>
              </a:rPr>
              <a:t>hem…</a:t>
            </a:r>
          </a:p>
        </p:txBody>
      </p:sp>
      <p:sp>
        <p:nvSpPr>
          <p:cNvPr id="4" name="Tekstvak 3"/>
          <p:cNvSpPr txBox="1"/>
          <p:nvPr/>
        </p:nvSpPr>
        <p:spPr>
          <a:xfrm>
            <a:off x="441958" y="2047287"/>
            <a:ext cx="11517631" cy="1477328"/>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r>
              <a:rPr lang="nl-NL" sz="3000" baseline="30000" dirty="0" smtClean="0">
                <a:solidFill>
                  <a:srgbClr val="002060"/>
                </a:solidFill>
              </a:rPr>
              <a:t>1</a:t>
            </a:r>
            <a:r>
              <a:rPr lang="nl-NL" sz="3000" dirty="0" smtClean="0">
                <a:solidFill>
                  <a:srgbClr val="002060"/>
                </a:solidFill>
              </a:rPr>
              <a:t> En </a:t>
            </a:r>
            <a:r>
              <a:rPr lang="nl-NL" sz="3000" dirty="0">
                <a:solidFill>
                  <a:srgbClr val="002060"/>
                </a:solidFill>
              </a:rPr>
              <a:t>het is aan het einde van </a:t>
            </a:r>
            <a:r>
              <a:rPr lang="nl-NL" sz="3000" i="1" dirty="0">
                <a:solidFill>
                  <a:srgbClr val="002060"/>
                </a:solidFill>
                <a:effectLst>
                  <a:outerShdw blurRad="38100" dist="38100" dir="2700000" algn="tl">
                    <a:srgbClr val="000000">
                      <a:alpha val="43137"/>
                    </a:srgbClr>
                  </a:outerShdw>
                </a:effectLst>
              </a:rPr>
              <a:t>twee volle jaren </a:t>
            </a:r>
            <a:r>
              <a:rPr lang="nl-NL" sz="3000" dirty="0">
                <a:solidFill>
                  <a:srgbClr val="002060"/>
                </a:solidFill>
              </a:rPr>
              <a:t>dat </a:t>
            </a:r>
            <a:r>
              <a:rPr lang="nl-NL" sz="3000" dirty="0" smtClean="0">
                <a:solidFill>
                  <a:srgbClr val="002060"/>
                </a:solidFill>
              </a:rPr>
              <a:t>Farao </a:t>
            </a:r>
            <a:r>
              <a:rPr lang="nl-NL" sz="3000" dirty="0">
                <a:solidFill>
                  <a:srgbClr val="002060"/>
                </a:solidFill>
              </a:rPr>
              <a:t>droomt. </a:t>
            </a:r>
            <a:endParaRPr lang="nl-NL" sz="3000" dirty="0" smtClean="0">
              <a:solidFill>
                <a:srgbClr val="002060"/>
              </a:solidFill>
            </a:endParaRPr>
          </a:p>
          <a:p>
            <a:r>
              <a:rPr lang="nl-NL" sz="3000" dirty="0" smtClean="0">
                <a:solidFill>
                  <a:srgbClr val="002060"/>
                </a:solidFill>
              </a:rPr>
              <a:t>En zie, </a:t>
            </a:r>
            <a:r>
              <a:rPr lang="nl-NL" sz="3000" dirty="0">
                <a:solidFill>
                  <a:srgbClr val="002060"/>
                </a:solidFill>
              </a:rPr>
              <a:t>hij staat aan de Nijl.</a:t>
            </a:r>
          </a:p>
        </p:txBody>
      </p:sp>
      <p:sp>
        <p:nvSpPr>
          <p:cNvPr id="5" name="Tekstvak 4"/>
          <p:cNvSpPr txBox="1"/>
          <p:nvPr/>
        </p:nvSpPr>
        <p:spPr>
          <a:xfrm>
            <a:off x="3600450" y="4785237"/>
            <a:ext cx="5474970"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Jozef blijft twee jaren verborgen</a:t>
            </a:r>
          </a:p>
        </p:txBody>
      </p:sp>
    </p:spTree>
    <p:extLst>
      <p:ext uri="{BB962C8B-B14F-4D97-AF65-F5344CB8AC3E}">
        <p14:creationId xmlns:p14="http://schemas.microsoft.com/office/powerpoint/2010/main" val="5468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470898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r>
              <a:rPr lang="nl-NL" sz="3000" baseline="30000" dirty="0" smtClean="0">
                <a:solidFill>
                  <a:srgbClr val="002060"/>
                </a:solidFill>
              </a:rPr>
              <a:t>2 </a:t>
            </a:r>
            <a:r>
              <a:rPr lang="nl-NL" sz="3000" dirty="0" smtClean="0">
                <a:solidFill>
                  <a:srgbClr val="002060"/>
                </a:solidFill>
              </a:rPr>
              <a:t>En zie, </a:t>
            </a:r>
            <a:r>
              <a:rPr lang="nl-NL" sz="3000" dirty="0">
                <a:solidFill>
                  <a:srgbClr val="002060"/>
                </a:solidFill>
              </a:rPr>
              <a:t>uit de Nijl komen zeven </a:t>
            </a:r>
            <a:r>
              <a:rPr lang="nl-NL" sz="3000" dirty="0" smtClean="0">
                <a:solidFill>
                  <a:srgbClr val="002060"/>
                </a:solidFill>
              </a:rPr>
              <a:t>koeien </a:t>
            </a:r>
            <a:r>
              <a:rPr lang="nl-NL" sz="3000" dirty="0">
                <a:solidFill>
                  <a:srgbClr val="002060"/>
                </a:solidFill>
              </a:rPr>
              <a:t>op, </a:t>
            </a:r>
            <a:endParaRPr lang="nl-NL" sz="3000" dirty="0" smtClean="0">
              <a:solidFill>
                <a:srgbClr val="002060"/>
              </a:solidFill>
            </a:endParaRPr>
          </a:p>
          <a:p>
            <a:r>
              <a:rPr lang="nl-NL" sz="3000" dirty="0" smtClean="0">
                <a:solidFill>
                  <a:srgbClr val="002060"/>
                </a:solidFill>
              </a:rPr>
              <a:t>heel </a:t>
            </a:r>
            <a:r>
              <a:rPr lang="nl-NL" sz="3000" dirty="0">
                <a:solidFill>
                  <a:srgbClr val="002060"/>
                </a:solidFill>
              </a:rPr>
              <a:t>mooi van verschijning en </a:t>
            </a:r>
            <a:r>
              <a:rPr lang="nl-NL" sz="3000" dirty="0" smtClean="0">
                <a:solidFill>
                  <a:srgbClr val="002060"/>
                </a:solidFill>
              </a:rPr>
              <a:t>vet van </a:t>
            </a:r>
            <a:r>
              <a:rPr lang="nl-NL" sz="3000" dirty="0">
                <a:solidFill>
                  <a:srgbClr val="002060"/>
                </a:solidFill>
              </a:rPr>
              <a:t>vlees, en zij grazen in het </a:t>
            </a:r>
            <a:r>
              <a:rPr lang="nl-NL" sz="3000" dirty="0" smtClean="0">
                <a:solidFill>
                  <a:srgbClr val="002060"/>
                </a:solidFill>
              </a:rPr>
              <a:t>oevergras.</a:t>
            </a:r>
          </a:p>
          <a:p>
            <a:pPr lvl="0"/>
            <a:r>
              <a:rPr lang="nl-NL" sz="3000" baseline="30000" dirty="0">
                <a:solidFill>
                  <a:srgbClr val="002060"/>
                </a:solidFill>
              </a:rPr>
              <a:t>3 </a:t>
            </a:r>
            <a:r>
              <a:rPr lang="nl-NL" sz="3000" dirty="0">
                <a:solidFill>
                  <a:srgbClr val="002060"/>
                </a:solidFill>
              </a:rPr>
              <a:t>En </a:t>
            </a:r>
            <a:r>
              <a:rPr lang="nl-NL" sz="3000" dirty="0" smtClean="0">
                <a:solidFill>
                  <a:srgbClr val="002060"/>
                </a:solidFill>
              </a:rPr>
              <a:t>zie, </a:t>
            </a:r>
            <a:r>
              <a:rPr lang="nl-NL" sz="3000" dirty="0">
                <a:solidFill>
                  <a:srgbClr val="002060"/>
                </a:solidFill>
              </a:rPr>
              <a:t>zeven andere koeien komen na deze op uit de Nijl, </a:t>
            </a:r>
          </a:p>
          <a:p>
            <a:pPr lvl="0"/>
            <a:r>
              <a:rPr lang="nl-NL" sz="3000" dirty="0">
                <a:solidFill>
                  <a:srgbClr val="002060"/>
                </a:solidFill>
              </a:rPr>
              <a:t>lelijk van verschijning en dun van vlees; </a:t>
            </a:r>
          </a:p>
          <a:p>
            <a:pPr lvl="0"/>
            <a:r>
              <a:rPr lang="nl-NL" sz="3000" dirty="0">
                <a:solidFill>
                  <a:srgbClr val="002060"/>
                </a:solidFill>
              </a:rPr>
              <a:t>en zij staan naast de andere koeien op de oever van de Nijl</a:t>
            </a:r>
            <a:r>
              <a:rPr lang="nl-NL" sz="3000" dirty="0" smtClean="0">
                <a:solidFill>
                  <a:srgbClr val="002060"/>
                </a:solidFill>
              </a:rPr>
              <a:t>.</a:t>
            </a:r>
          </a:p>
          <a:p>
            <a:r>
              <a:rPr lang="nl-NL" sz="3000" baseline="30000" dirty="0">
                <a:solidFill>
                  <a:srgbClr val="002060"/>
                </a:solidFill>
              </a:rPr>
              <a:t>4 </a:t>
            </a:r>
            <a:r>
              <a:rPr lang="nl-NL" sz="3000" dirty="0">
                <a:solidFill>
                  <a:srgbClr val="002060"/>
                </a:solidFill>
              </a:rPr>
              <a:t>En de koeien die lelijk van verschijning en dun van vlees zijn, </a:t>
            </a:r>
          </a:p>
          <a:p>
            <a:r>
              <a:rPr lang="nl-NL" sz="3000" dirty="0">
                <a:solidFill>
                  <a:srgbClr val="002060"/>
                </a:solidFill>
              </a:rPr>
              <a:t>eten de zeven koeien op, </a:t>
            </a:r>
            <a:endParaRPr lang="nl-NL" sz="3000" dirty="0" smtClean="0">
              <a:solidFill>
                <a:srgbClr val="002060"/>
              </a:solidFill>
            </a:endParaRPr>
          </a:p>
          <a:p>
            <a:r>
              <a:rPr lang="nl-NL" sz="3000" dirty="0" smtClean="0">
                <a:solidFill>
                  <a:srgbClr val="002060"/>
                </a:solidFill>
              </a:rPr>
              <a:t>die </a:t>
            </a:r>
            <a:r>
              <a:rPr lang="nl-NL" sz="3000" dirty="0">
                <a:solidFill>
                  <a:srgbClr val="002060"/>
                </a:solidFill>
              </a:rPr>
              <a:t>heel mooi van verschijning en vet zijn. </a:t>
            </a:r>
          </a:p>
          <a:p>
            <a:r>
              <a:rPr lang="nl-NL" sz="3000" dirty="0">
                <a:solidFill>
                  <a:srgbClr val="002060"/>
                </a:solidFill>
              </a:rPr>
              <a:t>En Farao ontwaakte</a:t>
            </a:r>
            <a:r>
              <a:rPr lang="nl-NL" sz="3000" dirty="0" smtClean="0">
                <a:solidFill>
                  <a:srgbClr val="002060"/>
                </a:solidFill>
              </a:rPr>
              <a:t>.</a:t>
            </a:r>
            <a:endParaRPr lang="nl-NL" sz="3000" dirty="0">
              <a:solidFill>
                <a:srgbClr val="002060"/>
              </a:solidFill>
            </a:endParaRPr>
          </a:p>
        </p:txBody>
      </p:sp>
      <p:pic>
        <p:nvPicPr>
          <p:cNvPr id="2" name="Afbeelding 1"/>
          <p:cNvPicPr>
            <a:picLocks noChangeAspect="1"/>
          </p:cNvPicPr>
          <p:nvPr/>
        </p:nvPicPr>
        <p:blipFill>
          <a:blip r:embed="rId3"/>
          <a:stretch>
            <a:fillRect/>
          </a:stretch>
        </p:blipFill>
        <p:spPr>
          <a:xfrm>
            <a:off x="8229600" y="3914773"/>
            <a:ext cx="3817620" cy="2863216"/>
          </a:xfrm>
          <a:prstGeom prst="rect">
            <a:avLst/>
          </a:prstGeom>
        </p:spPr>
      </p:pic>
    </p:spTree>
    <p:extLst>
      <p:ext uri="{BB962C8B-B14F-4D97-AF65-F5344CB8AC3E}">
        <p14:creationId xmlns:p14="http://schemas.microsoft.com/office/powerpoint/2010/main" val="15960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3323987"/>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5 </a:t>
            </a:r>
            <a:r>
              <a:rPr lang="nl-NL" sz="3000" dirty="0">
                <a:solidFill>
                  <a:srgbClr val="002060"/>
                </a:solidFill>
              </a:rPr>
              <a:t>En als hij weer slaapt droomt hij een tweede keer. </a:t>
            </a:r>
          </a:p>
          <a:p>
            <a:pPr lvl="0"/>
            <a:r>
              <a:rPr lang="nl-NL" sz="3000" dirty="0">
                <a:solidFill>
                  <a:srgbClr val="002060"/>
                </a:solidFill>
              </a:rPr>
              <a:t>En </a:t>
            </a:r>
            <a:r>
              <a:rPr lang="nl-NL" sz="3000" dirty="0" smtClean="0">
                <a:solidFill>
                  <a:srgbClr val="002060"/>
                </a:solidFill>
              </a:rPr>
              <a:t>zie, </a:t>
            </a:r>
            <a:r>
              <a:rPr lang="nl-NL" sz="3000" dirty="0">
                <a:solidFill>
                  <a:srgbClr val="002060"/>
                </a:solidFill>
              </a:rPr>
              <a:t>zeven vette en goede korenaren komen op uit één halm</a:t>
            </a:r>
            <a:r>
              <a:rPr lang="nl-NL" sz="3000" dirty="0" smtClean="0">
                <a:solidFill>
                  <a:srgbClr val="002060"/>
                </a:solidFill>
              </a:rPr>
              <a:t>.</a:t>
            </a:r>
          </a:p>
          <a:p>
            <a:pPr lvl="0"/>
            <a:r>
              <a:rPr lang="nl-NL" sz="3000" baseline="30000" dirty="0" smtClean="0">
                <a:solidFill>
                  <a:srgbClr val="002060"/>
                </a:solidFill>
              </a:rPr>
              <a:t>6</a:t>
            </a:r>
            <a:r>
              <a:rPr lang="nl-NL" sz="3000" dirty="0" smtClean="0">
                <a:solidFill>
                  <a:srgbClr val="002060"/>
                </a:solidFill>
              </a:rPr>
              <a:t> En zie, </a:t>
            </a:r>
            <a:r>
              <a:rPr lang="nl-NL" sz="3000" dirty="0">
                <a:solidFill>
                  <a:srgbClr val="002060"/>
                </a:solidFill>
              </a:rPr>
              <a:t>zeven dunne en door de oostenwind verzengde korenaren ontspruiten na deze.</a:t>
            </a:r>
          </a:p>
          <a:p>
            <a:pPr lvl="0"/>
            <a:r>
              <a:rPr lang="nl-NL" sz="3000" baseline="30000" dirty="0" smtClean="0">
                <a:solidFill>
                  <a:srgbClr val="002060"/>
                </a:solidFill>
              </a:rPr>
              <a:t>7</a:t>
            </a:r>
            <a:r>
              <a:rPr lang="nl-NL" sz="3000" dirty="0" smtClean="0">
                <a:solidFill>
                  <a:srgbClr val="002060"/>
                </a:solidFill>
              </a:rPr>
              <a:t> En </a:t>
            </a:r>
            <a:r>
              <a:rPr lang="nl-NL" sz="3000" dirty="0">
                <a:solidFill>
                  <a:srgbClr val="002060"/>
                </a:solidFill>
              </a:rPr>
              <a:t>de dunne korenaren </a:t>
            </a:r>
            <a:r>
              <a:rPr lang="nl-NL" sz="3000" dirty="0" smtClean="0">
                <a:solidFill>
                  <a:srgbClr val="002060"/>
                </a:solidFill>
              </a:rPr>
              <a:t>verslonden de </a:t>
            </a:r>
            <a:r>
              <a:rPr lang="nl-NL" sz="3000" dirty="0">
                <a:solidFill>
                  <a:srgbClr val="002060"/>
                </a:solidFill>
              </a:rPr>
              <a:t>zeven </a:t>
            </a:r>
            <a:r>
              <a:rPr lang="nl-NL" sz="3000" dirty="0" smtClean="0">
                <a:solidFill>
                  <a:srgbClr val="002060"/>
                </a:solidFill>
              </a:rPr>
              <a:t>vette en </a:t>
            </a:r>
            <a:r>
              <a:rPr lang="nl-NL" sz="3000" dirty="0">
                <a:solidFill>
                  <a:srgbClr val="002060"/>
                </a:solidFill>
              </a:rPr>
              <a:t>volle korenaren. En </a:t>
            </a:r>
            <a:r>
              <a:rPr lang="nl-NL" sz="3000" dirty="0" smtClean="0">
                <a:solidFill>
                  <a:srgbClr val="002060"/>
                </a:solidFill>
              </a:rPr>
              <a:t>Farao ontwaakte, </a:t>
            </a:r>
            <a:r>
              <a:rPr lang="nl-NL" sz="3000" dirty="0">
                <a:solidFill>
                  <a:srgbClr val="002060"/>
                </a:solidFill>
              </a:rPr>
              <a:t>en </a:t>
            </a:r>
            <a:r>
              <a:rPr lang="nl-NL" sz="3000" dirty="0" smtClean="0">
                <a:solidFill>
                  <a:srgbClr val="002060"/>
                </a:solidFill>
              </a:rPr>
              <a:t>zie, het was </a:t>
            </a:r>
            <a:r>
              <a:rPr lang="nl-NL" sz="3000" dirty="0">
                <a:solidFill>
                  <a:srgbClr val="002060"/>
                </a:solidFill>
              </a:rPr>
              <a:t>een droom.</a:t>
            </a:r>
          </a:p>
        </p:txBody>
      </p:sp>
      <p:pic>
        <p:nvPicPr>
          <p:cNvPr id="4" name="Afbeelding 3"/>
          <p:cNvPicPr>
            <a:picLocks noChangeAspect="1"/>
          </p:cNvPicPr>
          <p:nvPr/>
        </p:nvPicPr>
        <p:blipFill>
          <a:blip r:embed="rId3"/>
          <a:stretch>
            <a:fillRect/>
          </a:stretch>
        </p:blipFill>
        <p:spPr>
          <a:xfrm>
            <a:off x="8081010" y="3643312"/>
            <a:ext cx="3966210" cy="2974658"/>
          </a:xfrm>
          <a:prstGeom prst="rect">
            <a:avLst/>
          </a:prstGeom>
        </p:spPr>
      </p:pic>
    </p:spTree>
    <p:extLst>
      <p:ext uri="{BB962C8B-B14F-4D97-AF65-F5344CB8AC3E}">
        <p14:creationId xmlns:p14="http://schemas.microsoft.com/office/powerpoint/2010/main" val="4664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41959" y="431847"/>
            <a:ext cx="11605261" cy="4708981"/>
          </a:xfrm>
          <a:prstGeom prst="rect">
            <a:avLst/>
          </a:prstGeom>
          <a:noFill/>
        </p:spPr>
        <p:txBody>
          <a:bodyPr wrap="square" rtlCol="0">
            <a:spAutoFit/>
          </a:bodyPr>
          <a:lstStyle/>
          <a:p>
            <a:pPr lvl="0"/>
            <a:r>
              <a:rPr lang="nl-NL" sz="3000" b="1" dirty="0" smtClean="0">
                <a:solidFill>
                  <a:srgbClr val="002060"/>
                </a:solidFill>
              </a:rPr>
              <a:t>Genesis 41</a:t>
            </a:r>
            <a:endParaRPr lang="nl-NL" sz="3000" dirty="0">
              <a:solidFill>
                <a:srgbClr val="002060"/>
              </a:solidFill>
            </a:endParaRPr>
          </a:p>
          <a:p>
            <a:pPr lvl="0"/>
            <a:r>
              <a:rPr lang="nl-NL" sz="3000" baseline="30000" dirty="0" smtClean="0">
                <a:solidFill>
                  <a:srgbClr val="002060"/>
                </a:solidFill>
              </a:rPr>
              <a:t>8 </a:t>
            </a:r>
            <a:r>
              <a:rPr lang="nl-NL" sz="3000" dirty="0" smtClean="0">
                <a:solidFill>
                  <a:srgbClr val="002060"/>
                </a:solidFill>
              </a:rPr>
              <a:t>De volgende ochtend is zijn </a:t>
            </a:r>
            <a:r>
              <a:rPr lang="nl-NL" sz="3000" dirty="0">
                <a:solidFill>
                  <a:srgbClr val="002060"/>
                </a:solidFill>
              </a:rPr>
              <a:t>geest onrustig </a:t>
            </a:r>
            <a:r>
              <a:rPr lang="nl-NL" sz="3000" dirty="0" smtClean="0">
                <a:solidFill>
                  <a:srgbClr val="002060"/>
                </a:solidFill>
              </a:rPr>
              <a:t>en </a:t>
            </a:r>
            <a:r>
              <a:rPr lang="nl-NL" sz="3000" dirty="0">
                <a:solidFill>
                  <a:srgbClr val="002060"/>
                </a:solidFill>
              </a:rPr>
              <a:t>hij </a:t>
            </a:r>
            <a:r>
              <a:rPr lang="nl-NL" sz="3000" dirty="0" smtClean="0">
                <a:solidFill>
                  <a:srgbClr val="002060"/>
                </a:solidFill>
              </a:rPr>
              <a:t>zendt heen </a:t>
            </a:r>
            <a:r>
              <a:rPr lang="nl-NL" sz="3000" dirty="0">
                <a:solidFill>
                  <a:srgbClr val="002060"/>
                </a:solidFill>
              </a:rPr>
              <a:t>en hij roept alle geleerden van </a:t>
            </a:r>
            <a:r>
              <a:rPr lang="nl-NL" sz="3000" dirty="0" smtClean="0">
                <a:solidFill>
                  <a:srgbClr val="002060"/>
                </a:solidFill>
              </a:rPr>
              <a:t>Egypte en </a:t>
            </a:r>
            <a:r>
              <a:rPr lang="nl-NL" sz="3000" dirty="0">
                <a:solidFill>
                  <a:srgbClr val="002060"/>
                </a:solidFill>
              </a:rPr>
              <a:t>al haar wijze mannen. </a:t>
            </a:r>
            <a:endParaRPr lang="nl-NL" sz="3000" dirty="0" smtClean="0">
              <a:solidFill>
                <a:srgbClr val="002060"/>
              </a:solidFill>
            </a:endParaRPr>
          </a:p>
          <a:p>
            <a:pPr lvl="0"/>
            <a:r>
              <a:rPr lang="nl-NL" sz="3000" dirty="0" smtClean="0">
                <a:solidFill>
                  <a:srgbClr val="002060"/>
                </a:solidFill>
              </a:rPr>
              <a:t>En Farao vertelt aan </a:t>
            </a:r>
            <a:r>
              <a:rPr lang="nl-NL" sz="3000" dirty="0">
                <a:solidFill>
                  <a:srgbClr val="002060"/>
                </a:solidFill>
              </a:rPr>
              <a:t>hen zijn droom, </a:t>
            </a:r>
            <a:endParaRPr lang="nl-NL" sz="3000" dirty="0" smtClean="0">
              <a:solidFill>
                <a:srgbClr val="002060"/>
              </a:solidFill>
            </a:endParaRPr>
          </a:p>
          <a:p>
            <a:pPr lvl="0"/>
            <a:r>
              <a:rPr lang="nl-NL" sz="3000" dirty="0" smtClean="0">
                <a:solidFill>
                  <a:srgbClr val="002060"/>
                </a:solidFill>
              </a:rPr>
              <a:t>maar </a:t>
            </a:r>
            <a:r>
              <a:rPr lang="nl-NL" sz="3000" dirty="0">
                <a:solidFill>
                  <a:srgbClr val="002060"/>
                </a:solidFill>
              </a:rPr>
              <a:t>er is niemand, die ze </a:t>
            </a:r>
            <a:r>
              <a:rPr lang="nl-NL" sz="3000" dirty="0" smtClean="0">
                <a:solidFill>
                  <a:srgbClr val="002060"/>
                </a:solidFill>
              </a:rPr>
              <a:t>aan Farao uitlegt.</a:t>
            </a:r>
          </a:p>
          <a:p>
            <a:pPr lvl="0"/>
            <a:r>
              <a:rPr lang="nl-NL" sz="3000" baseline="30000" dirty="0" smtClean="0">
                <a:solidFill>
                  <a:srgbClr val="002060"/>
                </a:solidFill>
              </a:rPr>
              <a:t>9</a:t>
            </a:r>
            <a:r>
              <a:rPr lang="nl-NL" sz="3000" dirty="0" smtClean="0">
                <a:solidFill>
                  <a:srgbClr val="002060"/>
                </a:solidFill>
              </a:rPr>
              <a:t> En </a:t>
            </a:r>
            <a:r>
              <a:rPr lang="nl-NL" sz="3000" dirty="0">
                <a:solidFill>
                  <a:srgbClr val="002060"/>
                </a:solidFill>
              </a:rPr>
              <a:t>de overste van de schenkers spreekt tot Farao, zeggend: </a:t>
            </a:r>
            <a:endParaRPr lang="nl-NL" sz="3000" dirty="0" smtClean="0">
              <a:solidFill>
                <a:srgbClr val="002060"/>
              </a:solidFill>
            </a:endParaRPr>
          </a:p>
          <a:p>
            <a:pPr lvl="0"/>
            <a:r>
              <a:rPr lang="nl-NL" sz="3000" dirty="0" smtClean="0">
                <a:solidFill>
                  <a:srgbClr val="002060"/>
                </a:solidFill>
              </a:rPr>
              <a:t>Vandaag </a:t>
            </a:r>
            <a:r>
              <a:rPr lang="nl-NL" sz="3000" dirty="0">
                <a:solidFill>
                  <a:srgbClr val="002060"/>
                </a:solidFill>
              </a:rPr>
              <a:t>word ik aan mijn zonden herinnerd</a:t>
            </a:r>
            <a:r>
              <a:rPr lang="nl-NL" sz="3000" dirty="0" smtClean="0">
                <a:solidFill>
                  <a:srgbClr val="002060"/>
                </a:solidFill>
              </a:rPr>
              <a:t>.</a:t>
            </a:r>
          </a:p>
          <a:p>
            <a:pPr lvl="0"/>
            <a:r>
              <a:rPr lang="nl-NL" sz="3000" baseline="30000" dirty="0" smtClean="0">
                <a:solidFill>
                  <a:srgbClr val="002060"/>
                </a:solidFill>
              </a:rPr>
              <a:t>10</a:t>
            </a:r>
            <a:r>
              <a:rPr lang="nl-NL" sz="3000" dirty="0" smtClean="0">
                <a:solidFill>
                  <a:srgbClr val="002060"/>
                </a:solidFill>
              </a:rPr>
              <a:t> Farao </a:t>
            </a:r>
            <a:r>
              <a:rPr lang="nl-NL" sz="3000" dirty="0">
                <a:solidFill>
                  <a:srgbClr val="002060"/>
                </a:solidFill>
              </a:rPr>
              <a:t>was </a:t>
            </a:r>
            <a:r>
              <a:rPr lang="nl-NL" sz="3000" dirty="0" smtClean="0">
                <a:solidFill>
                  <a:srgbClr val="002060"/>
                </a:solidFill>
              </a:rPr>
              <a:t>toornig op </a:t>
            </a:r>
            <a:r>
              <a:rPr lang="nl-NL" sz="3000" dirty="0">
                <a:solidFill>
                  <a:srgbClr val="002060"/>
                </a:solidFill>
              </a:rPr>
              <a:t>zijn dienaren, en hij </a:t>
            </a:r>
            <a:r>
              <a:rPr lang="nl-NL" sz="3000" dirty="0" smtClean="0">
                <a:solidFill>
                  <a:srgbClr val="002060"/>
                </a:solidFill>
              </a:rPr>
              <a:t>plaatste </a:t>
            </a:r>
            <a:r>
              <a:rPr lang="nl-NL" sz="3000" dirty="0">
                <a:solidFill>
                  <a:srgbClr val="002060"/>
                </a:solidFill>
              </a:rPr>
              <a:t>mij in bewaring </a:t>
            </a:r>
            <a:endParaRPr lang="nl-NL" sz="3000" dirty="0" smtClean="0">
              <a:solidFill>
                <a:srgbClr val="002060"/>
              </a:solidFill>
            </a:endParaRPr>
          </a:p>
          <a:p>
            <a:pPr lvl="0"/>
            <a:r>
              <a:rPr lang="nl-NL" sz="3000" dirty="0" smtClean="0">
                <a:solidFill>
                  <a:srgbClr val="002060"/>
                </a:solidFill>
              </a:rPr>
              <a:t>in </a:t>
            </a:r>
            <a:r>
              <a:rPr lang="nl-NL" sz="3000" dirty="0">
                <a:solidFill>
                  <a:srgbClr val="002060"/>
                </a:solidFill>
              </a:rPr>
              <a:t>het huis van de overste van de lijfwachten, </a:t>
            </a:r>
            <a:endParaRPr lang="nl-NL" sz="3000" dirty="0" smtClean="0">
              <a:solidFill>
                <a:srgbClr val="002060"/>
              </a:solidFill>
            </a:endParaRPr>
          </a:p>
          <a:p>
            <a:pPr lvl="0"/>
            <a:r>
              <a:rPr lang="nl-NL" sz="3000" dirty="0" smtClean="0">
                <a:solidFill>
                  <a:srgbClr val="002060"/>
                </a:solidFill>
              </a:rPr>
              <a:t>mij </a:t>
            </a:r>
            <a:r>
              <a:rPr lang="nl-NL" sz="3000" dirty="0">
                <a:solidFill>
                  <a:srgbClr val="002060"/>
                </a:solidFill>
              </a:rPr>
              <a:t>en de overste van de bakkers.</a:t>
            </a:r>
          </a:p>
        </p:txBody>
      </p:sp>
    </p:spTree>
    <p:extLst>
      <p:ext uri="{BB962C8B-B14F-4D97-AF65-F5344CB8AC3E}">
        <p14:creationId xmlns:p14="http://schemas.microsoft.com/office/powerpoint/2010/main" val="15516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777777"/>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777777"/>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777777"/>
                                      </p:to>
                                    </p:animClr>
                                  </p:sub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777777"/>
                                      </p:to>
                                    </p:animClr>
                                  </p:sub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777777"/>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65562</TotalTime>
  <Words>2590</Words>
  <Application>Microsoft Office PowerPoint</Application>
  <PresentationFormat>Breedbeeld</PresentationFormat>
  <Paragraphs>270</Paragraphs>
  <Slides>32</Slides>
  <Notes>31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Arial</vt:lpstr>
      <vt:lpstr>Calibri</vt:lpstr>
      <vt:lpstr>Calibri Light</vt:lpstr>
      <vt:lpstr>Courier New</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3035</cp:revision>
  <dcterms:created xsi:type="dcterms:W3CDTF">2017-10-24T20:34:00Z</dcterms:created>
  <dcterms:modified xsi:type="dcterms:W3CDTF">2022-05-29T13:43:35Z</dcterms:modified>
</cp:coreProperties>
</file>