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1"/>
  </p:notesMasterIdLst>
  <p:sldIdLst>
    <p:sldId id="1351" r:id="rId3"/>
    <p:sldId id="1956" r:id="rId4"/>
    <p:sldId id="1907" r:id="rId5"/>
    <p:sldId id="1932" r:id="rId6"/>
    <p:sldId id="1933" r:id="rId7"/>
    <p:sldId id="1923" r:id="rId8"/>
    <p:sldId id="1934" r:id="rId9"/>
    <p:sldId id="1936" r:id="rId10"/>
    <p:sldId id="1935" r:id="rId11"/>
    <p:sldId id="1937" r:id="rId12"/>
    <p:sldId id="1938" r:id="rId13"/>
    <p:sldId id="1939" r:id="rId14"/>
    <p:sldId id="1941" r:id="rId15"/>
    <p:sldId id="1940" r:id="rId16"/>
    <p:sldId id="1942" r:id="rId17"/>
    <p:sldId id="1943" r:id="rId18"/>
    <p:sldId id="1944" r:id="rId19"/>
    <p:sldId id="1945" r:id="rId20"/>
    <p:sldId id="1950" r:id="rId21"/>
    <p:sldId id="1946" r:id="rId22"/>
    <p:sldId id="1948" r:id="rId23"/>
    <p:sldId id="1947" r:id="rId24"/>
    <p:sldId id="1949" r:id="rId25"/>
    <p:sldId id="1951" r:id="rId26"/>
    <p:sldId id="1952" r:id="rId27"/>
    <p:sldId id="1953" r:id="rId28"/>
    <p:sldId id="1954" r:id="rId29"/>
    <p:sldId id="1955" r:id="rId3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19BD"/>
    <a:srgbClr val="008000"/>
    <a:srgbClr val="003300"/>
    <a:srgbClr val="75CF07"/>
    <a:srgbClr val="79D707"/>
    <a:srgbClr val="CCFFCC"/>
    <a:srgbClr val="CCFF99"/>
    <a:srgbClr val="CCCCFF"/>
    <a:srgbClr val="817FB1"/>
    <a:srgbClr val="799F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1252" autoAdjust="0"/>
    <p:restoredTop sz="86401" autoAdjust="0"/>
  </p:normalViewPr>
  <p:slideViewPr>
    <p:cSldViewPr snapToGrid="0">
      <p:cViewPr varScale="1">
        <p:scale>
          <a:sx n="84" d="100"/>
          <a:sy n="84" d="100"/>
        </p:scale>
        <p:origin x="516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5508"/>
    </p:cViewPr>
  </p:sorterViewPr>
  <p:notesViewPr>
    <p:cSldViewPr snapToGrid="0">
      <p:cViewPr varScale="1">
        <p:scale>
          <a:sx n="83" d="100"/>
          <a:sy n="83" d="100"/>
        </p:scale>
        <p:origin x="297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4A6EF-CB02-48DE-9D12-0F764397CD53}" type="datetimeFigureOut">
              <a:rPr lang="nl-NL" smtClean="0"/>
              <a:t>5-6-2022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CC728-698F-42B6-9C18-F019068154F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13123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7640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11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1429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12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5768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13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8865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14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5364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15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3135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16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1571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17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388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18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1801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19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2976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20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216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3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3093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21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9387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22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353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23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9776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24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7558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25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6758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26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596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28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051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4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188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5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475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6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73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7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615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8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2501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9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9830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10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038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5-6-2022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97073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5-6-2022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8737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5-6-2022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9607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5-6-2022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771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5-6-2022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368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5-6-2022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511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5-6-2022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724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5-6-2022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504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5-6-2022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827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5-6-2022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989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5-6-2022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636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5-6-2022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509172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5-6-2022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491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5-6-2022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866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5-6-2022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559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5-6-2022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20591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5-6-2022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45668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5-6-2022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7191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5-6-2022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29100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5-6-2022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2317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5-6-2022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6137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5-6-2022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5811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C6EAC-5D6F-4E98-B6F0-1A43805D3C3D}" type="datetimeFigureOut">
              <a:rPr lang="nl-NL" smtClean="0"/>
              <a:t>5-6-2022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54236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5-6-2022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037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0490" y="1833716"/>
            <a:ext cx="6732270" cy="3948708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-702882" y="788919"/>
            <a:ext cx="9361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Romeinen brief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8046720" y="4982205"/>
            <a:ext cx="252603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3000" dirty="0" smtClean="0">
                <a:solidFill>
                  <a:schemeClr val="bg1"/>
                </a:solidFill>
              </a:rPr>
              <a:t>studie 23</a:t>
            </a:r>
          </a:p>
          <a:p>
            <a:pPr algn="r"/>
            <a:r>
              <a:rPr lang="nl-NL" sz="1600" dirty="0" smtClean="0">
                <a:solidFill>
                  <a:schemeClr val="bg1"/>
                </a:solidFill>
              </a:rPr>
              <a:t>5 juni 2022 Rotterdam</a:t>
            </a:r>
            <a:endParaRPr lang="nl-NL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82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2" y="228341"/>
            <a:ext cx="117240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10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4 </a:t>
            </a:r>
            <a:r>
              <a:rPr lang="nl-NL" sz="3000" dirty="0">
                <a:solidFill>
                  <a:srgbClr val="002060"/>
                </a:solidFill>
              </a:rPr>
              <a:t>Want </a:t>
            </a:r>
            <a:r>
              <a:rPr lang="nl-NL" sz="3000" dirty="0" smtClean="0">
                <a:solidFill>
                  <a:srgbClr val="002060"/>
                </a:solidFill>
              </a:rPr>
              <a:t>Christus </a:t>
            </a:r>
            <a:r>
              <a:rPr lang="nl-NL" sz="3000" dirty="0">
                <a:solidFill>
                  <a:srgbClr val="002060"/>
                </a:solidFill>
              </a:rPr>
              <a:t>is </a:t>
            </a:r>
            <a:r>
              <a:rPr lang="nl-NL" sz="3000" dirty="0" smtClean="0">
                <a:solidFill>
                  <a:srgbClr val="002060"/>
                </a:solidFill>
              </a:rPr>
              <a:t>het einde </a:t>
            </a:r>
            <a:r>
              <a:rPr lang="nl-NL" sz="3000" dirty="0">
                <a:solidFill>
                  <a:srgbClr val="002060"/>
                </a:solidFill>
              </a:rPr>
              <a:t>van de </a:t>
            </a:r>
            <a:r>
              <a:rPr lang="nl-NL" sz="3000" dirty="0" smtClean="0">
                <a:solidFill>
                  <a:srgbClr val="002060"/>
                </a:solidFill>
              </a:rPr>
              <a:t>wet, </a:t>
            </a: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tot </a:t>
            </a:r>
            <a:r>
              <a:rPr lang="nl-NL" sz="3000" dirty="0">
                <a:solidFill>
                  <a:srgbClr val="002060"/>
                </a:solidFill>
              </a:rPr>
              <a:t>rechtvaardigheid voor </a:t>
            </a:r>
            <a:r>
              <a:rPr lang="nl-NL" sz="3000" dirty="0" smtClean="0">
                <a:solidFill>
                  <a:srgbClr val="002060"/>
                </a:solidFill>
              </a:rPr>
              <a:t>ieder</a:t>
            </a:r>
            <a:r>
              <a:rPr lang="nl-NL" sz="3000" dirty="0">
                <a:solidFill>
                  <a:srgbClr val="002060"/>
                </a:solidFill>
              </a:rPr>
              <a:t>, die gelooft.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622514" y="2971579"/>
            <a:ext cx="9098826" cy="169277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i="1" dirty="0" err="1" smtClean="0">
                <a:latin typeface="+mj-lt"/>
              </a:rPr>
              <a:t>telos</a:t>
            </a:r>
            <a:r>
              <a:rPr lang="nl-NL" sz="2600" dirty="0" smtClean="0">
                <a:latin typeface="+mj-lt"/>
              </a:rPr>
              <a:t> = einde, voleinding, doeleinde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alles in de wet (OT) heeft zijn doel in Hem en spreekt van Hem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Hij is de vervulling van alle beloften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>
                <a:latin typeface="+mj-lt"/>
              </a:rPr>
              <a:t>d</a:t>
            </a:r>
            <a:r>
              <a:rPr lang="nl-NL" sz="2600" dirty="0" smtClean="0">
                <a:latin typeface="+mj-lt"/>
              </a:rPr>
              <a:t>e wet zou niet worden </a:t>
            </a:r>
            <a:r>
              <a:rPr lang="nl-NL" sz="2600" i="1" dirty="0" smtClean="0">
                <a:latin typeface="+mj-lt"/>
              </a:rPr>
              <a:t>gewerkt</a:t>
            </a:r>
            <a:r>
              <a:rPr lang="nl-NL" sz="2600" dirty="0">
                <a:latin typeface="+mj-lt"/>
              </a:rPr>
              <a:t>, </a:t>
            </a:r>
            <a:r>
              <a:rPr lang="nl-NL" sz="2600" dirty="0" smtClean="0">
                <a:latin typeface="+mj-lt"/>
              </a:rPr>
              <a:t>maar worden </a:t>
            </a:r>
            <a:r>
              <a:rPr lang="nl-NL" sz="2600" i="1" dirty="0" smtClean="0">
                <a:latin typeface="+mj-lt"/>
              </a:rPr>
              <a:t>geloofd =&gt;</a:t>
            </a:r>
            <a:endParaRPr lang="nl-NL" sz="2600" i="1" dirty="0">
              <a:latin typeface="+mj-lt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82" y="5920158"/>
            <a:ext cx="10375358" cy="8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26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2" y="228341"/>
            <a:ext cx="117240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10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4 </a:t>
            </a:r>
            <a:r>
              <a:rPr lang="nl-NL" sz="3000" dirty="0">
                <a:solidFill>
                  <a:srgbClr val="002060"/>
                </a:solidFill>
              </a:rPr>
              <a:t>Want </a:t>
            </a:r>
            <a:r>
              <a:rPr lang="nl-NL" sz="3000" dirty="0" smtClean="0">
                <a:solidFill>
                  <a:srgbClr val="002060"/>
                </a:solidFill>
              </a:rPr>
              <a:t>Christus </a:t>
            </a:r>
            <a:r>
              <a:rPr lang="nl-NL" sz="3000" dirty="0">
                <a:solidFill>
                  <a:srgbClr val="002060"/>
                </a:solidFill>
              </a:rPr>
              <a:t>is </a:t>
            </a:r>
            <a:r>
              <a:rPr lang="nl-NL" sz="3000" dirty="0" smtClean="0">
                <a:solidFill>
                  <a:srgbClr val="002060"/>
                </a:solidFill>
              </a:rPr>
              <a:t>het einde </a:t>
            </a:r>
            <a:r>
              <a:rPr lang="nl-NL" sz="3000" dirty="0">
                <a:solidFill>
                  <a:srgbClr val="002060"/>
                </a:solidFill>
              </a:rPr>
              <a:t>van de </a:t>
            </a:r>
            <a:r>
              <a:rPr lang="nl-NL" sz="3000" dirty="0" smtClean="0">
                <a:solidFill>
                  <a:srgbClr val="002060"/>
                </a:solidFill>
              </a:rPr>
              <a:t>wet, </a:t>
            </a: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tot </a:t>
            </a:r>
            <a:r>
              <a:rPr lang="nl-NL" sz="3000" dirty="0">
                <a:solidFill>
                  <a:srgbClr val="002060"/>
                </a:solidFill>
              </a:rPr>
              <a:t>rechtvaardigheid voor </a:t>
            </a:r>
            <a:r>
              <a:rPr lang="nl-NL" sz="3000" dirty="0" smtClean="0">
                <a:solidFill>
                  <a:srgbClr val="002060"/>
                </a:solidFill>
              </a:rPr>
              <a:t>ieder</a:t>
            </a:r>
            <a:r>
              <a:rPr lang="nl-NL" sz="3000" dirty="0">
                <a:solidFill>
                  <a:srgbClr val="002060"/>
                </a:solidFill>
              </a:rPr>
              <a:t>, die gelooft.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650964" y="2674399"/>
            <a:ext cx="10413276" cy="2492990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nl-NL" sz="2600" b="1" i="1" dirty="0" smtClean="0">
                <a:latin typeface="+mj-lt"/>
              </a:rPr>
              <a:t>Romeinen 9</a:t>
            </a:r>
          </a:p>
          <a:p>
            <a:r>
              <a:rPr lang="nl-NL" sz="2600" baseline="30000" dirty="0" smtClean="0">
                <a:latin typeface="+mj-lt"/>
              </a:rPr>
              <a:t>30</a:t>
            </a:r>
            <a:r>
              <a:rPr lang="nl-NL" sz="2600" dirty="0" smtClean="0">
                <a:latin typeface="+mj-lt"/>
              </a:rPr>
              <a:t> </a:t>
            </a:r>
            <a:r>
              <a:rPr lang="nl-NL" sz="2600" dirty="0">
                <a:latin typeface="+mj-lt"/>
              </a:rPr>
              <a:t>Wat zullen wij dan zeggen? </a:t>
            </a:r>
            <a:r>
              <a:rPr lang="nl-NL" sz="2600" dirty="0" smtClean="0">
                <a:latin typeface="+mj-lt"/>
              </a:rPr>
              <a:t>Dat </a:t>
            </a:r>
            <a:r>
              <a:rPr lang="nl-NL" sz="2600" dirty="0">
                <a:latin typeface="+mj-lt"/>
              </a:rPr>
              <a:t>natiën, die geen </a:t>
            </a:r>
            <a:r>
              <a:rPr lang="nl-NL" sz="2600" dirty="0" smtClean="0">
                <a:latin typeface="+mj-lt"/>
              </a:rPr>
              <a:t>rechtvaardigheid </a:t>
            </a:r>
            <a:r>
              <a:rPr lang="nl-NL" sz="2600" dirty="0">
                <a:latin typeface="+mj-lt"/>
              </a:rPr>
              <a:t>najagen, rechtvaardigheid grepen, een rechtvaardigheid echter, die uit geloof is.</a:t>
            </a:r>
          </a:p>
          <a:p>
            <a:r>
              <a:rPr lang="nl-NL" sz="2600" baseline="30000" dirty="0">
                <a:latin typeface="+mj-lt"/>
              </a:rPr>
              <a:t>31</a:t>
            </a:r>
            <a:r>
              <a:rPr lang="nl-NL" sz="2600" dirty="0">
                <a:latin typeface="+mj-lt"/>
              </a:rPr>
              <a:t> Israël echter, dat een wet van rechtvaardigheid najaagt, </a:t>
            </a:r>
            <a:endParaRPr lang="nl-NL" sz="2600" dirty="0" smtClean="0">
              <a:latin typeface="+mj-lt"/>
            </a:endParaRPr>
          </a:p>
          <a:p>
            <a:r>
              <a:rPr lang="nl-NL" sz="2600" dirty="0" smtClean="0">
                <a:latin typeface="+mj-lt"/>
              </a:rPr>
              <a:t>is </a:t>
            </a:r>
            <a:r>
              <a:rPr lang="nl-NL" sz="2600" dirty="0">
                <a:latin typeface="+mj-lt"/>
              </a:rPr>
              <a:t>aan de wet niet toegekomen.</a:t>
            </a:r>
          </a:p>
          <a:p>
            <a:r>
              <a:rPr lang="nl-NL" sz="2600" baseline="30000" dirty="0">
                <a:latin typeface="+mj-lt"/>
              </a:rPr>
              <a:t>32</a:t>
            </a:r>
            <a:r>
              <a:rPr lang="nl-NL" sz="2600" dirty="0">
                <a:latin typeface="+mj-lt"/>
              </a:rPr>
              <a:t> Waarom niet? Omdat het niet uitgaat van geloof, </a:t>
            </a:r>
            <a:r>
              <a:rPr lang="nl-NL" sz="2600" dirty="0" smtClean="0">
                <a:latin typeface="+mj-lt"/>
              </a:rPr>
              <a:t>maar </a:t>
            </a:r>
            <a:r>
              <a:rPr lang="nl-NL" sz="2600" dirty="0">
                <a:latin typeface="+mj-lt"/>
              </a:rPr>
              <a:t>uitgaat van werken.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82" y="5920158"/>
            <a:ext cx="10375358" cy="8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13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2" y="228341"/>
            <a:ext cx="1172409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10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5 </a:t>
            </a:r>
            <a:r>
              <a:rPr lang="nl-NL" sz="3000" dirty="0" smtClean="0">
                <a:solidFill>
                  <a:srgbClr val="002060"/>
                </a:solidFill>
              </a:rPr>
              <a:t>Want </a:t>
            </a:r>
            <a:r>
              <a:rPr lang="nl-NL" sz="3000" dirty="0">
                <a:solidFill>
                  <a:srgbClr val="002060"/>
                </a:solidFill>
              </a:rPr>
              <a:t>Mozes schrijft van de rechtvaardigheid, </a:t>
            </a:r>
            <a:r>
              <a:rPr lang="nl-NL" sz="3000" dirty="0" smtClean="0">
                <a:solidFill>
                  <a:srgbClr val="002060"/>
                </a:solidFill>
              </a:rPr>
              <a:t>vanuit wet, </a:t>
            </a: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dat </a:t>
            </a:r>
            <a:r>
              <a:rPr lang="nl-NL" sz="3000" dirty="0">
                <a:solidFill>
                  <a:srgbClr val="002060"/>
                </a:solidFill>
              </a:rPr>
              <a:t>de mens, die deze dingen doet, </a:t>
            </a:r>
            <a:r>
              <a:rPr lang="nl-NL" sz="3000" dirty="0" smtClean="0">
                <a:solidFill>
                  <a:srgbClr val="002060"/>
                </a:solidFill>
              </a:rPr>
              <a:t>zal </a:t>
            </a:r>
            <a:r>
              <a:rPr lang="nl-NL" sz="3000" dirty="0">
                <a:solidFill>
                  <a:srgbClr val="002060"/>
                </a:solidFill>
              </a:rPr>
              <a:t>daarin </a:t>
            </a:r>
            <a:r>
              <a:rPr lang="nl-NL" sz="3000" dirty="0" smtClean="0">
                <a:solidFill>
                  <a:srgbClr val="002060"/>
                </a:solidFill>
              </a:rPr>
              <a:t>leven.</a:t>
            </a:r>
          </a:p>
          <a:p>
            <a:pPr lvl="0"/>
            <a:r>
              <a:rPr lang="nl-NL" sz="3000" baseline="30000" dirty="0" smtClean="0">
                <a:solidFill>
                  <a:schemeClr val="bg1">
                    <a:lumMod val="65000"/>
                  </a:schemeClr>
                </a:solidFill>
              </a:rPr>
              <a:t>6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 Maar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de rechtvaardigheid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vanuit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geloof zegt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aldus:</a:t>
            </a:r>
          </a:p>
          <a:p>
            <a:pPr lvl="0"/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...</a:t>
            </a:r>
            <a:endParaRPr lang="nl-NL" sz="3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2803855" y="3125460"/>
            <a:ext cx="5132616" cy="89255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Lev.18:5; Ez.20:11,13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Gal.3:12 =&gt;</a:t>
            </a:r>
            <a:endParaRPr lang="nl-NL" sz="2600" dirty="0">
              <a:latin typeface="+mj-lt"/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82" y="5063490"/>
            <a:ext cx="8350568" cy="169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43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160020" y="228341"/>
            <a:ext cx="1191006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 b="1" dirty="0" smtClean="0"/>
              <a:t>Galaten 3</a:t>
            </a:r>
          </a:p>
          <a:p>
            <a:pPr algn="ctr"/>
            <a:r>
              <a:rPr lang="nl-NL" sz="3000" baseline="30000" dirty="0" smtClean="0"/>
              <a:t>10</a:t>
            </a:r>
            <a:r>
              <a:rPr lang="nl-NL" sz="3000" dirty="0" smtClean="0"/>
              <a:t> Want </a:t>
            </a:r>
            <a:r>
              <a:rPr lang="nl-NL" sz="3000" dirty="0"/>
              <a:t>allen, die uit werken van de wet zijn, zijn onder een vloek; </a:t>
            </a:r>
            <a:endParaRPr lang="nl-NL" sz="3000" dirty="0" smtClean="0"/>
          </a:p>
          <a:p>
            <a:pPr algn="ctr"/>
            <a:r>
              <a:rPr lang="nl-NL" sz="3000" dirty="0" smtClean="0"/>
              <a:t>want </a:t>
            </a:r>
            <a:r>
              <a:rPr lang="nl-NL" sz="3000" dirty="0"/>
              <a:t>er staat geschreven: </a:t>
            </a:r>
            <a:r>
              <a:rPr lang="nl-NL" sz="3000" dirty="0" smtClean="0"/>
              <a:t>Vervloekt </a:t>
            </a:r>
            <a:r>
              <a:rPr lang="nl-NL" sz="3000" dirty="0"/>
              <a:t>is een ieder, die niet blijft in </a:t>
            </a:r>
            <a:r>
              <a:rPr lang="nl-NL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alles</a:t>
            </a:r>
            <a:r>
              <a:rPr lang="nl-NL" sz="3000" dirty="0"/>
              <a:t>, </a:t>
            </a:r>
            <a:endParaRPr lang="nl-NL" sz="3000" dirty="0" smtClean="0"/>
          </a:p>
          <a:p>
            <a:pPr algn="ctr"/>
            <a:r>
              <a:rPr lang="nl-NL" sz="3000" dirty="0" smtClean="0"/>
              <a:t>wat </a:t>
            </a:r>
            <a:r>
              <a:rPr lang="nl-NL" sz="3000" dirty="0"/>
              <a:t>er geschreven is in </a:t>
            </a:r>
            <a:r>
              <a:rPr lang="nl-NL" sz="3000" dirty="0" smtClean="0"/>
              <a:t>het boek </a:t>
            </a:r>
            <a:r>
              <a:rPr lang="nl-NL" sz="3000" dirty="0"/>
              <a:t>van de wet, om dat te doen.</a:t>
            </a:r>
          </a:p>
          <a:p>
            <a:pPr lvl="0" algn="ctr"/>
            <a:r>
              <a:rPr lang="nl-NL" sz="3000" baseline="30000" dirty="0" smtClean="0"/>
              <a:t>11</a:t>
            </a:r>
            <a:r>
              <a:rPr lang="nl-NL" sz="3000" dirty="0" smtClean="0"/>
              <a:t> </a:t>
            </a:r>
            <a:r>
              <a:rPr lang="nl-NL" sz="3000" dirty="0"/>
              <a:t>D</a:t>
            </a:r>
            <a:r>
              <a:rPr lang="nl-NL" sz="3000" dirty="0" smtClean="0"/>
              <a:t>at </a:t>
            </a:r>
            <a:r>
              <a:rPr lang="nl-NL" sz="3000" dirty="0"/>
              <a:t>er </a:t>
            </a:r>
            <a:r>
              <a:rPr lang="nl-NL" sz="3000" dirty="0" smtClean="0"/>
              <a:t>echter in </a:t>
            </a:r>
            <a:r>
              <a:rPr lang="nl-NL" sz="3000" dirty="0"/>
              <a:t>wet niemand bij God gerechtvaardigd wordt, is duidelijk, want: de rechtvaardige </a:t>
            </a:r>
            <a:r>
              <a:rPr lang="nl-NL" sz="3000" dirty="0" smtClean="0"/>
              <a:t>vanuit </a:t>
            </a:r>
            <a:r>
              <a:rPr lang="nl-NL" sz="3000" dirty="0"/>
              <a:t>geloof </a:t>
            </a:r>
            <a:r>
              <a:rPr lang="nl-NL" sz="3000" dirty="0" smtClean="0"/>
              <a:t>zal leven</a:t>
            </a:r>
            <a:r>
              <a:rPr lang="nl-NL" sz="3000" dirty="0"/>
              <a:t>.</a:t>
            </a:r>
          </a:p>
          <a:p>
            <a:pPr lvl="0" algn="ctr"/>
            <a:r>
              <a:rPr lang="nl-NL" sz="3000" baseline="30000" dirty="0" smtClean="0"/>
              <a:t>12</a:t>
            </a:r>
            <a:r>
              <a:rPr lang="nl-NL" sz="3000" dirty="0" smtClean="0"/>
              <a:t> Maar </a:t>
            </a:r>
            <a:r>
              <a:rPr lang="nl-NL" sz="3000" dirty="0"/>
              <a:t>de wet is niet uit geloof, maar: wie ze doet, zal in hen leven.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410934" y="4663012"/>
            <a:ext cx="11179086" cy="89255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rechtvaardiging uit wet is slechts theoretisch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want allen zondigden en hebben tekort aan de heerlijkheid van </a:t>
            </a:r>
            <a:r>
              <a:rPr lang="nl-NL" sz="2600" dirty="0">
                <a:latin typeface="+mj-lt"/>
              </a:rPr>
              <a:t>God (</a:t>
            </a:r>
            <a:r>
              <a:rPr lang="nl-NL" sz="2600" dirty="0" smtClean="0">
                <a:latin typeface="+mj-lt"/>
              </a:rPr>
              <a:t>Rom.3:23)</a:t>
            </a:r>
            <a:endParaRPr lang="nl-NL" sz="2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6479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2" y="228341"/>
            <a:ext cx="1172409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10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chemeClr val="bg1">
                    <a:lumMod val="65000"/>
                  </a:schemeClr>
                </a:solidFill>
              </a:rPr>
              <a:t>5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Want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Mozes schrijft van de rechtvaardigheid,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vanuit wet, </a:t>
            </a:r>
          </a:p>
          <a:p>
            <a:pPr lvl="0"/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dat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de mens, die deze dingen doet,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zal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daarin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leven.</a:t>
            </a: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6</a:t>
            </a:r>
            <a:r>
              <a:rPr lang="nl-NL" sz="3000" dirty="0" smtClean="0">
                <a:solidFill>
                  <a:srgbClr val="002060"/>
                </a:solidFill>
              </a:rPr>
              <a:t> Maar </a:t>
            </a:r>
            <a:r>
              <a:rPr lang="nl-NL" sz="3000" dirty="0">
                <a:solidFill>
                  <a:srgbClr val="002060"/>
                </a:solidFill>
              </a:rPr>
              <a:t>de rechtvaardigheid </a:t>
            </a:r>
            <a:r>
              <a:rPr lang="nl-NL" sz="3000" dirty="0" smtClean="0">
                <a:solidFill>
                  <a:srgbClr val="002060"/>
                </a:solidFill>
              </a:rPr>
              <a:t>vanuit </a:t>
            </a:r>
            <a:r>
              <a:rPr lang="nl-NL" sz="3000" dirty="0">
                <a:solidFill>
                  <a:srgbClr val="002060"/>
                </a:solidFill>
              </a:rPr>
              <a:t>geloof zegt </a:t>
            </a:r>
            <a:r>
              <a:rPr lang="nl-NL" sz="3000" dirty="0" smtClean="0">
                <a:solidFill>
                  <a:srgbClr val="002060"/>
                </a:solidFill>
              </a:rPr>
              <a:t>aldus:</a:t>
            </a: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…</a:t>
            </a:r>
            <a:endParaRPr lang="nl-NL" sz="3000" dirty="0">
              <a:solidFill>
                <a:srgbClr val="002060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1416774" y="3776502"/>
            <a:ext cx="9201696" cy="129266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rechtvaardigheid (van)uit geloof was al bekend in ‘de wet’ (OT)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zie Romeinen 4 (Abraham)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en de hier volgende citaten</a:t>
            </a:r>
            <a:endParaRPr lang="nl-NL" sz="2600" dirty="0">
              <a:latin typeface="+mj-lt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010" y="5908894"/>
            <a:ext cx="7448550" cy="80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382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2" y="228341"/>
            <a:ext cx="117240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10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6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 Maar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de rechtvaardigheid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vanuit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geloof zegt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aldus:</a:t>
            </a:r>
          </a:p>
          <a:p>
            <a:pPr lvl="0"/>
            <a:r>
              <a:rPr lang="nl-NL" sz="3000" dirty="0">
                <a:solidFill>
                  <a:srgbClr val="002060"/>
                </a:solidFill>
              </a:rPr>
              <a:t>Zeg niet in jouw hart: Wie zal omhoog gaan tot in de hemel? </a:t>
            </a:r>
            <a:endParaRPr lang="nl-NL" sz="3000" dirty="0" smtClean="0">
              <a:solidFill>
                <a:srgbClr val="002060"/>
              </a:solidFill>
            </a:endParaRP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dat is: </a:t>
            </a:r>
            <a:r>
              <a:rPr lang="nl-NL" sz="3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Christus</a:t>
            </a:r>
            <a:r>
              <a:rPr lang="nl-NL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3000" dirty="0" smtClean="0">
                <a:solidFill>
                  <a:srgbClr val="002060"/>
                </a:solidFill>
              </a:rPr>
              <a:t>te doen afdalen.</a:t>
            </a:r>
            <a:endParaRPr lang="nl-NL" sz="3000" dirty="0">
              <a:solidFill>
                <a:srgbClr val="002060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1195613" y="2391776"/>
            <a:ext cx="9560017" cy="2492990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nl-NL" sz="2600" b="1" i="1" dirty="0" smtClean="0">
                <a:latin typeface="+mj-lt"/>
              </a:rPr>
              <a:t>Deuteronomium 30</a:t>
            </a:r>
          </a:p>
          <a:p>
            <a:r>
              <a:rPr lang="nl-NL" sz="2600" baseline="30000" dirty="0" smtClean="0">
                <a:latin typeface="+mj-lt"/>
              </a:rPr>
              <a:t>11</a:t>
            </a:r>
            <a:r>
              <a:rPr lang="nl-NL" sz="2600" dirty="0" smtClean="0">
                <a:latin typeface="+mj-lt"/>
              </a:rPr>
              <a:t> </a:t>
            </a:r>
            <a:r>
              <a:rPr lang="nl-NL" sz="2600" dirty="0">
                <a:latin typeface="+mj-lt"/>
              </a:rPr>
              <a:t>Want dit </a:t>
            </a:r>
            <a:r>
              <a:rPr lang="nl-NL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gebod</a:t>
            </a:r>
            <a:r>
              <a:rPr lang="nl-NL" sz="2600" dirty="0">
                <a:latin typeface="+mj-lt"/>
              </a:rPr>
              <a:t>, dat ik u heden gebied, </a:t>
            </a:r>
            <a:endParaRPr lang="nl-NL" sz="2600" dirty="0" smtClean="0">
              <a:latin typeface="+mj-lt"/>
            </a:endParaRPr>
          </a:p>
          <a:p>
            <a:r>
              <a:rPr lang="nl-NL" sz="2600" dirty="0" smtClean="0">
                <a:latin typeface="+mj-lt"/>
              </a:rPr>
              <a:t>is </a:t>
            </a:r>
            <a:r>
              <a:rPr lang="nl-NL" sz="2600" dirty="0">
                <a:latin typeface="+mj-lt"/>
              </a:rPr>
              <a:t>niet te moeilijk voor u </a:t>
            </a:r>
            <a:r>
              <a:rPr lang="nl-NL" sz="2600" dirty="0" smtClean="0">
                <a:latin typeface="+mj-lt"/>
              </a:rPr>
              <a:t>en </a:t>
            </a:r>
            <a:r>
              <a:rPr lang="nl-NL" sz="2600" dirty="0">
                <a:latin typeface="+mj-lt"/>
              </a:rPr>
              <a:t>het is niet ver weg.</a:t>
            </a:r>
          </a:p>
          <a:p>
            <a:r>
              <a:rPr lang="nl-NL" sz="2600" baseline="30000" dirty="0" smtClean="0">
                <a:latin typeface="+mj-lt"/>
              </a:rPr>
              <a:t>12</a:t>
            </a:r>
            <a:r>
              <a:rPr lang="nl-NL" sz="2600" dirty="0" smtClean="0">
                <a:latin typeface="+mj-lt"/>
              </a:rPr>
              <a:t> </a:t>
            </a:r>
            <a:r>
              <a:rPr lang="nl-NL" sz="2600" dirty="0">
                <a:latin typeface="+mj-lt"/>
              </a:rPr>
              <a:t>Het is niet in de hemel, zodat u zou  zeggen: Wie zal voor ons naar de hemel opstijgen om het voor ons te halen en ons te laten horen, zodat wij het kunnen doen?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443" y="5109210"/>
            <a:ext cx="8171498" cy="162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53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2" y="228341"/>
            <a:ext cx="117240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10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7 </a:t>
            </a:r>
            <a:r>
              <a:rPr lang="nl-NL" sz="3000" dirty="0" smtClean="0">
                <a:solidFill>
                  <a:srgbClr val="002060"/>
                </a:solidFill>
              </a:rPr>
              <a:t>of</a:t>
            </a:r>
            <a:r>
              <a:rPr lang="nl-NL" sz="3000" dirty="0">
                <a:solidFill>
                  <a:srgbClr val="002060"/>
                </a:solidFill>
              </a:rPr>
              <a:t>: Wie zal tot in de afgrond afdalen? </a:t>
            </a:r>
            <a:endParaRPr lang="nl-NL" sz="3000" dirty="0" smtClean="0">
              <a:solidFill>
                <a:srgbClr val="002060"/>
              </a:solidFill>
            </a:endParaRP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dat is: Christus </a:t>
            </a:r>
            <a:r>
              <a:rPr lang="nl-NL" sz="3000" dirty="0">
                <a:solidFill>
                  <a:srgbClr val="002060"/>
                </a:solidFill>
              </a:rPr>
              <a:t>vanuit de doden omhoog </a:t>
            </a:r>
            <a:r>
              <a:rPr lang="nl-NL" sz="3000" dirty="0" smtClean="0">
                <a:solidFill>
                  <a:srgbClr val="002060"/>
                </a:solidFill>
              </a:rPr>
              <a:t>te brengen.</a:t>
            </a:r>
            <a:endParaRPr lang="nl-NL" sz="3000" dirty="0">
              <a:solidFill>
                <a:srgbClr val="002060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818423" y="2712242"/>
            <a:ext cx="9868627" cy="169277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nl-NL" sz="2600" b="1" i="1" dirty="0" smtClean="0">
                <a:latin typeface="+mj-lt"/>
              </a:rPr>
              <a:t>Deuteronomium 30</a:t>
            </a:r>
          </a:p>
          <a:p>
            <a:r>
              <a:rPr lang="nl-NL" sz="2600" baseline="30000" dirty="0" smtClean="0">
                <a:latin typeface="+mj-lt"/>
              </a:rPr>
              <a:t>13</a:t>
            </a:r>
            <a:r>
              <a:rPr lang="nl-NL" sz="2600" dirty="0" smtClean="0">
                <a:latin typeface="+mj-lt"/>
              </a:rPr>
              <a:t> </a:t>
            </a:r>
            <a:r>
              <a:rPr lang="nl-NL" sz="2600" dirty="0">
                <a:latin typeface="+mj-lt"/>
              </a:rPr>
              <a:t>Het is ook niet aan de overzijde van de zee, zodat u zou </a:t>
            </a:r>
            <a:r>
              <a:rPr lang="nl-NL" sz="2600" dirty="0" smtClean="0">
                <a:latin typeface="+mj-lt"/>
              </a:rPr>
              <a:t>zeggen</a:t>
            </a:r>
            <a:r>
              <a:rPr lang="nl-NL" sz="2600" dirty="0">
                <a:latin typeface="+mj-lt"/>
              </a:rPr>
              <a:t>: </a:t>
            </a:r>
            <a:endParaRPr lang="nl-NL" sz="2600" dirty="0" smtClean="0">
              <a:latin typeface="+mj-lt"/>
            </a:endParaRPr>
          </a:p>
          <a:p>
            <a:r>
              <a:rPr lang="nl-NL" sz="2600" dirty="0" smtClean="0">
                <a:latin typeface="+mj-lt"/>
              </a:rPr>
              <a:t>Wie </a:t>
            </a:r>
            <a:r>
              <a:rPr lang="nl-NL" sz="2600" dirty="0">
                <a:latin typeface="+mj-lt"/>
              </a:rPr>
              <a:t>zal voor ons oversteken naar de overzijde van de zee om het voor ons te halen en het ons te laten horen, zodat wij het kunnen doen?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6000751"/>
            <a:ext cx="1180807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01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2" y="228341"/>
            <a:ext cx="117240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10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8 </a:t>
            </a:r>
            <a:r>
              <a:rPr lang="nl-NL" sz="3000" dirty="0" smtClean="0">
                <a:solidFill>
                  <a:srgbClr val="002060"/>
                </a:solidFill>
              </a:rPr>
              <a:t>Maar </a:t>
            </a:r>
            <a:r>
              <a:rPr lang="nl-NL" sz="3000" dirty="0">
                <a:solidFill>
                  <a:srgbClr val="002060"/>
                </a:solidFill>
              </a:rPr>
              <a:t>wat zegt zij? Nabij jou is </a:t>
            </a:r>
            <a:r>
              <a:rPr lang="nl-NL" sz="3000" dirty="0" smtClean="0">
                <a:solidFill>
                  <a:srgbClr val="002060"/>
                </a:solidFill>
              </a:rPr>
              <a:t>het woord, het is in </a:t>
            </a:r>
            <a:r>
              <a:rPr lang="nl-NL" sz="3000" dirty="0">
                <a:solidFill>
                  <a:srgbClr val="002060"/>
                </a:solidFill>
              </a:rPr>
              <a:t>jouw mond </a:t>
            </a:r>
            <a:endParaRPr lang="nl-NL" sz="3000" dirty="0" smtClean="0">
              <a:solidFill>
                <a:srgbClr val="002060"/>
              </a:solidFill>
            </a:endParaRP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en </a:t>
            </a:r>
            <a:r>
              <a:rPr lang="nl-NL" sz="3000" dirty="0">
                <a:solidFill>
                  <a:srgbClr val="002060"/>
                </a:solidFill>
              </a:rPr>
              <a:t>in jouw </a:t>
            </a:r>
            <a:r>
              <a:rPr lang="nl-NL" sz="3000" dirty="0" smtClean="0">
                <a:solidFill>
                  <a:srgbClr val="002060"/>
                </a:solidFill>
              </a:rPr>
              <a:t>hart. Dit is het woord van </a:t>
            </a:r>
            <a:r>
              <a:rPr lang="nl-NL" sz="3000" dirty="0">
                <a:solidFill>
                  <a:srgbClr val="002060"/>
                </a:solidFill>
              </a:rPr>
              <a:t>het geloof, dat </a:t>
            </a:r>
            <a:r>
              <a:rPr lang="nl-NL" sz="3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wij</a:t>
            </a:r>
            <a:r>
              <a:rPr lang="nl-NL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3000" dirty="0" smtClean="0">
                <a:solidFill>
                  <a:srgbClr val="002060"/>
                </a:solidFill>
              </a:rPr>
              <a:t>proclameren.</a:t>
            </a:r>
            <a:endParaRPr lang="nl-NL" sz="3000" dirty="0">
              <a:solidFill>
                <a:srgbClr val="002060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818423" y="2712242"/>
            <a:ext cx="10680157" cy="89255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nl-NL" sz="2600" b="1" i="1" dirty="0" smtClean="0">
                <a:latin typeface="+mj-lt"/>
              </a:rPr>
              <a:t>Deuteronomium 30</a:t>
            </a:r>
          </a:p>
          <a:p>
            <a:r>
              <a:rPr lang="nl-NL" sz="2600" baseline="30000" dirty="0" smtClean="0">
                <a:latin typeface="+mj-lt"/>
              </a:rPr>
              <a:t>14 </a:t>
            </a:r>
            <a:r>
              <a:rPr lang="nl-NL" sz="2600" dirty="0" smtClean="0">
                <a:latin typeface="+mj-lt"/>
              </a:rPr>
              <a:t>Want </a:t>
            </a:r>
            <a:r>
              <a:rPr lang="nl-NL" sz="2600" dirty="0">
                <a:latin typeface="+mj-lt"/>
              </a:rPr>
              <a:t>dit woord is </a:t>
            </a:r>
            <a:r>
              <a:rPr lang="nl-NL" sz="2600" dirty="0" smtClean="0">
                <a:latin typeface="+mj-lt"/>
              </a:rPr>
              <a:t>zeer dicht </a:t>
            </a:r>
            <a:r>
              <a:rPr lang="nl-NL" sz="2600" dirty="0">
                <a:latin typeface="+mj-lt"/>
              </a:rPr>
              <a:t>bij u, in uw mond en in uw hart, om het te doen.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82" y="5896928"/>
            <a:ext cx="10626818" cy="83109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982" y="5077014"/>
            <a:ext cx="9886950" cy="85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51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995817" y="2635875"/>
            <a:ext cx="577779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000" b="1" dirty="0" smtClean="0"/>
              <a:t>Deuteronomium 30</a:t>
            </a:r>
          </a:p>
        </p:txBody>
      </p:sp>
    </p:spTree>
    <p:extLst>
      <p:ext uri="{BB962C8B-B14F-4D97-AF65-F5344CB8AC3E}">
        <p14:creationId xmlns:p14="http://schemas.microsoft.com/office/powerpoint/2010/main" val="366417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160020" y="228341"/>
            <a:ext cx="119100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/>
              <a:t>Deuteronomium 29</a:t>
            </a:r>
          </a:p>
          <a:p>
            <a:r>
              <a:rPr lang="nl-NL" sz="3000" baseline="30000" dirty="0" smtClean="0"/>
              <a:t>27</a:t>
            </a:r>
            <a:r>
              <a:rPr lang="nl-NL" sz="3000" dirty="0" smtClean="0"/>
              <a:t> Daarom </a:t>
            </a:r>
            <a:r>
              <a:rPr lang="nl-NL" sz="3000" dirty="0"/>
              <a:t>is de toorn van de HEERE ontbrand tegen dit land en brengt Hij daarover al deze vervloekingen die in dit boek beschreven zijn.</a:t>
            </a:r>
          </a:p>
          <a:p>
            <a:r>
              <a:rPr lang="nl-NL" sz="3000" baseline="30000" dirty="0" smtClean="0"/>
              <a:t>28</a:t>
            </a:r>
            <a:r>
              <a:rPr lang="nl-NL" sz="3000" dirty="0" smtClean="0"/>
              <a:t> En </a:t>
            </a:r>
            <a:r>
              <a:rPr lang="nl-NL" sz="3000" dirty="0"/>
              <a:t>de HEERE heeft hen uit hun land weggerukt, in toorn, in grimmigheid en in grote verbolgenheid, en Hij heeft hen weggeworpen in een ander land, zoals het op deze dag is.</a:t>
            </a:r>
          </a:p>
          <a:p>
            <a:r>
              <a:rPr lang="nl-NL" sz="3000" baseline="30000" dirty="0" smtClean="0"/>
              <a:t>29</a:t>
            </a:r>
            <a:r>
              <a:rPr lang="nl-NL" sz="3000" dirty="0" smtClean="0"/>
              <a:t> De </a:t>
            </a:r>
            <a:r>
              <a:rPr lang="nl-NL" sz="3000" dirty="0"/>
              <a:t>verborgen dingen zijn voor de HEERE, onze God, maar de geopenbaarde dingen zijn voor ons en onze kinderen, tot </a:t>
            </a:r>
            <a:r>
              <a:rPr lang="nl-NL" sz="3000" dirty="0" smtClean="0"/>
              <a:t>de </a:t>
            </a:r>
            <a:r>
              <a:rPr lang="nl-NL" sz="3000" dirty="0" err="1" smtClean="0"/>
              <a:t>aeon</a:t>
            </a:r>
            <a:r>
              <a:rPr lang="nl-NL" sz="3000" dirty="0" smtClean="0"/>
              <a:t>, </a:t>
            </a:r>
          </a:p>
          <a:p>
            <a:r>
              <a:rPr lang="nl-NL" sz="3000" dirty="0" smtClean="0"/>
              <a:t>om </a:t>
            </a:r>
            <a:r>
              <a:rPr lang="nl-NL" sz="3000" dirty="0"/>
              <a:t>al de woorden van deze wet te doen</a:t>
            </a:r>
            <a:r>
              <a:rPr lang="nl-NL" sz="3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530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93370" y="242352"/>
            <a:ext cx="110451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Ik wens jullie fijne Pinksterdagen!! De betekenis is zo mooi voor de gemeente! </a:t>
            </a:r>
          </a:p>
          <a:p>
            <a:endParaRPr lang="nl-NL" sz="24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nl-NL" sz="2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Dit hoogtijfeest ligt tussen de andere hoogtijdagen in d.w.z. tussen Christus komst in vernedering en Christus wederkomst in heerlijkheid. </a:t>
            </a:r>
          </a:p>
          <a:p>
            <a:endParaRPr lang="nl-NL" sz="24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6110" y="2550676"/>
            <a:ext cx="4815840" cy="3611880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293370" y="2428696"/>
            <a:ext cx="713613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2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Bij Pinksteren werden de eerstelingen van de tarweoogst verzameld. Dat waren broden (meervoud) die door de hogepriester bewogen werden voor God. </a:t>
            </a:r>
          </a:p>
          <a:p>
            <a:pPr lvl="0"/>
            <a:r>
              <a:rPr lang="nl-NL" sz="2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Het spreekt van de tussenliggende 2000 jaar waarin wij leven en waarbij God Zijn eerstelingen verzamelt</a:t>
            </a:r>
            <a:r>
              <a:rPr lang="nl-NL" sz="24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nl-NL" sz="240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 </a:t>
            </a:r>
            <a:r>
              <a:rPr lang="nl-NL" sz="2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leden van het lichaam van Christus. Is dat niet prachtig!! Binnenkort zijn alle broodjes binnen en zal er een trompet klinken! </a:t>
            </a:r>
            <a:endParaRPr lang="nl-NL" sz="24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/>
            <a:r>
              <a:rPr lang="nl-NL" sz="2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🎺🎼🎺🎼</a:t>
            </a:r>
            <a:endParaRPr lang="nl-NL" sz="24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09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160020" y="228341"/>
            <a:ext cx="1191006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/>
              <a:t>Deuteronomium 30</a:t>
            </a:r>
            <a:endParaRPr lang="nl-NL" sz="3000" b="1" dirty="0"/>
          </a:p>
          <a:p>
            <a:r>
              <a:rPr lang="nl-NL" sz="3000" baseline="30000" dirty="0"/>
              <a:t>1</a:t>
            </a:r>
            <a:r>
              <a:rPr lang="nl-NL" sz="3000" dirty="0"/>
              <a:t> Het zal gebeuren, wanneer al deze dingen, de zegen en de vervloeking die ik u voorgehouden heb, over u komen, dat u het weer ter harte zult nemen onder alle volken waarheen de HEERE, uw God, u verdreven heeft.</a:t>
            </a:r>
          </a:p>
          <a:p>
            <a:r>
              <a:rPr lang="nl-NL" sz="3000" baseline="30000" dirty="0" smtClean="0"/>
              <a:t>2</a:t>
            </a:r>
            <a:r>
              <a:rPr lang="nl-NL" sz="3000" dirty="0" smtClean="0"/>
              <a:t> </a:t>
            </a:r>
            <a:r>
              <a:rPr lang="nl-NL" sz="3000" dirty="0"/>
              <a:t>En u zult zich bekeren tot de HEERE, uw God, en Zijn stem gehoorzaam zijn, u en uw kinderen, met heel uw hart en met heel uw ziel, overeenkomstig alles wat ik u heden gebied.</a:t>
            </a:r>
          </a:p>
          <a:p>
            <a:r>
              <a:rPr lang="nl-NL" sz="3000" baseline="30000" dirty="0" smtClean="0"/>
              <a:t>3</a:t>
            </a:r>
            <a:r>
              <a:rPr lang="nl-NL" sz="3000" dirty="0" smtClean="0"/>
              <a:t> </a:t>
            </a:r>
            <a:r>
              <a:rPr lang="nl-NL" sz="3000" dirty="0"/>
              <a:t>Dan zal de HEERE, uw God, een omkeer brengen in uw gevangenschap </a:t>
            </a:r>
            <a:r>
              <a:rPr lang="nl-NL" sz="3000" dirty="0" smtClean="0"/>
              <a:t>en</a:t>
            </a:r>
          </a:p>
          <a:p>
            <a:r>
              <a:rPr lang="nl-NL" sz="3000" dirty="0" smtClean="0"/>
              <a:t>en </a:t>
            </a:r>
            <a:r>
              <a:rPr lang="nl-NL" sz="3000" dirty="0"/>
              <a:t>Zich over u ontfermen. </a:t>
            </a:r>
            <a:r>
              <a:rPr lang="nl-NL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Hij zal </a:t>
            </a:r>
            <a:r>
              <a:rPr lang="nl-NL" sz="3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terugkeren</a:t>
            </a:r>
            <a:r>
              <a:rPr lang="nl-NL" sz="3000" dirty="0" smtClean="0"/>
              <a:t> en u </a:t>
            </a:r>
            <a:r>
              <a:rPr lang="nl-NL" sz="3000" dirty="0"/>
              <a:t>weer bijeenbrengen uit al de volken waarheen de HEERE, uw God, u verspreid had.</a:t>
            </a:r>
          </a:p>
        </p:txBody>
      </p:sp>
    </p:spTree>
    <p:extLst>
      <p:ext uri="{BB962C8B-B14F-4D97-AF65-F5344CB8AC3E}">
        <p14:creationId xmlns:p14="http://schemas.microsoft.com/office/powerpoint/2010/main" val="359484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160020" y="228341"/>
            <a:ext cx="119100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/>
              <a:t>Deuteronomium 30</a:t>
            </a:r>
            <a:endParaRPr lang="nl-NL" sz="3000" b="1" dirty="0"/>
          </a:p>
          <a:p>
            <a:r>
              <a:rPr lang="nl-NL" sz="3000" baseline="30000" dirty="0"/>
              <a:t>4</a:t>
            </a:r>
            <a:r>
              <a:rPr lang="nl-NL" sz="3000" dirty="0" smtClean="0"/>
              <a:t> </a:t>
            </a:r>
            <a:r>
              <a:rPr lang="nl-NL" sz="3000" dirty="0"/>
              <a:t>Al bevonden uw verdrevenen zich aan het einde van de hemel, toch zal </a:t>
            </a:r>
            <a:endParaRPr lang="nl-NL" sz="3000" dirty="0" smtClean="0"/>
          </a:p>
          <a:p>
            <a:r>
              <a:rPr lang="nl-NL" sz="3000" dirty="0" smtClean="0"/>
              <a:t>de </a:t>
            </a:r>
            <a:r>
              <a:rPr lang="nl-NL" sz="3000" dirty="0"/>
              <a:t>HEERE, uw God, u vandaar bijeenbrengen en u vandaar weghalen.</a:t>
            </a:r>
          </a:p>
          <a:p>
            <a:r>
              <a:rPr lang="nl-NL" sz="3000" baseline="30000" dirty="0" smtClean="0"/>
              <a:t>5</a:t>
            </a:r>
            <a:r>
              <a:rPr lang="nl-NL" sz="3000" dirty="0"/>
              <a:t> </a:t>
            </a:r>
            <a:r>
              <a:rPr lang="nl-NL" sz="3000" dirty="0" smtClean="0"/>
              <a:t>En </a:t>
            </a:r>
            <a:r>
              <a:rPr lang="nl-NL" sz="3000" dirty="0"/>
              <a:t>de HEERE, uw God, zal u naar het land brengen </a:t>
            </a:r>
            <a:endParaRPr lang="nl-NL" sz="3000" dirty="0" smtClean="0"/>
          </a:p>
          <a:p>
            <a:r>
              <a:rPr lang="nl-NL" sz="3000" dirty="0" smtClean="0"/>
              <a:t>dat </a:t>
            </a:r>
            <a:r>
              <a:rPr lang="nl-NL" sz="3000" dirty="0"/>
              <a:t>uw vaderen in bezit hadden, en u zult het weer in bezit nemen; </a:t>
            </a:r>
            <a:endParaRPr lang="nl-NL" sz="3000" dirty="0" smtClean="0"/>
          </a:p>
          <a:p>
            <a:r>
              <a:rPr lang="nl-NL" sz="3000" dirty="0" smtClean="0"/>
              <a:t>en </a:t>
            </a:r>
            <a:r>
              <a:rPr lang="nl-NL" sz="3000" dirty="0"/>
              <a:t>Hij zal u goeddoen en u talrijker maken dan uw vaderen.</a:t>
            </a:r>
          </a:p>
          <a:p>
            <a:r>
              <a:rPr lang="nl-NL" sz="3000" baseline="30000" dirty="0" smtClean="0"/>
              <a:t>6</a:t>
            </a:r>
            <a:r>
              <a:rPr lang="nl-NL" sz="3000" dirty="0" smtClean="0"/>
              <a:t> </a:t>
            </a:r>
            <a:r>
              <a:rPr lang="nl-NL" sz="3000" dirty="0"/>
              <a:t>De HEERE, uw God, zal uw hart en het hart van uw nageslacht besnijden, om de HEERE, uw God, lief te hebben met heel uw hart en met heel uw ziel, zodat u leven zult.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1403621" y="5238272"/>
            <a:ext cx="9226279" cy="89255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de bedekking wordt weggenomen </a:t>
            </a:r>
            <a:r>
              <a:rPr lang="nl-NL" sz="2600" dirty="0">
                <a:latin typeface="+mj-lt"/>
              </a:rPr>
              <a:t>en Israël zal het boek van de </a:t>
            </a:r>
            <a:r>
              <a:rPr lang="nl-NL" sz="2600" dirty="0" err="1">
                <a:latin typeface="+mj-lt"/>
              </a:rPr>
              <a:t>Torah</a:t>
            </a:r>
            <a:r>
              <a:rPr lang="nl-NL" sz="2600" dirty="0">
                <a:latin typeface="+mj-lt"/>
              </a:rPr>
              <a:t> (&gt;wet) </a:t>
            </a:r>
            <a:r>
              <a:rPr lang="nl-NL" sz="2600" dirty="0" smtClean="0">
                <a:latin typeface="+mj-lt"/>
              </a:rPr>
              <a:t>verstaan! (vers 10)</a:t>
            </a:r>
          </a:p>
        </p:txBody>
      </p:sp>
    </p:spTree>
    <p:extLst>
      <p:ext uri="{BB962C8B-B14F-4D97-AF65-F5344CB8AC3E}">
        <p14:creationId xmlns:p14="http://schemas.microsoft.com/office/powerpoint/2010/main" val="419212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160020" y="228341"/>
            <a:ext cx="7829550" cy="1938992"/>
          </a:xfrm>
          <a:prstGeom prst="rect">
            <a:avLst/>
          </a:prstGeom>
          <a:noFill/>
          <a:ln w="1905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008000"/>
                </a:solidFill>
              </a:rPr>
              <a:t>Deuteronomium 29</a:t>
            </a:r>
          </a:p>
          <a:p>
            <a:r>
              <a:rPr lang="nl-NL" sz="2000" dirty="0">
                <a:solidFill>
                  <a:srgbClr val="008000"/>
                </a:solidFill>
              </a:rPr>
              <a:t>27 Daarom is de toorn van de HEERE ontbrand tegen dit land en brengt Hij daarover al deze vervloekingen die in dit boek beschreven zijn.</a:t>
            </a:r>
          </a:p>
          <a:p>
            <a:r>
              <a:rPr lang="nl-NL" sz="2000" dirty="0">
                <a:solidFill>
                  <a:srgbClr val="008000"/>
                </a:solidFill>
              </a:rPr>
              <a:t>28 En de HEERE heeft hen uit hun land weggerukt, in toorn, in grimmigheid en in grote verbolgenheid, en Hij heeft hen weggeworpen in een ander land, zoals het op deze dag is</a:t>
            </a:r>
            <a:r>
              <a:rPr lang="nl-NL" sz="2000" dirty="0" smtClean="0">
                <a:solidFill>
                  <a:srgbClr val="008000"/>
                </a:solidFill>
              </a:rPr>
              <a:t>.</a:t>
            </a:r>
            <a:endParaRPr lang="nl-NL" sz="2000" dirty="0">
              <a:solidFill>
                <a:srgbClr val="008000"/>
              </a:solidFill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60020" y="2218509"/>
            <a:ext cx="7829550" cy="1015663"/>
          </a:xfrm>
          <a:prstGeom prst="rect">
            <a:avLst/>
          </a:prstGeom>
          <a:ln w="19050">
            <a:solidFill>
              <a:srgbClr val="0319BD"/>
            </a:solidFill>
          </a:ln>
        </p:spPr>
        <p:txBody>
          <a:bodyPr wrap="square">
            <a:spAutoFit/>
          </a:bodyPr>
          <a:lstStyle/>
          <a:p>
            <a:r>
              <a:rPr lang="nl-NL" sz="2000" dirty="0">
                <a:solidFill>
                  <a:srgbClr val="0319BD"/>
                </a:solidFill>
              </a:rPr>
              <a:t>29 De verborgen dingen zijn voor de HEERE, onze God, maar de geopenbaarde dingen zijn voor ons en onze kinderen, tot </a:t>
            </a:r>
            <a:r>
              <a:rPr lang="nl-NL" sz="2000" dirty="0" smtClean="0">
                <a:solidFill>
                  <a:srgbClr val="0319BD"/>
                </a:solidFill>
              </a:rPr>
              <a:t>de </a:t>
            </a:r>
            <a:r>
              <a:rPr lang="nl-NL" sz="2000" dirty="0" err="1" smtClean="0">
                <a:solidFill>
                  <a:srgbClr val="0319BD"/>
                </a:solidFill>
              </a:rPr>
              <a:t>aeon</a:t>
            </a:r>
            <a:r>
              <a:rPr lang="nl-NL" sz="2000" dirty="0" smtClean="0">
                <a:solidFill>
                  <a:srgbClr val="0319BD"/>
                </a:solidFill>
              </a:rPr>
              <a:t>, </a:t>
            </a:r>
          </a:p>
          <a:p>
            <a:r>
              <a:rPr lang="nl-NL" sz="2000" dirty="0" smtClean="0">
                <a:solidFill>
                  <a:srgbClr val="0319BD"/>
                </a:solidFill>
              </a:rPr>
              <a:t>om </a:t>
            </a:r>
            <a:r>
              <a:rPr lang="nl-NL" sz="2000" dirty="0">
                <a:solidFill>
                  <a:srgbClr val="0319BD"/>
                </a:solidFill>
              </a:rPr>
              <a:t>al de woorden van deze wet te doen.</a:t>
            </a:r>
          </a:p>
        </p:txBody>
      </p:sp>
      <p:sp>
        <p:nvSpPr>
          <p:cNvPr id="3" name="Rechthoek 2"/>
          <p:cNvSpPr/>
          <p:nvPr/>
        </p:nvSpPr>
        <p:spPr>
          <a:xfrm>
            <a:off x="148590" y="3285866"/>
            <a:ext cx="7829550" cy="3477875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nl-NL" sz="2000" b="1" dirty="0">
                <a:solidFill>
                  <a:srgbClr val="FF0000"/>
                </a:solidFill>
              </a:rPr>
              <a:t>Deuteronomium 30</a:t>
            </a:r>
          </a:p>
          <a:p>
            <a:r>
              <a:rPr lang="nl-NL" sz="2000" baseline="30000" dirty="0">
                <a:solidFill>
                  <a:srgbClr val="FF0000"/>
                </a:solidFill>
              </a:rPr>
              <a:t>1</a:t>
            </a:r>
            <a:r>
              <a:rPr lang="nl-NL" sz="2000" dirty="0">
                <a:solidFill>
                  <a:srgbClr val="FF0000"/>
                </a:solidFill>
              </a:rPr>
              <a:t> Het zal gebeuren, wanneer al deze dingen, de zegen en de vervloeking die ik u voorgehouden heb, over u komen, dat u het weer ter harte zult nemen onder alle volken waarheen de HEERE, uw God, u verdreven heeft.</a:t>
            </a:r>
          </a:p>
          <a:p>
            <a:r>
              <a:rPr lang="nl-NL" sz="2000" baseline="30000" dirty="0">
                <a:solidFill>
                  <a:srgbClr val="FF0000"/>
                </a:solidFill>
              </a:rPr>
              <a:t>2</a:t>
            </a:r>
            <a:r>
              <a:rPr lang="nl-NL" sz="2000" dirty="0">
                <a:solidFill>
                  <a:srgbClr val="FF0000"/>
                </a:solidFill>
              </a:rPr>
              <a:t> En u zult zich bekeren tot de HEERE, uw God, en Zijn stem gehoorzaam zijn, u en uw kinderen, met heel uw hart en met heel uw ziel, overeenkomstig alles wat ik u heden gebied.</a:t>
            </a:r>
          </a:p>
          <a:p>
            <a:r>
              <a:rPr lang="nl-NL" sz="2000" baseline="30000" dirty="0">
                <a:solidFill>
                  <a:srgbClr val="FF0000"/>
                </a:solidFill>
              </a:rPr>
              <a:t>3</a:t>
            </a:r>
            <a:r>
              <a:rPr lang="nl-NL" sz="2000" dirty="0">
                <a:solidFill>
                  <a:srgbClr val="FF0000"/>
                </a:solidFill>
              </a:rPr>
              <a:t> Dan zal de HEERE, uw God, een omkeer brengen in uw gevangenschap </a:t>
            </a:r>
            <a:r>
              <a:rPr lang="nl-NL" sz="2000" dirty="0" smtClean="0">
                <a:solidFill>
                  <a:srgbClr val="FF0000"/>
                </a:solidFill>
              </a:rPr>
              <a:t>en </a:t>
            </a:r>
            <a:r>
              <a:rPr lang="nl-NL" sz="2000" dirty="0">
                <a:solidFill>
                  <a:srgbClr val="FF0000"/>
                </a:solidFill>
              </a:rPr>
              <a:t>Zich over u ontfermen. Hij zal terugkeren en u weer bijeenbrengen uit al de volken waarheen de HEERE, uw God, u verspreid had</a:t>
            </a:r>
            <a:r>
              <a:rPr lang="nl-NL" sz="2000" dirty="0" smtClean="0">
                <a:solidFill>
                  <a:srgbClr val="FF0000"/>
                </a:solidFill>
              </a:rPr>
              <a:t>.</a:t>
            </a:r>
          </a:p>
          <a:p>
            <a:endParaRPr lang="nl-NL" sz="2000" dirty="0">
              <a:solidFill>
                <a:srgbClr val="FF0000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8046720" y="222077"/>
            <a:ext cx="4046220" cy="1938992"/>
          </a:xfrm>
          <a:prstGeom prst="rect">
            <a:avLst/>
          </a:prstGeom>
          <a:noFill/>
          <a:ln w="1905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endParaRPr lang="nl-NL" sz="1600" dirty="0" smtClean="0">
              <a:solidFill>
                <a:srgbClr val="008000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nl-NL" sz="2600" dirty="0" smtClean="0">
                <a:solidFill>
                  <a:srgbClr val="008000"/>
                </a:solidFill>
              </a:rPr>
              <a:t>Gods toorn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nl-NL" sz="2600" dirty="0">
                <a:solidFill>
                  <a:srgbClr val="008000"/>
                </a:solidFill>
              </a:rPr>
              <a:t>v</a:t>
            </a:r>
            <a:r>
              <a:rPr lang="nl-NL" sz="2600" dirty="0" smtClean="0">
                <a:solidFill>
                  <a:srgbClr val="008000"/>
                </a:solidFill>
              </a:rPr>
              <a:t>erwerping van Israël en verwijdering uit het land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nl-NL" sz="2600" dirty="0">
                <a:solidFill>
                  <a:srgbClr val="008000"/>
                </a:solidFill>
              </a:rPr>
              <a:t>v</a:t>
            </a:r>
            <a:r>
              <a:rPr lang="nl-NL" sz="2600" dirty="0" smtClean="0">
                <a:solidFill>
                  <a:srgbClr val="008000"/>
                </a:solidFill>
              </a:rPr>
              <a:t>erstrooiing </a:t>
            </a:r>
            <a:endParaRPr lang="nl-NL" sz="2000" dirty="0">
              <a:solidFill>
                <a:srgbClr val="008000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8035290" y="2218509"/>
            <a:ext cx="4057650" cy="1015663"/>
          </a:xfrm>
          <a:prstGeom prst="rect">
            <a:avLst/>
          </a:prstGeom>
          <a:noFill/>
          <a:ln w="19050">
            <a:solidFill>
              <a:srgbClr val="0319BD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nl-NL" sz="2600" dirty="0">
                <a:solidFill>
                  <a:srgbClr val="0319BD"/>
                </a:solidFill>
              </a:rPr>
              <a:t>v</a:t>
            </a:r>
            <a:r>
              <a:rPr lang="nl-NL" sz="2600" dirty="0" smtClean="0">
                <a:solidFill>
                  <a:srgbClr val="0319BD"/>
                </a:solidFill>
              </a:rPr>
              <a:t>erborgenheid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nl-NL" sz="2600" dirty="0" smtClean="0">
                <a:solidFill>
                  <a:srgbClr val="0319BD"/>
                </a:solidFill>
              </a:rPr>
              <a:t>niet voor Israël</a:t>
            </a:r>
            <a:r>
              <a:rPr lang="nl-NL" sz="2000" dirty="0" smtClean="0">
                <a:solidFill>
                  <a:srgbClr val="0319BD"/>
                </a:solidFill>
              </a:rPr>
              <a:t> </a:t>
            </a:r>
            <a:endParaRPr lang="nl-NL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nl-NL" sz="800" dirty="0" smtClean="0">
              <a:solidFill>
                <a:srgbClr val="0319BD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8035290" y="3285866"/>
            <a:ext cx="4057650" cy="346248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nl-NL" sz="2600" dirty="0" smtClean="0">
                <a:solidFill>
                  <a:srgbClr val="FF0000"/>
                </a:solidFill>
              </a:rPr>
              <a:t>herstel van Israël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nl-NL" dirty="0" smtClean="0"/>
          </a:p>
          <a:p>
            <a:endParaRPr lang="nl-NL" dirty="0" smtClean="0"/>
          </a:p>
          <a:p>
            <a:endParaRPr lang="nl-NL" sz="1600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nl-NL" sz="2000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nl-NL" sz="1300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6575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3" grpId="0" animBg="1"/>
      <p:bldP spid="4" grpId="0" animBg="1"/>
      <p:bldP spid="5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2" y="228341"/>
            <a:ext cx="1149549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10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chemeClr val="bg1">
                    <a:lumMod val="65000"/>
                  </a:schemeClr>
                </a:solidFill>
              </a:rPr>
              <a:t>8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Maar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wat zegt zij? Nabij jou is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het woord, het is in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jouw mond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0"/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en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in jouw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hart. Dit is het woord van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het geloof, dat wij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proclameren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9</a:t>
            </a:r>
            <a:r>
              <a:rPr lang="nl-NL" sz="3000" dirty="0" smtClean="0">
                <a:solidFill>
                  <a:srgbClr val="002060"/>
                </a:solidFill>
              </a:rPr>
              <a:t> Want als jij </a:t>
            </a:r>
            <a:r>
              <a:rPr lang="nl-NL" sz="3000" dirty="0">
                <a:solidFill>
                  <a:srgbClr val="002060"/>
                </a:solidFill>
              </a:rPr>
              <a:t>met jouw mond </a:t>
            </a:r>
            <a:r>
              <a:rPr lang="nl-NL" sz="3000" dirty="0" smtClean="0">
                <a:solidFill>
                  <a:srgbClr val="002060"/>
                </a:solidFill>
              </a:rPr>
              <a:t>belijdt, </a:t>
            </a:r>
            <a:r>
              <a:rPr lang="nl-NL" sz="3000" dirty="0">
                <a:solidFill>
                  <a:srgbClr val="002060"/>
                </a:solidFill>
              </a:rPr>
              <a:t>dat Jezus Heer is, en in jouw hart </a:t>
            </a:r>
            <a:r>
              <a:rPr lang="nl-NL" sz="3000" dirty="0" smtClean="0">
                <a:solidFill>
                  <a:srgbClr val="002060"/>
                </a:solidFill>
              </a:rPr>
              <a:t>gelooft, </a:t>
            </a:r>
            <a:r>
              <a:rPr lang="nl-NL" sz="3000" dirty="0">
                <a:solidFill>
                  <a:srgbClr val="002060"/>
                </a:solidFill>
              </a:rPr>
              <a:t>dat God Hem uit de doden </a:t>
            </a:r>
            <a:r>
              <a:rPr lang="nl-NL" sz="3000" dirty="0" smtClean="0">
                <a:solidFill>
                  <a:srgbClr val="002060"/>
                </a:solidFill>
              </a:rPr>
              <a:t>opwekte, </a:t>
            </a:r>
            <a:r>
              <a:rPr lang="nl-NL" sz="3000" dirty="0">
                <a:solidFill>
                  <a:srgbClr val="002060"/>
                </a:solidFill>
              </a:rPr>
              <a:t>zal jij gered worden.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403144" y="3040223"/>
            <a:ext cx="9827056" cy="169277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een woord van </a:t>
            </a:r>
            <a:r>
              <a:rPr lang="nl-NL" sz="2600" i="1" dirty="0" smtClean="0">
                <a:latin typeface="+mj-lt"/>
              </a:rPr>
              <a:t>geloof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Hij doet alles door Jezus, die Hij tot Heer en tot Christus gesteld heeft (Hand.2:36) door Hem op te wekken uit de doden, als de Eersteling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Hij is Heer, Heer van allen (:12)!</a:t>
            </a:r>
            <a:endParaRPr lang="nl-NL" sz="2600" dirty="0">
              <a:latin typeface="+mj-lt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82" y="5198657"/>
            <a:ext cx="11647170" cy="818594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982" y="5960101"/>
            <a:ext cx="10884218" cy="81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54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2" y="228341"/>
            <a:ext cx="1149549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10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chemeClr val="bg1">
                    <a:lumMod val="65000"/>
                  </a:schemeClr>
                </a:solidFill>
              </a:rPr>
              <a:t>8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Maar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wat zegt zij? Nabij jou is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het woord, het is in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jouw mond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0"/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en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in jouw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hart. Dit is het woord van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het geloof, dat wij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proclameren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9</a:t>
            </a:r>
            <a:r>
              <a:rPr lang="nl-NL" sz="3000" dirty="0" smtClean="0">
                <a:solidFill>
                  <a:srgbClr val="002060"/>
                </a:solidFill>
              </a:rPr>
              <a:t> Want als jij </a:t>
            </a:r>
            <a:r>
              <a:rPr lang="nl-NL" sz="3000" dirty="0">
                <a:solidFill>
                  <a:srgbClr val="002060"/>
                </a:solidFill>
              </a:rPr>
              <a:t>met jouw mond </a:t>
            </a:r>
            <a:r>
              <a:rPr lang="nl-NL" sz="3000" dirty="0" smtClean="0">
                <a:solidFill>
                  <a:srgbClr val="002060"/>
                </a:solidFill>
              </a:rPr>
              <a:t>belijdt, </a:t>
            </a:r>
            <a:r>
              <a:rPr lang="nl-NL" sz="3000" dirty="0">
                <a:solidFill>
                  <a:srgbClr val="002060"/>
                </a:solidFill>
              </a:rPr>
              <a:t>dat Jezus Heer is, en in jouw hart </a:t>
            </a:r>
            <a:r>
              <a:rPr lang="nl-NL" sz="3000" dirty="0" smtClean="0">
                <a:solidFill>
                  <a:srgbClr val="002060"/>
                </a:solidFill>
              </a:rPr>
              <a:t>gelooft, </a:t>
            </a:r>
            <a:r>
              <a:rPr lang="nl-NL" sz="3000" dirty="0">
                <a:solidFill>
                  <a:srgbClr val="002060"/>
                </a:solidFill>
              </a:rPr>
              <a:t>dat God Hem uit de doden </a:t>
            </a:r>
            <a:r>
              <a:rPr lang="nl-NL" sz="3000" dirty="0" smtClean="0">
                <a:solidFill>
                  <a:srgbClr val="002060"/>
                </a:solidFill>
              </a:rPr>
              <a:t>opwekte, </a:t>
            </a:r>
            <a:r>
              <a:rPr lang="nl-NL" sz="3000" dirty="0">
                <a:solidFill>
                  <a:srgbClr val="002060"/>
                </a:solidFill>
              </a:rPr>
              <a:t>zal jij gered worden.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808258" y="3145256"/>
            <a:ext cx="8389038" cy="169277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Heer van allen en Redder van allen (1 Tim.4:10)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God redt door geloof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geloven = instemmen (</a:t>
            </a:r>
            <a:r>
              <a:rPr lang="nl-NL" sz="2600" dirty="0" err="1" smtClean="0">
                <a:latin typeface="+mj-lt"/>
              </a:rPr>
              <a:t>be-amen</a:t>
            </a:r>
            <a:r>
              <a:rPr lang="nl-NL" sz="2600" dirty="0" smtClean="0">
                <a:latin typeface="+mj-lt"/>
              </a:rPr>
              <a:t>) met hart en mond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elke tong zal van harte belijden dat Jezus Heer is (Fil.2:11)</a:t>
            </a:r>
            <a:endParaRPr lang="nl-NL" sz="2600" dirty="0">
              <a:latin typeface="+mj-lt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82" y="5198657"/>
            <a:ext cx="11647170" cy="818594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982" y="5960101"/>
            <a:ext cx="10884218" cy="81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120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2" y="228341"/>
            <a:ext cx="114954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10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10 </a:t>
            </a:r>
            <a:r>
              <a:rPr lang="nl-NL" sz="3000" dirty="0" smtClean="0">
                <a:solidFill>
                  <a:srgbClr val="002060"/>
                </a:solidFill>
              </a:rPr>
              <a:t>Want </a:t>
            </a:r>
            <a:r>
              <a:rPr lang="nl-NL" sz="3000" dirty="0">
                <a:solidFill>
                  <a:srgbClr val="002060"/>
                </a:solidFill>
              </a:rPr>
              <a:t>met het hart gelooft men tot rechtvaardigheid </a:t>
            </a:r>
            <a:endParaRPr lang="nl-NL" sz="3000" dirty="0" smtClean="0">
              <a:solidFill>
                <a:srgbClr val="002060"/>
              </a:solidFill>
            </a:endParaRP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en </a:t>
            </a:r>
            <a:r>
              <a:rPr lang="nl-NL" sz="3000" dirty="0">
                <a:solidFill>
                  <a:srgbClr val="002060"/>
                </a:solidFill>
              </a:rPr>
              <a:t>met de mond belijdt men tot redding.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851703" y="3412648"/>
            <a:ext cx="10484056" cy="89255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hart (binnenkant) en mond (buitenkant) =&gt; twee kanten van één medaille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>
                <a:latin typeface="+mj-lt"/>
              </a:rPr>
              <a:t>w</a:t>
            </a:r>
            <a:r>
              <a:rPr lang="nl-NL" sz="2600" dirty="0" smtClean="0">
                <a:latin typeface="+mj-lt"/>
              </a:rPr>
              <a:t>aar het hart vol van is….</a:t>
            </a:r>
            <a:endParaRPr lang="nl-NL" sz="2600" dirty="0">
              <a:latin typeface="+mj-lt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30" y="6012180"/>
            <a:ext cx="12015400" cy="80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62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2" y="228341"/>
            <a:ext cx="114954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10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11 </a:t>
            </a:r>
            <a:r>
              <a:rPr lang="nl-NL" sz="3000" dirty="0" smtClean="0">
                <a:solidFill>
                  <a:srgbClr val="002060"/>
                </a:solidFill>
              </a:rPr>
              <a:t>Want </a:t>
            </a:r>
            <a:r>
              <a:rPr lang="nl-NL" sz="3000" dirty="0">
                <a:solidFill>
                  <a:srgbClr val="002060"/>
                </a:solidFill>
              </a:rPr>
              <a:t>de Schrift zegt: Een ieder, die op </a:t>
            </a:r>
            <a:r>
              <a:rPr lang="nl-NL" sz="3000" dirty="0" smtClean="0">
                <a:solidFill>
                  <a:srgbClr val="002060"/>
                </a:solidFill>
              </a:rPr>
              <a:t>Hem gelooft, </a:t>
            </a: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zal </a:t>
            </a:r>
            <a:r>
              <a:rPr lang="nl-NL" sz="3000" dirty="0">
                <a:solidFill>
                  <a:srgbClr val="002060"/>
                </a:solidFill>
              </a:rPr>
              <a:t>niet </a:t>
            </a:r>
            <a:r>
              <a:rPr lang="nl-NL" sz="3000" dirty="0" smtClean="0">
                <a:solidFill>
                  <a:srgbClr val="002060"/>
                </a:solidFill>
              </a:rPr>
              <a:t>beschaamd worden</a:t>
            </a:r>
            <a:r>
              <a:rPr lang="nl-NL" sz="30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808258" y="3145256"/>
            <a:ext cx="6169882" cy="89255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in Jes.28:16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>
                <a:latin typeface="+mj-lt"/>
              </a:rPr>
              <a:t>e</a:t>
            </a:r>
            <a:r>
              <a:rPr lang="nl-NL" sz="2600" dirty="0" smtClean="0">
                <a:latin typeface="+mj-lt"/>
              </a:rPr>
              <a:t>erder ook al aangehaald in Rom.9:33 =&gt;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" y="5982652"/>
            <a:ext cx="11963400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31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45982" y="228341"/>
            <a:ext cx="1172409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 b="1" dirty="0" smtClean="0"/>
              <a:t>Romeinen 9 </a:t>
            </a:r>
            <a:endParaRPr lang="nl-NL" sz="3000" b="1" dirty="0"/>
          </a:p>
          <a:p>
            <a:pPr lvl="0" algn="ctr"/>
            <a:r>
              <a:rPr lang="nl-NL" sz="3000" baseline="30000" dirty="0" smtClean="0"/>
              <a:t>31 </a:t>
            </a:r>
            <a:r>
              <a:rPr lang="nl-NL" sz="3000" dirty="0" smtClean="0"/>
              <a:t>Israël echter, dat een </a:t>
            </a:r>
            <a:r>
              <a:rPr lang="nl-NL" sz="3000" dirty="0"/>
              <a:t>wet van rechtvaardigheid najaagt, </a:t>
            </a:r>
            <a:endParaRPr lang="nl-NL" sz="3000" dirty="0" smtClean="0"/>
          </a:p>
          <a:p>
            <a:pPr lvl="0" algn="ctr"/>
            <a:r>
              <a:rPr lang="nl-NL" sz="3000" dirty="0"/>
              <a:t>i</a:t>
            </a:r>
            <a:r>
              <a:rPr lang="nl-NL" sz="3000" dirty="0" smtClean="0"/>
              <a:t>s aan de wet niet toegekomen.</a:t>
            </a:r>
          </a:p>
          <a:p>
            <a:pPr lvl="0" algn="ctr"/>
            <a:r>
              <a:rPr lang="nl-NL" sz="3000" baseline="30000" dirty="0" smtClean="0"/>
              <a:t>32 </a:t>
            </a:r>
            <a:r>
              <a:rPr lang="nl-NL" sz="3000" dirty="0" smtClean="0"/>
              <a:t>Waarom </a:t>
            </a:r>
            <a:r>
              <a:rPr lang="nl-NL" sz="3000" dirty="0"/>
              <a:t>niet? Omdat het niet </a:t>
            </a:r>
            <a:r>
              <a:rPr lang="nl-NL" sz="3000" dirty="0" smtClean="0"/>
              <a:t>uitgaat van geloof, </a:t>
            </a:r>
          </a:p>
          <a:p>
            <a:pPr lvl="0" algn="ctr"/>
            <a:r>
              <a:rPr lang="nl-NL" sz="3000" dirty="0" smtClean="0"/>
              <a:t>maar uitgaat van werken.</a:t>
            </a:r>
          </a:p>
          <a:p>
            <a:pPr lvl="0" algn="ctr"/>
            <a:r>
              <a:rPr lang="nl-NL" sz="3000" dirty="0" smtClean="0"/>
              <a:t>Zij </a:t>
            </a:r>
            <a:r>
              <a:rPr lang="nl-NL" sz="3000" dirty="0"/>
              <a:t>stoten zich aan de steen van de aanstoot,</a:t>
            </a:r>
          </a:p>
          <a:p>
            <a:pPr lvl="0" algn="ctr"/>
            <a:r>
              <a:rPr lang="nl-NL" sz="3000" baseline="30000" dirty="0"/>
              <a:t>33</a:t>
            </a:r>
            <a:r>
              <a:rPr lang="nl-NL" sz="3000" dirty="0"/>
              <a:t> zoals het is geschreven: </a:t>
            </a:r>
          </a:p>
          <a:p>
            <a:pPr lvl="0" algn="ctr"/>
            <a:r>
              <a:rPr lang="nl-NL" sz="3000" dirty="0"/>
              <a:t>zie, Ik plaats in Sion een steen van aanstoot, en een rots van valstrik, </a:t>
            </a:r>
          </a:p>
          <a:p>
            <a:pPr lvl="0" algn="ctr"/>
            <a:r>
              <a:rPr lang="nl-NL" sz="3000" dirty="0"/>
              <a:t>en wie op Hem gelooft, zal niet beschaamd worden</a:t>
            </a:r>
            <a:r>
              <a:rPr lang="nl-NL" sz="3000" dirty="0" smtClean="0"/>
              <a:t>.</a:t>
            </a:r>
            <a:endParaRPr lang="nl-NL" sz="3000" dirty="0"/>
          </a:p>
        </p:txBody>
      </p:sp>
    </p:spTree>
    <p:extLst>
      <p:ext uri="{BB962C8B-B14F-4D97-AF65-F5344CB8AC3E}">
        <p14:creationId xmlns:p14="http://schemas.microsoft.com/office/powerpoint/2010/main" val="298724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2" y="228341"/>
            <a:ext cx="114954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10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11 </a:t>
            </a:r>
            <a:r>
              <a:rPr lang="nl-NL" sz="3000" dirty="0" smtClean="0">
                <a:solidFill>
                  <a:srgbClr val="002060"/>
                </a:solidFill>
              </a:rPr>
              <a:t>Want </a:t>
            </a:r>
            <a:r>
              <a:rPr lang="nl-NL" sz="3000" dirty="0">
                <a:solidFill>
                  <a:srgbClr val="002060"/>
                </a:solidFill>
              </a:rPr>
              <a:t>de Schrift zegt: Een ieder, die op </a:t>
            </a:r>
            <a:r>
              <a:rPr lang="nl-NL" sz="3000" dirty="0" smtClean="0">
                <a:solidFill>
                  <a:srgbClr val="002060"/>
                </a:solidFill>
              </a:rPr>
              <a:t>Hem gelooft, </a:t>
            </a: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zal </a:t>
            </a:r>
            <a:r>
              <a:rPr lang="nl-NL" sz="3000" dirty="0">
                <a:solidFill>
                  <a:srgbClr val="002060"/>
                </a:solidFill>
              </a:rPr>
              <a:t>niet </a:t>
            </a:r>
            <a:r>
              <a:rPr lang="nl-NL" sz="3000" dirty="0" smtClean="0">
                <a:solidFill>
                  <a:srgbClr val="002060"/>
                </a:solidFill>
              </a:rPr>
              <a:t>beschaamd worden</a:t>
            </a:r>
            <a:r>
              <a:rPr lang="nl-NL" sz="30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2849979" y="3105496"/>
            <a:ext cx="6169882" cy="169277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wij zouden niet zelf bouwen, want dat is hout, hooi en stro (1 Korinthe 3)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maar alles verwachten van Hem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Hij rechtvaardigt en </a:t>
            </a:r>
            <a:r>
              <a:rPr lang="nl-NL" sz="2600" smtClean="0">
                <a:latin typeface="+mj-lt"/>
              </a:rPr>
              <a:t>redt allen!</a:t>
            </a:r>
            <a:endParaRPr lang="nl-NL" sz="2600" dirty="0" smtClean="0">
              <a:latin typeface="+mj-lt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" y="5982652"/>
            <a:ext cx="11963400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94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17170" y="402138"/>
            <a:ext cx="11807189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 b="1" dirty="0" smtClean="0"/>
              <a:t>Romeinen 9</a:t>
            </a:r>
            <a:endParaRPr lang="nl-NL" sz="3000" baseline="30000" dirty="0" smtClean="0"/>
          </a:p>
          <a:p>
            <a:pPr algn="ctr"/>
            <a:r>
              <a:rPr lang="nl-NL" sz="3000" baseline="30000" dirty="0" smtClean="0"/>
              <a:t>21</a:t>
            </a:r>
            <a:r>
              <a:rPr lang="nl-NL" sz="3000" dirty="0" smtClean="0"/>
              <a:t> Of </a:t>
            </a:r>
            <a:r>
              <a:rPr lang="nl-NL" sz="3000" dirty="0"/>
              <a:t>heeft de pottenbakker van het leem niet het recht om uit hetzelfde </a:t>
            </a:r>
            <a:r>
              <a:rPr lang="nl-NL" sz="3000" dirty="0" err="1"/>
              <a:t>kneedsel</a:t>
            </a:r>
            <a:r>
              <a:rPr lang="nl-NL" sz="3000" dirty="0"/>
              <a:t> het ene voorwerp te maken tot eer, </a:t>
            </a:r>
          </a:p>
          <a:p>
            <a:pPr algn="ctr"/>
            <a:r>
              <a:rPr lang="nl-NL" sz="3000" dirty="0"/>
              <a:t>het andere echter zonder eer?</a:t>
            </a:r>
          </a:p>
          <a:p>
            <a:pPr algn="ctr"/>
            <a:r>
              <a:rPr lang="nl-NL" sz="3000" baseline="30000" dirty="0"/>
              <a:t>22</a:t>
            </a:r>
            <a:r>
              <a:rPr lang="nl-NL" sz="3000" dirty="0"/>
              <a:t> Als God echter, Zijn toorn wil betonen en zijn vermogen bekendmaken, met veel geduld de voorwerpen van toorn verdraagt, </a:t>
            </a:r>
          </a:p>
          <a:p>
            <a:pPr algn="ctr"/>
            <a:r>
              <a:rPr lang="nl-NL" sz="3000" dirty="0"/>
              <a:t>die toebereid zijn tot ondergang,</a:t>
            </a:r>
          </a:p>
          <a:p>
            <a:pPr algn="ctr"/>
            <a:r>
              <a:rPr lang="nl-NL" sz="3000" baseline="30000" dirty="0" smtClean="0"/>
              <a:t>23</a:t>
            </a:r>
            <a:r>
              <a:rPr lang="nl-NL" sz="3000" dirty="0" smtClean="0"/>
              <a:t> </a:t>
            </a:r>
            <a:r>
              <a:rPr lang="nl-NL" sz="3000" dirty="0"/>
              <a:t>is dat, opdat Hij ook de rijkdom van zijn heerlijkheid zou bekendmaken over de voorwerpen van ontferming, </a:t>
            </a:r>
          </a:p>
          <a:p>
            <a:pPr algn="ctr"/>
            <a:r>
              <a:rPr lang="nl-NL" sz="3000" dirty="0"/>
              <a:t>die Hij tevoren gereedmaakt tot heerlijkheid.</a:t>
            </a:r>
          </a:p>
          <a:p>
            <a:pPr algn="ctr"/>
            <a:r>
              <a:rPr lang="nl-NL" sz="3000" baseline="30000" dirty="0" smtClean="0"/>
              <a:t>24</a:t>
            </a:r>
            <a:r>
              <a:rPr lang="nl-NL" sz="3000" dirty="0" smtClean="0"/>
              <a:t> Ons</a:t>
            </a:r>
            <a:r>
              <a:rPr lang="nl-NL" sz="3000" dirty="0"/>
              <a:t>, die Hij ook roept, niet alleen uit de Joden, maar ook uit de natiën.</a:t>
            </a:r>
          </a:p>
          <a:p>
            <a:pPr algn="ctr"/>
            <a:r>
              <a:rPr lang="nl-NL" sz="3000" baseline="30000" dirty="0"/>
              <a:t>25</a:t>
            </a:r>
            <a:r>
              <a:rPr lang="nl-NL" sz="3000" dirty="0"/>
              <a:t> zoals Hij ook in Hosea zegt: </a:t>
            </a:r>
          </a:p>
          <a:p>
            <a:pPr algn="ctr"/>
            <a:r>
              <a:rPr lang="nl-NL" sz="3000" dirty="0"/>
              <a:t>Ik zal niet-mijn-volk noemen: mijn-volk, en de niet-geliefde: geliefde</a:t>
            </a:r>
            <a:r>
              <a:rPr lang="nl-NL" sz="3000" dirty="0" smtClean="0"/>
              <a:t>.</a:t>
            </a:r>
            <a:endParaRPr lang="nl-NL" sz="3000" dirty="0"/>
          </a:p>
        </p:txBody>
      </p:sp>
    </p:spTree>
    <p:extLst>
      <p:ext uri="{BB962C8B-B14F-4D97-AF65-F5344CB8AC3E}">
        <p14:creationId xmlns:p14="http://schemas.microsoft.com/office/powerpoint/2010/main" val="287961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17170" y="402138"/>
            <a:ext cx="1180718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 b="1" dirty="0" smtClean="0"/>
              <a:t>Romeinen </a:t>
            </a:r>
            <a:r>
              <a:rPr lang="nl-NL" sz="3000" b="1" dirty="0"/>
              <a:t>9</a:t>
            </a:r>
          </a:p>
          <a:p>
            <a:pPr algn="ctr"/>
            <a:r>
              <a:rPr lang="nl-NL" sz="3000" baseline="30000" dirty="0"/>
              <a:t>26</a:t>
            </a:r>
            <a:r>
              <a:rPr lang="nl-NL" sz="3000" dirty="0"/>
              <a:t> En het zal zijn in de plaats, waar tot hen werd uitgesproken: </a:t>
            </a:r>
          </a:p>
          <a:p>
            <a:pPr algn="ctr"/>
            <a:r>
              <a:rPr lang="nl-NL" sz="3000" dirty="0"/>
              <a:t>jullie zijn niet-mijn-volk, </a:t>
            </a:r>
          </a:p>
          <a:p>
            <a:pPr algn="ctr"/>
            <a:r>
              <a:rPr lang="nl-NL" sz="3000" dirty="0"/>
              <a:t>daar zullen zij genoemd worden: zonen van de levende God.</a:t>
            </a:r>
          </a:p>
          <a:p>
            <a:pPr algn="ctr"/>
            <a:r>
              <a:rPr lang="nl-NL" sz="3000" baseline="30000" dirty="0" smtClean="0"/>
              <a:t>27</a:t>
            </a:r>
            <a:r>
              <a:rPr lang="nl-NL" sz="3000" dirty="0" smtClean="0"/>
              <a:t> </a:t>
            </a:r>
            <a:r>
              <a:rPr lang="nl-NL" sz="3000" dirty="0"/>
              <a:t>En Jesaja roept over Israël: Al was het getal van de zonen van Israël </a:t>
            </a:r>
          </a:p>
          <a:p>
            <a:pPr algn="ctr"/>
            <a:r>
              <a:rPr lang="nl-NL" sz="3000" dirty="0"/>
              <a:t>als het zand van de zee, het overblijfsel zal gered worden</a:t>
            </a:r>
            <a:r>
              <a:rPr lang="nl-NL" sz="3000" dirty="0" smtClean="0"/>
              <a:t>,</a:t>
            </a:r>
          </a:p>
          <a:p>
            <a:pPr algn="ctr"/>
            <a:r>
              <a:rPr lang="nl-NL" sz="3000" baseline="30000" dirty="0"/>
              <a:t>28</a:t>
            </a:r>
            <a:r>
              <a:rPr lang="nl-NL" sz="3000" dirty="0"/>
              <a:t> want de Heer zal een volledig en afgesneden woord doen op aarde.</a:t>
            </a:r>
          </a:p>
          <a:p>
            <a:pPr algn="ctr"/>
            <a:r>
              <a:rPr lang="nl-NL" sz="3000" baseline="30000" dirty="0"/>
              <a:t>29</a:t>
            </a:r>
            <a:r>
              <a:rPr lang="nl-NL" sz="3000" dirty="0"/>
              <a:t> En zoals Jesaja tevoren uitgesproken heeft: </a:t>
            </a:r>
          </a:p>
          <a:p>
            <a:pPr algn="ctr"/>
            <a:r>
              <a:rPr lang="nl-NL" sz="3000" dirty="0"/>
              <a:t>Indien de Heer </a:t>
            </a:r>
            <a:r>
              <a:rPr lang="nl-NL" sz="3000" dirty="0" err="1"/>
              <a:t>Sebaoth</a:t>
            </a:r>
            <a:r>
              <a:rPr lang="nl-NL" sz="3000" dirty="0"/>
              <a:t> voor ons geen zaad overgelaten had, </a:t>
            </a:r>
          </a:p>
          <a:p>
            <a:pPr algn="ctr"/>
            <a:r>
              <a:rPr lang="nl-NL" sz="3000" dirty="0"/>
              <a:t>zouden wij als Sodom geworden zijn, </a:t>
            </a:r>
          </a:p>
          <a:p>
            <a:pPr algn="ctr"/>
            <a:r>
              <a:rPr lang="nl-NL" sz="3000" dirty="0"/>
              <a:t>en aan </a:t>
            </a:r>
            <a:r>
              <a:rPr lang="nl-NL" sz="3000" dirty="0" err="1"/>
              <a:t>Gomorra</a:t>
            </a:r>
            <a:r>
              <a:rPr lang="nl-NL" sz="3000" dirty="0"/>
              <a:t> gelijk gemaakt zijn</a:t>
            </a:r>
            <a:r>
              <a:rPr lang="nl-NL" sz="3000" dirty="0" smtClean="0"/>
              <a:t>.</a:t>
            </a:r>
            <a:endParaRPr lang="nl-NL" sz="3000" dirty="0"/>
          </a:p>
        </p:txBody>
      </p:sp>
    </p:spTree>
    <p:extLst>
      <p:ext uri="{BB962C8B-B14F-4D97-AF65-F5344CB8AC3E}">
        <p14:creationId xmlns:p14="http://schemas.microsoft.com/office/powerpoint/2010/main" val="184896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17170" y="402138"/>
            <a:ext cx="1180718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 b="1" dirty="0" smtClean="0"/>
              <a:t>Romeinen </a:t>
            </a:r>
            <a:r>
              <a:rPr lang="nl-NL" sz="3000" b="1" dirty="0"/>
              <a:t>9</a:t>
            </a:r>
          </a:p>
          <a:p>
            <a:pPr algn="ctr"/>
            <a:r>
              <a:rPr lang="nl-NL" sz="3000" baseline="30000" dirty="0" smtClean="0"/>
              <a:t>30</a:t>
            </a:r>
            <a:r>
              <a:rPr lang="nl-NL" sz="3000" dirty="0" smtClean="0"/>
              <a:t> </a:t>
            </a:r>
            <a:r>
              <a:rPr lang="nl-NL" sz="3000" dirty="0"/>
              <a:t>Wat zullen wij dan zeggen? </a:t>
            </a:r>
          </a:p>
          <a:p>
            <a:pPr algn="ctr"/>
            <a:r>
              <a:rPr lang="nl-NL" sz="3000" dirty="0"/>
              <a:t>Dat natiën, die geen rechtvaardigheid najagen, rechtvaardigheid grepen, een rechtvaardigheid echter, die uit geloof is.</a:t>
            </a:r>
          </a:p>
          <a:p>
            <a:pPr algn="ctr"/>
            <a:r>
              <a:rPr lang="nl-NL" sz="3000" baseline="30000" dirty="0"/>
              <a:t>31</a:t>
            </a:r>
            <a:r>
              <a:rPr lang="nl-NL" sz="3000" dirty="0"/>
              <a:t> Israël echter, dat een wet van rechtvaardigheid najaagt, </a:t>
            </a:r>
          </a:p>
          <a:p>
            <a:pPr algn="ctr"/>
            <a:r>
              <a:rPr lang="nl-NL" sz="3000" dirty="0"/>
              <a:t>is aan de wet niet toegekomen.</a:t>
            </a:r>
          </a:p>
          <a:p>
            <a:pPr algn="ctr"/>
            <a:r>
              <a:rPr lang="nl-NL" sz="3000" baseline="30000" dirty="0"/>
              <a:t>32</a:t>
            </a:r>
            <a:r>
              <a:rPr lang="nl-NL" sz="3000" dirty="0"/>
              <a:t> Waarom niet? Omdat het niet uitgaat van geloof, </a:t>
            </a:r>
          </a:p>
          <a:p>
            <a:pPr algn="ctr"/>
            <a:r>
              <a:rPr lang="nl-NL" sz="3000" dirty="0"/>
              <a:t>maar uitgaat van werken.</a:t>
            </a:r>
          </a:p>
          <a:p>
            <a:pPr algn="ctr"/>
            <a:r>
              <a:rPr lang="nl-NL" sz="3000" dirty="0"/>
              <a:t>Zij stoten zich aan de steen van de aanstoot,</a:t>
            </a:r>
          </a:p>
          <a:p>
            <a:pPr algn="ctr"/>
            <a:r>
              <a:rPr lang="nl-NL" sz="3000" baseline="30000" dirty="0"/>
              <a:t>33</a:t>
            </a:r>
            <a:r>
              <a:rPr lang="nl-NL" sz="3000" dirty="0"/>
              <a:t> zoals het is geschreven: </a:t>
            </a:r>
          </a:p>
          <a:p>
            <a:pPr algn="ctr"/>
            <a:r>
              <a:rPr lang="nl-NL" sz="3000" dirty="0"/>
              <a:t>zie, Ik plaats in Sion een steen van aanstoot, en een rots van valstrik, </a:t>
            </a:r>
          </a:p>
          <a:p>
            <a:pPr algn="ctr"/>
            <a:r>
              <a:rPr lang="nl-NL" sz="3000" dirty="0"/>
              <a:t>en wie op Hem gelooft, zal niet beschaamd worden</a:t>
            </a:r>
            <a:r>
              <a:rPr lang="nl-NL" sz="3000" dirty="0" smtClean="0"/>
              <a:t>.</a:t>
            </a:r>
            <a:endParaRPr lang="nl-NL" sz="3000" dirty="0"/>
          </a:p>
        </p:txBody>
      </p:sp>
    </p:spTree>
    <p:extLst>
      <p:ext uri="{BB962C8B-B14F-4D97-AF65-F5344CB8AC3E}">
        <p14:creationId xmlns:p14="http://schemas.microsoft.com/office/powerpoint/2010/main" val="337508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2" y="228341"/>
            <a:ext cx="117240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10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1 </a:t>
            </a:r>
            <a:r>
              <a:rPr lang="nl-NL" sz="3000" dirty="0" smtClean="0">
                <a:solidFill>
                  <a:srgbClr val="002060"/>
                </a:solidFill>
              </a:rPr>
              <a:t>Inderdaad</a:t>
            </a:r>
            <a:r>
              <a:rPr lang="nl-NL" sz="3000" dirty="0">
                <a:solidFill>
                  <a:srgbClr val="002060"/>
                </a:solidFill>
              </a:rPr>
              <a:t>, broeders, het welbehagen van mijn hart </a:t>
            </a:r>
            <a:endParaRPr lang="nl-NL" sz="3000" dirty="0" smtClean="0">
              <a:solidFill>
                <a:srgbClr val="002060"/>
              </a:solidFill>
            </a:endParaRP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en smeekbede naar God toe ten behoeve van hen, </a:t>
            </a:r>
            <a:r>
              <a:rPr lang="nl-NL" sz="3000" dirty="0">
                <a:solidFill>
                  <a:srgbClr val="002060"/>
                </a:solidFill>
              </a:rPr>
              <a:t>is tot redding.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948144" y="1909486"/>
            <a:ext cx="10519774" cy="2492990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nl-NL" sz="2600" b="1" i="1" dirty="0" smtClean="0">
                <a:latin typeface="+mj-lt"/>
              </a:rPr>
              <a:t>Romeinen 9</a:t>
            </a:r>
          </a:p>
          <a:p>
            <a:r>
              <a:rPr lang="nl-NL" sz="2600" baseline="30000" dirty="0" smtClean="0">
                <a:latin typeface="+mj-lt"/>
              </a:rPr>
              <a:t>1</a:t>
            </a:r>
            <a:r>
              <a:rPr lang="nl-NL" sz="2600" dirty="0" smtClean="0">
                <a:latin typeface="+mj-lt"/>
              </a:rPr>
              <a:t> </a:t>
            </a:r>
            <a:r>
              <a:rPr lang="nl-NL" sz="2600" dirty="0">
                <a:latin typeface="+mj-lt"/>
              </a:rPr>
              <a:t>Ik zeg de waarheid in Christus, ik lieg niet, </a:t>
            </a:r>
          </a:p>
          <a:p>
            <a:r>
              <a:rPr lang="nl-NL" sz="2600" dirty="0">
                <a:latin typeface="+mj-lt"/>
              </a:rPr>
              <a:t>want mijn geweten getuigt samen met mij in heilige geest,</a:t>
            </a:r>
          </a:p>
          <a:p>
            <a:r>
              <a:rPr lang="nl-NL" sz="2600" baseline="30000" dirty="0">
                <a:latin typeface="+mj-lt"/>
              </a:rPr>
              <a:t>2</a:t>
            </a:r>
            <a:r>
              <a:rPr lang="nl-NL" sz="2600" dirty="0">
                <a:latin typeface="+mj-lt"/>
              </a:rPr>
              <a:t> dat er een grote droefheid in mij is, </a:t>
            </a:r>
            <a:r>
              <a:rPr lang="nl-NL" sz="2600" dirty="0" smtClean="0">
                <a:latin typeface="+mj-lt"/>
              </a:rPr>
              <a:t>en </a:t>
            </a:r>
            <a:r>
              <a:rPr lang="nl-NL" sz="2600" dirty="0">
                <a:latin typeface="+mj-lt"/>
              </a:rPr>
              <a:t>een ononderbroken pijn in mijn hart.</a:t>
            </a:r>
          </a:p>
          <a:p>
            <a:r>
              <a:rPr lang="nl-NL" sz="2600" baseline="30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3</a:t>
            </a:r>
            <a:r>
              <a:rPr lang="nl-NL" sz="2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(want ik wenste </a:t>
            </a:r>
            <a:r>
              <a:rPr lang="nl-NL" sz="26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zelf </a:t>
            </a:r>
            <a:r>
              <a:rPr lang="nl-NL" sz="2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een vloek te zijn vanaf Christus) </a:t>
            </a:r>
          </a:p>
          <a:p>
            <a:r>
              <a:rPr lang="nl-NL" sz="2600" dirty="0">
                <a:latin typeface="+mj-lt"/>
              </a:rPr>
              <a:t>voor mijn broeders, mijn verwanten naar het vlees.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82" y="4805494"/>
            <a:ext cx="9001125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99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2" y="228341"/>
            <a:ext cx="117240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10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2 </a:t>
            </a:r>
            <a:r>
              <a:rPr lang="nl-NL" sz="3000" dirty="0" smtClean="0">
                <a:solidFill>
                  <a:srgbClr val="002060"/>
                </a:solidFill>
              </a:rPr>
              <a:t>Want </a:t>
            </a:r>
            <a:r>
              <a:rPr lang="nl-NL" sz="3000" dirty="0">
                <a:solidFill>
                  <a:srgbClr val="002060"/>
                </a:solidFill>
              </a:rPr>
              <a:t>ik getuig van hen, dat zij </a:t>
            </a:r>
            <a:r>
              <a:rPr lang="nl-NL" sz="3000" dirty="0" smtClean="0">
                <a:solidFill>
                  <a:srgbClr val="002060"/>
                </a:solidFill>
              </a:rPr>
              <a:t>ijver van God </a:t>
            </a:r>
            <a:r>
              <a:rPr lang="nl-NL" sz="3000" dirty="0">
                <a:solidFill>
                  <a:srgbClr val="002060"/>
                </a:solidFill>
              </a:rPr>
              <a:t>hebben, </a:t>
            </a:r>
            <a:endParaRPr lang="nl-NL" sz="3000" dirty="0" smtClean="0">
              <a:solidFill>
                <a:srgbClr val="002060"/>
              </a:solidFill>
            </a:endParaRPr>
          </a:p>
          <a:p>
            <a:pPr lvl="0"/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maar niet met overeenstemmend besef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622514" y="3154459"/>
            <a:ext cx="7864386" cy="129266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het gaat Paulus aan het hart, omdat hij ooit zelf ook zo’n ‘overtreffende ijveraar’ was (Gal.1:14)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maar in ijver ‘een vervolger van de ecclesia’ (Fil.3:6)</a:t>
            </a:r>
            <a:endParaRPr lang="nl-NL" sz="2600" dirty="0">
              <a:latin typeface="+mj-lt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82" y="5945431"/>
            <a:ext cx="7666448" cy="84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40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2" y="228341"/>
            <a:ext cx="117240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10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2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Want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ik getuig van hen, dat zij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ijver van God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hebben,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maar niet met overeenstemmend besef</a:t>
            </a:r>
            <a:r>
              <a:rPr lang="nl-NL" sz="30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2171154" y="3154459"/>
            <a:ext cx="6447066" cy="169277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de Joden zijn ijveraars van de wet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nauwgezet volgt men de letter van de wet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zonder besef waar de wet écht van spreekt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hun besef komt niet overeen met hun ijver</a:t>
            </a:r>
            <a:endParaRPr lang="nl-NL" sz="2600" dirty="0">
              <a:latin typeface="+mj-lt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82" y="5895911"/>
            <a:ext cx="5574758" cy="84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76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2" y="228341"/>
            <a:ext cx="117240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10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3 </a:t>
            </a:r>
            <a:r>
              <a:rPr lang="nl-NL" sz="3000" dirty="0" smtClean="0">
                <a:solidFill>
                  <a:srgbClr val="002060"/>
                </a:solidFill>
              </a:rPr>
              <a:t>Want onwetend zijnde </a:t>
            </a:r>
            <a:r>
              <a:rPr lang="nl-NL" sz="3000" dirty="0">
                <a:solidFill>
                  <a:srgbClr val="002060"/>
                </a:solidFill>
              </a:rPr>
              <a:t>van </a:t>
            </a:r>
            <a:r>
              <a:rPr lang="nl-NL" sz="3000" dirty="0" smtClean="0">
                <a:solidFill>
                  <a:srgbClr val="002060"/>
                </a:solidFill>
              </a:rPr>
              <a:t>de rechtvaardigheid van God</a:t>
            </a: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en zoekende </a:t>
            </a:r>
            <a:r>
              <a:rPr lang="nl-NL" sz="3000" dirty="0">
                <a:solidFill>
                  <a:srgbClr val="002060"/>
                </a:solidFill>
              </a:rPr>
              <a:t>hun eigen rechtvaardigheid </a:t>
            </a:r>
            <a:r>
              <a:rPr lang="nl-NL" sz="3000" dirty="0" smtClean="0">
                <a:solidFill>
                  <a:srgbClr val="002060"/>
                </a:solidFill>
              </a:rPr>
              <a:t>te doen staan, </a:t>
            </a: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werden zij aan de rechtvaardigheid van God </a:t>
            </a:r>
            <a:r>
              <a:rPr lang="nl-NL" sz="3000" dirty="0">
                <a:solidFill>
                  <a:srgbClr val="002060"/>
                </a:solidFill>
              </a:rPr>
              <a:t>niet </a:t>
            </a:r>
            <a:r>
              <a:rPr lang="nl-NL" sz="3000" dirty="0" smtClean="0">
                <a:solidFill>
                  <a:srgbClr val="002060"/>
                </a:solidFill>
              </a:rPr>
              <a:t>onderschikt.</a:t>
            </a:r>
            <a:endParaRPr lang="nl-NL" sz="3000" dirty="0">
              <a:solidFill>
                <a:srgbClr val="002060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1622514" y="2971579"/>
            <a:ext cx="9280838" cy="89255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Gods rechtvaardigheid = </a:t>
            </a:r>
            <a:r>
              <a:rPr lang="nl-NL" sz="2600" dirty="0">
                <a:latin typeface="+mj-lt"/>
              </a:rPr>
              <a:t>God doet recht </a:t>
            </a:r>
            <a:r>
              <a:rPr lang="nl-NL" sz="2600" dirty="0" smtClean="0">
                <a:latin typeface="+mj-lt"/>
              </a:rPr>
              <a:t>aan Zijn woord (3:21 vv)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zij dachten dat </a:t>
            </a:r>
            <a:r>
              <a:rPr lang="nl-NL" sz="2600" i="1" dirty="0" smtClean="0">
                <a:latin typeface="+mj-lt"/>
              </a:rPr>
              <a:t>hun</a:t>
            </a:r>
            <a:r>
              <a:rPr lang="nl-NL" sz="2600" dirty="0" smtClean="0">
                <a:latin typeface="+mj-lt"/>
              </a:rPr>
              <a:t> bijdrage het verschil maakt</a:t>
            </a:r>
            <a:endParaRPr lang="nl-NL" sz="2600" dirty="0">
              <a:latin typeface="+mj-lt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82" y="4862417"/>
            <a:ext cx="11647170" cy="186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27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66022</TotalTime>
  <Words>2386</Words>
  <Application>Microsoft Office PowerPoint</Application>
  <PresentationFormat>Breedbeeld</PresentationFormat>
  <Paragraphs>235</Paragraphs>
  <Slides>28</Slides>
  <Notes>26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Courier New</vt:lpstr>
      <vt:lpstr>Verdana</vt:lpstr>
      <vt:lpstr>Kantoorthema</vt:lpstr>
      <vt:lpstr>1_Kantoorthema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 Oudijn</dc:creator>
  <cp:lastModifiedBy>Gerard Oudijn</cp:lastModifiedBy>
  <cp:revision>3143</cp:revision>
  <dcterms:created xsi:type="dcterms:W3CDTF">2017-10-24T20:34:00Z</dcterms:created>
  <dcterms:modified xsi:type="dcterms:W3CDTF">2022-06-05T11:24:45Z</dcterms:modified>
</cp:coreProperties>
</file>