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1351" r:id="rId3"/>
    <p:sldId id="1907" r:id="rId4"/>
    <p:sldId id="1956" r:id="rId5"/>
    <p:sldId id="1953" r:id="rId6"/>
    <p:sldId id="1957" r:id="rId7"/>
    <p:sldId id="1958" r:id="rId8"/>
    <p:sldId id="1959" r:id="rId9"/>
    <p:sldId id="1960" r:id="rId10"/>
    <p:sldId id="1961" r:id="rId11"/>
    <p:sldId id="1962" r:id="rId12"/>
    <p:sldId id="1963" r:id="rId13"/>
    <p:sldId id="1964" r:id="rId14"/>
    <p:sldId id="1965" r:id="rId15"/>
    <p:sldId id="1966" r:id="rId16"/>
    <p:sldId id="1967" r:id="rId17"/>
    <p:sldId id="1968" r:id="rId18"/>
    <p:sldId id="1969" r:id="rId19"/>
    <p:sldId id="1970" r:id="rId20"/>
    <p:sldId id="1971" r:id="rId21"/>
    <p:sldId id="1972" r:id="rId22"/>
    <p:sldId id="1973" r:id="rId23"/>
    <p:sldId id="197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8000"/>
    <a:srgbClr val="003300"/>
    <a:srgbClr val="75CF07"/>
    <a:srgbClr val="79D707"/>
    <a:srgbClr val="CCFFCC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48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71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7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73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51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14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9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6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87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7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9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95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5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3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5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54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23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0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19-6-2022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046720" y="4982205"/>
            <a:ext cx="2526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24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19 juni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Hoe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zullen zij dan Hem aanroepen, in wie zij niet geloven?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hoe zullen zij in Hem geloven, van wie zij niet horen?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hoe zullen zij horen, los van iemand die proclameert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15</a:t>
            </a:r>
            <a:r>
              <a:rPr lang="nl-NL" sz="3000" dirty="0" smtClean="0">
                <a:solidFill>
                  <a:srgbClr val="002060"/>
                </a:solidFill>
              </a:rPr>
              <a:t> En </a:t>
            </a:r>
            <a:r>
              <a:rPr lang="nl-NL" sz="3000" dirty="0">
                <a:solidFill>
                  <a:srgbClr val="002060"/>
                </a:solidFill>
              </a:rPr>
              <a:t>hoe zullen zij proclameren, als zij niet afgevaardigd worden?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u="sng" dirty="0" smtClean="0">
                <a:solidFill>
                  <a:srgbClr val="002060"/>
                </a:solidFill>
              </a:rPr>
              <a:t>Zoals </a:t>
            </a:r>
            <a:r>
              <a:rPr lang="nl-NL" sz="3000" u="sng" dirty="0">
                <a:solidFill>
                  <a:srgbClr val="002060"/>
                </a:solidFill>
              </a:rPr>
              <a:t>het geschreven staat: Hoe prachtig zijn de voeten van hen, </a:t>
            </a:r>
            <a:endParaRPr lang="nl-NL" sz="3000" u="sng" dirty="0" smtClean="0">
              <a:solidFill>
                <a:srgbClr val="002060"/>
              </a:solidFill>
            </a:endParaRPr>
          </a:p>
          <a:p>
            <a:pPr lvl="0"/>
            <a:r>
              <a:rPr lang="nl-NL" sz="3000" u="sng" dirty="0" smtClean="0">
                <a:solidFill>
                  <a:srgbClr val="002060"/>
                </a:solidFill>
              </a:rPr>
              <a:t>die van het </a:t>
            </a:r>
            <a:r>
              <a:rPr lang="nl-NL" sz="3000" u="sng" dirty="0">
                <a:solidFill>
                  <a:srgbClr val="002060"/>
                </a:solidFill>
              </a:rPr>
              <a:t>goede </a:t>
            </a:r>
            <a:r>
              <a:rPr lang="nl-NL" sz="3000" u="sng" dirty="0" smtClean="0">
                <a:solidFill>
                  <a:srgbClr val="002060"/>
                </a:solidFill>
              </a:rPr>
              <a:t>evangeliseren.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14350" y="3850403"/>
            <a:ext cx="9498330" cy="289310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Jesaja 52:7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Jesaja 52:8-12 wordt gesproken over hoe Israël in de toekomst wordt terug verzameld naar het land 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Israël dat zich bevindt onder de natiën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hier ook door Paulus op zichzelf van toepassing gebracht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Paulus, apostel van de natiën (11:13), óók sprekend tot Israël. ‘Om enigen uit hen te redden’ (11:14)</a:t>
            </a:r>
          </a:p>
        </p:txBody>
      </p:sp>
    </p:spTree>
    <p:extLst>
      <p:ext uri="{BB962C8B-B14F-4D97-AF65-F5344CB8AC3E}">
        <p14:creationId xmlns:p14="http://schemas.microsoft.com/office/powerpoint/2010/main" val="13632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16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niet allen gehoorzamen </a:t>
            </a:r>
            <a:r>
              <a:rPr lang="nl-NL" sz="3000" dirty="0" smtClean="0">
                <a:solidFill>
                  <a:srgbClr val="002060"/>
                </a:solidFill>
              </a:rPr>
              <a:t>het </a:t>
            </a:r>
            <a:r>
              <a:rPr lang="nl-NL" sz="3000" dirty="0">
                <a:solidFill>
                  <a:srgbClr val="002060"/>
                </a:solidFill>
              </a:rPr>
              <a:t>goede bericht, want Jesaja zegt: Heer, wie gelooft wat hij van ons hoort?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07631" y="2499947"/>
            <a:ext cx="617220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Jesaja 53:1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Jesaja 53 gaat over de Messias, die door Israël miskend en verworpen zou worden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wie zouden wel horen? =&gt;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3" y="4986997"/>
            <a:ext cx="8323897" cy="93146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" y="5895488"/>
            <a:ext cx="8495468" cy="86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16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niet allen gehoorzamen </a:t>
            </a:r>
            <a:r>
              <a:rPr lang="nl-NL" sz="3000" dirty="0" smtClean="0">
                <a:solidFill>
                  <a:srgbClr val="002060"/>
                </a:solidFill>
              </a:rPr>
              <a:t>het </a:t>
            </a:r>
            <a:r>
              <a:rPr lang="nl-NL" sz="3000" dirty="0">
                <a:solidFill>
                  <a:srgbClr val="002060"/>
                </a:solidFill>
              </a:rPr>
              <a:t>goede bericht, want Jesaja zegt: Heer, wie gelooft wat hij van ons hoort?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65910" y="2499947"/>
            <a:ext cx="1006982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Jesaja 52</a:t>
            </a:r>
          </a:p>
          <a:p>
            <a:r>
              <a:rPr lang="nl-NL" sz="2600" baseline="30000" dirty="0" smtClean="0">
                <a:latin typeface="+mj-lt"/>
              </a:rPr>
              <a:t>15</a:t>
            </a:r>
            <a:r>
              <a:rPr lang="nl-NL" sz="2600" b="1" i="1" dirty="0" smtClean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zo </a:t>
            </a:r>
            <a:r>
              <a:rPr lang="nl-NL" sz="2600" dirty="0">
                <a:latin typeface="+mj-lt"/>
              </a:rPr>
              <a:t>zal hij vele </a:t>
            </a:r>
            <a:r>
              <a:rPr lang="nl-NL" sz="2600" dirty="0" smtClean="0">
                <a:latin typeface="+mj-lt"/>
              </a:rPr>
              <a:t>natiën doen </a:t>
            </a:r>
            <a:r>
              <a:rPr lang="nl-NL" sz="2600" dirty="0">
                <a:latin typeface="+mj-lt"/>
              </a:rPr>
              <a:t>opspringen, om hem zullen koningen verstommen, want wat hun niet verteld was, zien zij, en wat zij niet gehoord hadden, vernemen </a:t>
            </a:r>
            <a:r>
              <a:rPr lang="nl-NL" sz="2600" dirty="0" smtClean="0">
                <a:latin typeface="+mj-lt"/>
              </a:rPr>
              <a:t>zij.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3" y="4986997"/>
            <a:ext cx="8323897" cy="93146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" y="5895488"/>
            <a:ext cx="8495468" cy="86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17 </a:t>
            </a:r>
            <a:r>
              <a:rPr lang="nl-NL" sz="3000" dirty="0" smtClean="0">
                <a:solidFill>
                  <a:srgbClr val="002060"/>
                </a:solidFill>
              </a:rPr>
              <a:t>Dus</a:t>
            </a:r>
            <a:r>
              <a:rPr lang="nl-NL" sz="3000" dirty="0">
                <a:solidFill>
                  <a:srgbClr val="002060"/>
                </a:solidFill>
              </a:rPr>
              <a:t>, het geloof is uit het horen,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het horen door </a:t>
            </a:r>
            <a:r>
              <a:rPr lang="nl-NL" sz="3000" dirty="0" smtClean="0">
                <a:solidFill>
                  <a:srgbClr val="002060"/>
                </a:solidFill>
              </a:rPr>
              <a:t>uitspraak </a:t>
            </a:r>
            <a:r>
              <a:rPr lang="nl-NL" sz="3000" dirty="0">
                <a:solidFill>
                  <a:srgbClr val="002060"/>
                </a:solidFill>
              </a:rPr>
              <a:t>van Christus.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24962" y="2831417"/>
            <a:ext cx="10070987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‘uitspraak’ =&gt; het ging in de vorige verzen over </a:t>
            </a:r>
            <a:r>
              <a:rPr lang="nl-NL" sz="2600" i="1" dirty="0" smtClean="0">
                <a:latin typeface="+mj-lt"/>
              </a:rPr>
              <a:t>gesproken</a:t>
            </a:r>
            <a:r>
              <a:rPr lang="nl-NL" sz="2600" dirty="0" smtClean="0">
                <a:latin typeface="+mj-lt"/>
              </a:rPr>
              <a:t> woord dat </a:t>
            </a:r>
            <a:r>
              <a:rPr lang="nl-NL" sz="2600" i="1" dirty="0" smtClean="0">
                <a:latin typeface="+mj-lt"/>
              </a:rPr>
              <a:t>gehoord</a:t>
            </a:r>
            <a:r>
              <a:rPr lang="nl-NL" sz="2600" dirty="0" smtClean="0">
                <a:latin typeface="+mj-lt"/>
              </a:rPr>
              <a:t> zou worden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de Schrift is het idee dat geschreven woord ook gehoord zou worden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Filippus </a:t>
            </a:r>
            <a:r>
              <a:rPr lang="nl-NL" sz="2600" i="1" dirty="0" smtClean="0">
                <a:latin typeface="+mj-lt"/>
              </a:rPr>
              <a:t>hoorde</a:t>
            </a:r>
            <a:r>
              <a:rPr lang="nl-NL" sz="2600" dirty="0" smtClean="0">
                <a:latin typeface="+mj-lt"/>
              </a:rPr>
              <a:t> de Ethiopische kamerling lezen (Hand.8:30)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3" y="5939123"/>
            <a:ext cx="10306778" cy="8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18 </a:t>
            </a:r>
            <a:r>
              <a:rPr lang="nl-NL" sz="3000" dirty="0" smtClean="0">
                <a:solidFill>
                  <a:srgbClr val="002060"/>
                </a:solidFill>
              </a:rPr>
              <a:t>Maar</a:t>
            </a:r>
            <a:r>
              <a:rPr lang="nl-NL" sz="3000" dirty="0">
                <a:solidFill>
                  <a:srgbClr val="002060"/>
                </a:solidFill>
              </a:rPr>
              <a:t>, zeg ik: </a:t>
            </a:r>
            <a:r>
              <a:rPr lang="nl-NL" sz="3000" dirty="0" smtClean="0">
                <a:solidFill>
                  <a:srgbClr val="002060"/>
                </a:solidFill>
              </a:rPr>
              <a:t>hebben zij het niet gehoord? </a:t>
            </a:r>
            <a:r>
              <a:rPr lang="nl-NL" sz="3000" dirty="0">
                <a:solidFill>
                  <a:srgbClr val="002060"/>
                </a:solidFill>
              </a:rPr>
              <a:t>Sterker nog: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Hun </a:t>
            </a:r>
            <a:r>
              <a:rPr lang="nl-NL" sz="3000" dirty="0">
                <a:solidFill>
                  <a:srgbClr val="002060"/>
                </a:solidFill>
              </a:rPr>
              <a:t>klank ging uit over de gehele aarde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hun uitspraken tot aan de </a:t>
            </a:r>
            <a:r>
              <a:rPr lang="nl-NL" sz="3000" dirty="0" smtClean="0">
                <a:solidFill>
                  <a:srgbClr val="002060"/>
                </a:solidFill>
              </a:rPr>
              <a:t>einden van </a:t>
            </a:r>
            <a:r>
              <a:rPr lang="nl-NL" sz="3000" dirty="0">
                <a:solidFill>
                  <a:srgbClr val="002060"/>
                </a:solidFill>
              </a:rPr>
              <a:t>de bewoonde wereld.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05991" y="2773314"/>
            <a:ext cx="682371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als geloof uit het horen is…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heeft Israël het dan misschien niet gehoord..?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het land, maar ook in de verstrooiing…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Psalm 19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109693"/>
            <a:ext cx="10904220" cy="82838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32" y="5904466"/>
            <a:ext cx="10789920" cy="7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1960" y="474970"/>
            <a:ext cx="11239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i="1" dirty="0"/>
              <a:t>Psalm </a:t>
            </a:r>
            <a:r>
              <a:rPr lang="nl-NL" sz="3000" b="1" i="1" dirty="0" smtClean="0"/>
              <a:t>19</a:t>
            </a:r>
            <a:endParaRPr lang="nl-NL" sz="3000" b="1" i="1" dirty="0"/>
          </a:p>
          <a:p>
            <a:pPr algn="ctr"/>
            <a:r>
              <a:rPr lang="nl-NL" sz="3000" baseline="30000" dirty="0" smtClean="0"/>
              <a:t>2</a:t>
            </a:r>
            <a:r>
              <a:rPr lang="nl-NL" sz="3000" dirty="0" smtClean="0"/>
              <a:t> De hemelen </a:t>
            </a:r>
            <a:r>
              <a:rPr lang="nl-NL" sz="3000" i="1" dirty="0" smtClean="0"/>
              <a:t>vertellen</a:t>
            </a:r>
            <a:r>
              <a:rPr lang="nl-NL" sz="3000" dirty="0" smtClean="0"/>
              <a:t> </a:t>
            </a:r>
            <a:r>
              <a:rPr lang="nl-NL" sz="3000" dirty="0"/>
              <a:t>Gods eer,</a:t>
            </a:r>
          </a:p>
          <a:p>
            <a:pPr algn="ctr"/>
            <a:r>
              <a:rPr lang="nl-NL" sz="3000" dirty="0" smtClean="0"/>
              <a:t>het uitspansel </a:t>
            </a:r>
            <a:r>
              <a:rPr lang="nl-NL" sz="3000" i="1" dirty="0" smtClean="0"/>
              <a:t>verkondigt</a:t>
            </a:r>
            <a:r>
              <a:rPr lang="nl-NL" sz="3000" dirty="0" smtClean="0"/>
              <a:t> </a:t>
            </a:r>
            <a:r>
              <a:rPr lang="nl-NL" sz="3000" dirty="0"/>
              <a:t>het werk van Zijn handen.</a:t>
            </a:r>
          </a:p>
          <a:p>
            <a:pPr algn="ctr"/>
            <a:r>
              <a:rPr lang="nl-NL" sz="3000" baseline="30000" dirty="0" smtClean="0"/>
              <a:t>3</a:t>
            </a:r>
            <a:r>
              <a:rPr lang="nl-NL" sz="3000" dirty="0" smtClean="0"/>
              <a:t> </a:t>
            </a:r>
            <a:r>
              <a:rPr lang="nl-NL" sz="3000" dirty="0"/>
              <a:t>Dag op dag </a:t>
            </a:r>
            <a:r>
              <a:rPr lang="nl-NL" sz="3000" i="1" dirty="0"/>
              <a:t>spreekt</a:t>
            </a:r>
            <a:r>
              <a:rPr lang="nl-NL" sz="3000" dirty="0"/>
              <a:t> overvloedig,</a:t>
            </a:r>
          </a:p>
          <a:p>
            <a:pPr algn="ctr"/>
            <a:r>
              <a:rPr lang="nl-NL" sz="3000" dirty="0" smtClean="0"/>
              <a:t>nacht </a:t>
            </a:r>
            <a:r>
              <a:rPr lang="nl-NL" sz="3000" dirty="0"/>
              <a:t>op nacht </a:t>
            </a:r>
            <a:r>
              <a:rPr lang="nl-NL" sz="3000" i="1" dirty="0" smtClean="0"/>
              <a:t>onthult</a:t>
            </a:r>
            <a:r>
              <a:rPr lang="nl-NL" sz="3000" dirty="0" smtClean="0"/>
              <a:t> kennis.</a:t>
            </a:r>
            <a:endParaRPr lang="nl-NL" sz="3000" dirty="0"/>
          </a:p>
          <a:p>
            <a:pPr algn="ctr"/>
            <a:r>
              <a:rPr lang="nl-NL" sz="3000" baseline="30000" dirty="0" smtClean="0"/>
              <a:t>4</a:t>
            </a:r>
            <a:r>
              <a:rPr lang="nl-NL" sz="3000" dirty="0" smtClean="0"/>
              <a:t> Geen </a:t>
            </a:r>
            <a:r>
              <a:rPr lang="nl-NL" sz="3000" i="1" dirty="0"/>
              <a:t>spreken</a:t>
            </a:r>
            <a:r>
              <a:rPr lang="nl-NL" sz="3000" dirty="0"/>
              <a:t> is er, geen </a:t>
            </a:r>
            <a:r>
              <a:rPr lang="nl-NL" sz="3000" i="1" dirty="0"/>
              <a:t>woorden</a:t>
            </a:r>
            <a:r>
              <a:rPr lang="nl-NL" sz="3000" dirty="0"/>
              <a:t> zijn er,</a:t>
            </a:r>
          </a:p>
          <a:p>
            <a:pPr algn="ctr"/>
            <a:r>
              <a:rPr lang="nl-NL" sz="3000" dirty="0" smtClean="0"/>
              <a:t>hun </a:t>
            </a:r>
            <a:r>
              <a:rPr lang="nl-NL" sz="3000" i="1" dirty="0"/>
              <a:t>stem</a:t>
            </a:r>
            <a:r>
              <a:rPr lang="nl-NL" sz="3000" dirty="0"/>
              <a:t> wordt niet </a:t>
            </a:r>
            <a:r>
              <a:rPr lang="nl-NL" sz="3000" i="1" dirty="0"/>
              <a:t>gehoord</a:t>
            </a:r>
            <a:r>
              <a:rPr lang="nl-NL" sz="3000" dirty="0" smtClean="0"/>
              <a:t>.</a:t>
            </a:r>
            <a:endParaRPr lang="nl-NL" sz="3000" dirty="0"/>
          </a:p>
          <a:p>
            <a:pPr algn="ctr"/>
            <a:r>
              <a:rPr lang="nl-NL" sz="3000" baseline="30000" dirty="0" smtClean="0"/>
              <a:t>5</a:t>
            </a:r>
            <a:r>
              <a:rPr lang="nl-NL" sz="3000" dirty="0" smtClean="0"/>
              <a:t> Toch gaat in heel de aarde hun </a:t>
            </a:r>
            <a:r>
              <a:rPr lang="nl-NL" sz="3000" i="1" dirty="0" smtClean="0"/>
              <a:t>verklaring </a:t>
            </a:r>
            <a:r>
              <a:rPr lang="nl-NL" sz="3000" dirty="0" smtClean="0"/>
              <a:t>uit,</a:t>
            </a:r>
            <a:endParaRPr lang="nl-NL" sz="3000" dirty="0"/>
          </a:p>
          <a:p>
            <a:pPr algn="ctr"/>
            <a:r>
              <a:rPr lang="nl-NL" sz="3000" dirty="0" smtClean="0"/>
              <a:t>hun </a:t>
            </a:r>
            <a:r>
              <a:rPr lang="nl-NL" sz="3000" i="1" dirty="0" smtClean="0"/>
              <a:t>uitspraken</a:t>
            </a:r>
            <a:r>
              <a:rPr lang="nl-NL" sz="3000" dirty="0" smtClean="0"/>
              <a:t> tot </a:t>
            </a:r>
            <a:r>
              <a:rPr lang="nl-NL" sz="3000" dirty="0"/>
              <a:t>aan het einde van de wereld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50414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190714"/>
            <a:ext cx="1149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19 </a:t>
            </a:r>
            <a:r>
              <a:rPr lang="nl-NL" sz="3000" dirty="0" smtClean="0">
                <a:solidFill>
                  <a:srgbClr val="002060"/>
                </a:solidFill>
              </a:rPr>
              <a:t>Maar</a:t>
            </a:r>
            <a:r>
              <a:rPr lang="nl-NL" sz="3000" dirty="0">
                <a:solidFill>
                  <a:srgbClr val="002060"/>
                </a:solidFill>
              </a:rPr>
              <a:t>, zeg ik: </a:t>
            </a:r>
            <a:r>
              <a:rPr lang="nl-NL" sz="3000" dirty="0" smtClean="0">
                <a:solidFill>
                  <a:srgbClr val="002060"/>
                </a:solidFill>
              </a:rPr>
              <a:t>Kende Israël </a:t>
            </a:r>
            <a:r>
              <a:rPr lang="nl-NL" sz="3000" dirty="0">
                <a:solidFill>
                  <a:srgbClr val="002060"/>
                </a:solidFill>
              </a:rPr>
              <a:t>het </a:t>
            </a:r>
            <a:r>
              <a:rPr lang="nl-NL" sz="3000" dirty="0" smtClean="0">
                <a:solidFill>
                  <a:srgbClr val="002060"/>
                </a:solidFill>
              </a:rPr>
              <a:t>niet</a:t>
            </a:r>
            <a:r>
              <a:rPr lang="nl-NL" sz="3000" dirty="0">
                <a:solidFill>
                  <a:srgbClr val="002060"/>
                </a:solidFill>
              </a:rPr>
              <a:t>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Eerst </a:t>
            </a:r>
            <a:r>
              <a:rPr lang="nl-NL" sz="3000" dirty="0">
                <a:solidFill>
                  <a:srgbClr val="002060"/>
                </a:solidFill>
              </a:rPr>
              <a:t>zegt Mozes: Ik zal jullie jaloers maken op wat geen natie is,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Ik </a:t>
            </a:r>
            <a:r>
              <a:rPr lang="nl-NL" sz="3000" dirty="0">
                <a:solidFill>
                  <a:srgbClr val="002060"/>
                </a:solidFill>
              </a:rPr>
              <a:t>zal jullie </a:t>
            </a:r>
            <a:r>
              <a:rPr lang="nl-NL" sz="3000" dirty="0" smtClean="0">
                <a:solidFill>
                  <a:srgbClr val="002060"/>
                </a:solidFill>
              </a:rPr>
              <a:t>toornig maken op een onverstandige natie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60306" y="2526747"/>
            <a:ext cx="906685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‘kennen’, d.w.z.: weten, begrijpen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heeft Israël het niet begrepen, of kunnen begrijpen?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één vraag, drie antwoorden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er was een volk, dat (eigenlijk) geen volk is, dat het wel begreep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citaat uit Deuteronomium 32 =&gt;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7" y="5028567"/>
            <a:ext cx="11495723" cy="8178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7" y="5846445"/>
            <a:ext cx="8338184" cy="8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190714"/>
            <a:ext cx="1149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19 </a:t>
            </a:r>
            <a:r>
              <a:rPr lang="nl-NL" sz="3000" dirty="0" smtClean="0">
                <a:solidFill>
                  <a:srgbClr val="002060"/>
                </a:solidFill>
              </a:rPr>
              <a:t>Maar</a:t>
            </a:r>
            <a:r>
              <a:rPr lang="nl-NL" sz="3000" dirty="0">
                <a:solidFill>
                  <a:srgbClr val="002060"/>
                </a:solidFill>
              </a:rPr>
              <a:t>, zeg ik: </a:t>
            </a:r>
            <a:r>
              <a:rPr lang="nl-NL" sz="3000" dirty="0" smtClean="0">
                <a:solidFill>
                  <a:srgbClr val="002060"/>
                </a:solidFill>
              </a:rPr>
              <a:t>Kende Israël </a:t>
            </a:r>
            <a:r>
              <a:rPr lang="nl-NL" sz="3000" dirty="0">
                <a:solidFill>
                  <a:srgbClr val="002060"/>
                </a:solidFill>
              </a:rPr>
              <a:t>het </a:t>
            </a:r>
            <a:r>
              <a:rPr lang="nl-NL" sz="3000" dirty="0" smtClean="0">
                <a:solidFill>
                  <a:srgbClr val="002060"/>
                </a:solidFill>
              </a:rPr>
              <a:t>niet</a:t>
            </a:r>
            <a:r>
              <a:rPr lang="nl-NL" sz="3000" dirty="0">
                <a:solidFill>
                  <a:srgbClr val="002060"/>
                </a:solidFill>
              </a:rPr>
              <a:t>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Eerst </a:t>
            </a:r>
            <a:r>
              <a:rPr lang="nl-NL" sz="3000" dirty="0">
                <a:solidFill>
                  <a:srgbClr val="002060"/>
                </a:solidFill>
              </a:rPr>
              <a:t>zegt Mozes: Ik zal jullie jaloers maken op wat geen natie is,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Ik </a:t>
            </a:r>
            <a:r>
              <a:rPr lang="nl-NL" sz="3000" dirty="0">
                <a:solidFill>
                  <a:srgbClr val="002060"/>
                </a:solidFill>
              </a:rPr>
              <a:t>zal jullie </a:t>
            </a:r>
            <a:r>
              <a:rPr lang="nl-NL" sz="3000" dirty="0" smtClean="0">
                <a:solidFill>
                  <a:srgbClr val="002060"/>
                </a:solidFill>
              </a:rPr>
              <a:t>toornig maken op een onverstandige natie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34390" y="2761884"/>
            <a:ext cx="11007089" cy="289310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>
                <a:latin typeface="+mj-lt"/>
              </a:rPr>
              <a:t>Deuteronomium 32</a:t>
            </a:r>
          </a:p>
          <a:p>
            <a:r>
              <a:rPr lang="nl-NL" sz="2600" baseline="30000" dirty="0">
                <a:latin typeface="+mj-lt"/>
              </a:rPr>
              <a:t>20</a:t>
            </a:r>
            <a:r>
              <a:rPr lang="nl-NL" sz="2600" dirty="0">
                <a:latin typeface="+mj-lt"/>
              </a:rPr>
              <a:t> Hij zei: Ik zal Mijn aangezicht voor hen verbergen; Ik zal zien wat hun einde is,</a:t>
            </a:r>
          </a:p>
          <a:p>
            <a:r>
              <a:rPr lang="nl-NL" sz="2600" dirty="0">
                <a:latin typeface="+mj-lt"/>
              </a:rPr>
              <a:t>want zij zijn een totaal verdorven generatie, kinderen in wie geen enkele trouw is.</a:t>
            </a:r>
          </a:p>
          <a:p>
            <a:r>
              <a:rPr lang="nl-NL" sz="2600" baseline="30000" dirty="0">
                <a:latin typeface="+mj-lt"/>
              </a:rPr>
              <a:t>21</a:t>
            </a:r>
            <a:r>
              <a:rPr lang="nl-NL" sz="2600" dirty="0">
                <a:latin typeface="+mj-lt"/>
              </a:rPr>
              <a:t> Zíj hebben Mij tot jaloersheid gebracht met wat geen God is;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zij </a:t>
            </a:r>
            <a:r>
              <a:rPr lang="nl-NL" sz="2600" dirty="0">
                <a:latin typeface="+mj-lt"/>
              </a:rPr>
              <a:t>hebben Mij tot toorn verwekt door hun nietige afgoden.</a:t>
            </a:r>
          </a:p>
          <a:p>
            <a:r>
              <a:rPr lang="nl-NL" sz="2600" dirty="0">
                <a:latin typeface="+mj-lt"/>
              </a:rPr>
              <a:t>Ík zal hen daarom jaloers maken door wat geen volk is,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door </a:t>
            </a:r>
            <a:r>
              <a:rPr lang="nl-NL" sz="2600" dirty="0">
                <a:latin typeface="+mj-lt"/>
              </a:rPr>
              <a:t>een dwaas volk zal Ik hen tot toorn verwekken.</a:t>
            </a:r>
            <a:endParaRPr lang="nl-NL" sz="2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40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190714"/>
            <a:ext cx="1149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20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Jesaja </a:t>
            </a:r>
            <a:r>
              <a:rPr lang="nl-NL" sz="3000" dirty="0" smtClean="0">
                <a:solidFill>
                  <a:srgbClr val="002060"/>
                </a:solidFill>
              </a:rPr>
              <a:t>waagt te zeggen: </a:t>
            </a:r>
            <a:r>
              <a:rPr lang="nl-NL" sz="3000" dirty="0">
                <a:solidFill>
                  <a:srgbClr val="002060"/>
                </a:solidFill>
              </a:rPr>
              <a:t>Ik werd gevonden door wie Mij niet zoeken, Ik werd kenbaar voor </a:t>
            </a:r>
            <a:r>
              <a:rPr lang="nl-NL" sz="3000" dirty="0" smtClean="0">
                <a:solidFill>
                  <a:srgbClr val="002060"/>
                </a:solidFill>
              </a:rPr>
              <a:t>degenen die mij niet vroegen.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40759" y="2481038"/>
            <a:ext cx="770382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heeft Israël het niet verstaan of begrepen?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antwoord 1: zelfs dat wat geen volk is, een onverstandig volk, heeft het wél begrepen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hier antwoord 2 uit Jesaja 65 =&gt;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" y="5139101"/>
            <a:ext cx="10698480" cy="8338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5949367"/>
            <a:ext cx="11235690" cy="7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190714"/>
            <a:ext cx="1149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20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Jesaja </a:t>
            </a:r>
            <a:r>
              <a:rPr lang="nl-NL" sz="3000" dirty="0" smtClean="0">
                <a:solidFill>
                  <a:srgbClr val="002060"/>
                </a:solidFill>
              </a:rPr>
              <a:t>waagt te zeggen: </a:t>
            </a:r>
            <a:r>
              <a:rPr lang="nl-NL" sz="3000" dirty="0">
                <a:solidFill>
                  <a:srgbClr val="002060"/>
                </a:solidFill>
              </a:rPr>
              <a:t>Ik werd gevonden door wie Mij niet zoeken, Ik werd kenbaar voor </a:t>
            </a:r>
            <a:r>
              <a:rPr lang="nl-NL" sz="3000" dirty="0" smtClean="0">
                <a:solidFill>
                  <a:srgbClr val="002060"/>
                </a:solidFill>
              </a:rPr>
              <a:t>degenen die mij niet vroegen.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00201" y="2282853"/>
            <a:ext cx="770382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Jesaja 65</a:t>
            </a:r>
          </a:p>
          <a:p>
            <a:r>
              <a:rPr lang="nl-NL" sz="2600" baseline="30000" dirty="0" smtClean="0">
                <a:latin typeface="+mj-lt"/>
              </a:rPr>
              <a:t>1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Ik ben gevonden </a:t>
            </a:r>
            <a:r>
              <a:rPr lang="nl-NL" sz="2600" dirty="0" smtClean="0">
                <a:latin typeface="+mj-lt"/>
              </a:rPr>
              <a:t>door hen</a:t>
            </a:r>
            <a:r>
              <a:rPr lang="nl-NL" sz="2600" dirty="0">
                <a:latin typeface="+mj-lt"/>
              </a:rPr>
              <a:t>, die naar Mij niet </a:t>
            </a:r>
            <a:r>
              <a:rPr lang="nl-NL" sz="2600" dirty="0" smtClean="0">
                <a:latin typeface="+mj-lt"/>
              </a:rPr>
              <a:t>vroegen</a:t>
            </a:r>
            <a:r>
              <a:rPr lang="nl-NL" sz="2600" dirty="0">
                <a:latin typeface="+mj-lt"/>
              </a:rPr>
              <a:t>; Ik ben gevonden </a:t>
            </a:r>
            <a:r>
              <a:rPr lang="nl-NL" sz="2600" dirty="0" smtClean="0">
                <a:latin typeface="+mj-lt"/>
              </a:rPr>
              <a:t>door degenen</a:t>
            </a:r>
            <a:r>
              <a:rPr lang="nl-NL" sz="2600" dirty="0">
                <a:latin typeface="+mj-lt"/>
              </a:rPr>
              <a:t>, die Mij niet zochten;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tot </a:t>
            </a:r>
            <a:r>
              <a:rPr lang="nl-NL" sz="2600" dirty="0">
                <a:latin typeface="+mj-lt"/>
              </a:rPr>
              <a:t>het volk, dat naar Mijn Naam niet genoemd was,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heb </a:t>
            </a:r>
            <a:r>
              <a:rPr lang="nl-NL" sz="2600" dirty="0">
                <a:latin typeface="+mj-lt"/>
              </a:rPr>
              <a:t>Ik gezegd: Ziet, hier ben Ik, ziet, hier ben Ik.</a:t>
            </a:r>
            <a:endParaRPr lang="nl-NL" sz="2600" dirty="0" smtClean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" y="5139101"/>
            <a:ext cx="10698480" cy="8338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5949367"/>
            <a:ext cx="11235690" cy="7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10</a:t>
            </a:r>
            <a:endParaRPr lang="nl-NL" sz="3000" baseline="30000" dirty="0" smtClean="0"/>
          </a:p>
          <a:p>
            <a:pPr algn="ctr"/>
            <a:r>
              <a:rPr lang="nl-NL" sz="3000" baseline="30000" dirty="0" smtClean="0"/>
              <a:t>1</a:t>
            </a:r>
            <a:r>
              <a:rPr lang="nl-NL" sz="3000" dirty="0" smtClean="0"/>
              <a:t> </a:t>
            </a:r>
            <a:r>
              <a:rPr lang="nl-NL" sz="3000" dirty="0"/>
              <a:t>Inderdaad, broeders, het welbehagen van mijn hart </a:t>
            </a:r>
          </a:p>
          <a:p>
            <a:pPr algn="ctr"/>
            <a:r>
              <a:rPr lang="nl-NL" sz="3000" dirty="0"/>
              <a:t>en smeekbede naar God toe ten behoeve van hen, is tot redding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 smtClean="0"/>
              <a:t>2</a:t>
            </a:r>
            <a:r>
              <a:rPr lang="nl-NL" sz="3000" dirty="0" smtClean="0"/>
              <a:t> Want </a:t>
            </a:r>
            <a:r>
              <a:rPr lang="nl-NL" sz="3000" dirty="0"/>
              <a:t>ik getuig van hen, dat zij ijver van God hebben, </a:t>
            </a:r>
          </a:p>
          <a:p>
            <a:pPr algn="ctr"/>
            <a:r>
              <a:rPr lang="nl-NL" sz="3000" dirty="0"/>
              <a:t>maar niet met overeenstemmend besef.</a:t>
            </a:r>
          </a:p>
          <a:p>
            <a:pPr algn="ctr"/>
            <a:r>
              <a:rPr lang="nl-NL" sz="3000" baseline="30000" dirty="0" smtClean="0"/>
              <a:t>3</a:t>
            </a:r>
            <a:r>
              <a:rPr lang="nl-NL" sz="3000" dirty="0" smtClean="0"/>
              <a:t> Want </a:t>
            </a:r>
            <a:r>
              <a:rPr lang="nl-NL" sz="3000" dirty="0"/>
              <a:t>onwetend zijnde van de rechtvaardigheid van God</a:t>
            </a:r>
          </a:p>
          <a:p>
            <a:pPr algn="ctr"/>
            <a:r>
              <a:rPr lang="nl-NL" sz="3000" dirty="0"/>
              <a:t>en zoekende hun eigen rechtvaardigheid te doen staan, </a:t>
            </a:r>
          </a:p>
          <a:p>
            <a:pPr algn="ctr"/>
            <a:r>
              <a:rPr lang="nl-NL" sz="3000" dirty="0"/>
              <a:t>werden zij aan de rechtvaardigheid van God niet onderschikt.</a:t>
            </a:r>
          </a:p>
          <a:p>
            <a:pPr algn="ctr"/>
            <a:r>
              <a:rPr lang="nl-NL" sz="3000" baseline="30000" dirty="0" smtClean="0"/>
              <a:t>4</a:t>
            </a:r>
            <a:r>
              <a:rPr lang="nl-NL" sz="3000" dirty="0" smtClean="0"/>
              <a:t> Want </a:t>
            </a:r>
            <a:r>
              <a:rPr lang="nl-NL" sz="3000" dirty="0"/>
              <a:t>Christus is het einde van de wet, </a:t>
            </a:r>
          </a:p>
          <a:p>
            <a:pPr algn="ctr"/>
            <a:r>
              <a:rPr lang="nl-NL" sz="3000" dirty="0"/>
              <a:t>tot rechtvaardigheid voor ieder, die gelooft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 smtClean="0"/>
              <a:t>5</a:t>
            </a:r>
            <a:r>
              <a:rPr lang="nl-NL" sz="3000" dirty="0" smtClean="0"/>
              <a:t> Want </a:t>
            </a:r>
            <a:r>
              <a:rPr lang="nl-NL" sz="3000" dirty="0"/>
              <a:t>Mozes schrijft van de rechtvaardigheid, vanuit wet, </a:t>
            </a:r>
          </a:p>
          <a:p>
            <a:pPr algn="ctr"/>
            <a:r>
              <a:rPr lang="nl-NL" sz="3000" dirty="0"/>
              <a:t>dat de mens, die deze dingen doet, zal daarin leven.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8796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190714"/>
            <a:ext cx="1149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21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tot Israël zegt Hij: De gehele dag spreid Ik Mijn handen uit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naar  een </a:t>
            </a:r>
            <a:r>
              <a:rPr lang="nl-NL" sz="3000" dirty="0">
                <a:solidFill>
                  <a:srgbClr val="002060"/>
                </a:solidFill>
              </a:rPr>
              <a:t>ongezeglijk en tegensprekend volk. 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240531" y="2852952"/>
            <a:ext cx="232028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Jes.65:2 =&gt;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5022749"/>
            <a:ext cx="9589770" cy="8446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2" y="5835068"/>
            <a:ext cx="9192808" cy="8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190714"/>
            <a:ext cx="1149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21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tot Israël zegt Hij: De gehele dag spreid Ik Mijn handen uit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naar  een </a:t>
            </a:r>
            <a:r>
              <a:rPr lang="nl-NL" sz="3000" dirty="0">
                <a:solidFill>
                  <a:srgbClr val="002060"/>
                </a:solidFill>
              </a:rPr>
              <a:t>ongezeglijk en tegensprekend volk. 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10251" y="2458893"/>
            <a:ext cx="996695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Jesaja 65</a:t>
            </a:r>
          </a:p>
          <a:p>
            <a:r>
              <a:rPr lang="nl-NL" sz="2600" baseline="30000" dirty="0">
                <a:latin typeface="+mj-lt"/>
              </a:rPr>
              <a:t>2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De hele dag heb Ik Mijn handen </a:t>
            </a:r>
            <a:r>
              <a:rPr lang="nl-NL" sz="2600" dirty="0" smtClean="0">
                <a:latin typeface="+mj-lt"/>
              </a:rPr>
              <a:t>uitgespreid tot een weerspanning volk</a:t>
            </a:r>
            <a:r>
              <a:rPr lang="nl-NL" sz="2600" dirty="0">
                <a:latin typeface="+mj-lt"/>
              </a:rPr>
              <a:t>,</a:t>
            </a:r>
          </a:p>
          <a:p>
            <a:r>
              <a:rPr lang="nl-NL" sz="2600" dirty="0" smtClean="0">
                <a:latin typeface="+mj-lt"/>
              </a:rPr>
              <a:t>dat </a:t>
            </a:r>
            <a:r>
              <a:rPr lang="nl-NL" sz="2600" dirty="0">
                <a:latin typeface="+mj-lt"/>
              </a:rPr>
              <a:t>de weg gaat die niet goed </a:t>
            </a:r>
            <a:r>
              <a:rPr lang="nl-NL" sz="2600" dirty="0" smtClean="0">
                <a:latin typeface="+mj-lt"/>
              </a:rPr>
              <a:t>is, naar </a:t>
            </a:r>
            <a:r>
              <a:rPr lang="nl-NL" sz="2600" dirty="0">
                <a:latin typeface="+mj-lt"/>
              </a:rPr>
              <a:t>hun eigen </a:t>
            </a:r>
            <a:r>
              <a:rPr lang="nl-NL" sz="2600" dirty="0" smtClean="0">
                <a:latin typeface="+mj-lt"/>
              </a:rPr>
              <a:t>gedachten.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5022749"/>
            <a:ext cx="9589770" cy="8446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2" y="5835068"/>
            <a:ext cx="9192808" cy="8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190714"/>
            <a:ext cx="1149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21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tot Israël zegt Hij: De gehele dag spreid Ik Mijn handen uit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naar  een </a:t>
            </a:r>
            <a:r>
              <a:rPr lang="nl-NL" sz="3000" dirty="0">
                <a:solidFill>
                  <a:srgbClr val="002060"/>
                </a:solidFill>
              </a:rPr>
              <a:t>ongezeglijk en tegensprekend volk. </a:t>
            </a:r>
            <a:endParaRPr lang="nl-NL" sz="3000" u="sng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88600" y="2302424"/>
            <a:ext cx="7939653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volk dat Hem niet zocht, heeft hem gevonden (:20)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volk waar God Zich intensief mee bemoeit, niet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h</a:t>
            </a:r>
            <a:r>
              <a:rPr lang="nl-NL" sz="2600" dirty="0" smtClean="0">
                <a:latin typeface="+mj-lt"/>
              </a:rPr>
              <a:t>oe kan dat?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zij gaan </a:t>
            </a:r>
            <a:r>
              <a:rPr lang="nl-NL" sz="2600" dirty="0" smtClean="0">
                <a:latin typeface="+mj-lt"/>
              </a:rPr>
              <a:t>een weg </a:t>
            </a:r>
            <a:r>
              <a:rPr lang="nl-NL" sz="2600" dirty="0">
                <a:latin typeface="+mj-lt"/>
              </a:rPr>
              <a:t>gaat die niet goed is</a:t>
            </a:r>
            <a:r>
              <a:rPr lang="nl-NL" sz="2600" dirty="0" smtClean="0">
                <a:latin typeface="+mj-lt"/>
              </a:rPr>
              <a:t>, en wandelen </a:t>
            </a:r>
            <a:r>
              <a:rPr lang="nl-NL" sz="2600" dirty="0">
                <a:latin typeface="+mj-lt"/>
              </a:rPr>
              <a:t>naar hun eigen </a:t>
            </a:r>
            <a:r>
              <a:rPr lang="nl-NL" sz="2600" dirty="0" smtClean="0">
                <a:latin typeface="+mj-lt"/>
              </a:rPr>
              <a:t>gedachten (Jes.65:2)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5022749"/>
            <a:ext cx="9589770" cy="8446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2" y="5835068"/>
            <a:ext cx="9192808" cy="8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302359"/>
            <a:ext cx="118071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10</a:t>
            </a:r>
            <a:endParaRPr lang="nl-NL" sz="3000" baseline="30000" dirty="0" smtClean="0"/>
          </a:p>
          <a:p>
            <a:pPr algn="ctr"/>
            <a:r>
              <a:rPr lang="nl-NL" sz="3000" baseline="30000" dirty="0" smtClean="0"/>
              <a:t>6</a:t>
            </a:r>
            <a:r>
              <a:rPr lang="nl-NL" sz="3000" dirty="0" smtClean="0"/>
              <a:t> </a:t>
            </a:r>
            <a:r>
              <a:rPr lang="nl-NL" sz="3000" dirty="0"/>
              <a:t>Maar de rechtvaardigheid vanuit geloof zegt aldus:</a:t>
            </a:r>
          </a:p>
          <a:p>
            <a:pPr algn="ctr"/>
            <a:r>
              <a:rPr lang="nl-NL" sz="3000" dirty="0"/>
              <a:t>Zeg niet in jouw hart: Wie zal omhoog gaan tot in de hemel? </a:t>
            </a:r>
          </a:p>
          <a:p>
            <a:pPr algn="ctr"/>
            <a:r>
              <a:rPr lang="nl-NL" sz="3000" dirty="0"/>
              <a:t>dat is: Christus te doen afdalen.</a:t>
            </a:r>
          </a:p>
          <a:p>
            <a:pPr algn="ctr"/>
            <a:r>
              <a:rPr lang="nl-NL" sz="3000" baseline="30000" dirty="0" smtClean="0"/>
              <a:t>7</a:t>
            </a:r>
            <a:r>
              <a:rPr lang="nl-NL" sz="3000" dirty="0" smtClean="0"/>
              <a:t> of</a:t>
            </a:r>
            <a:r>
              <a:rPr lang="nl-NL" sz="3000" dirty="0"/>
              <a:t>: Wie zal tot in de afgrond afdalen? </a:t>
            </a:r>
          </a:p>
          <a:p>
            <a:pPr algn="ctr"/>
            <a:r>
              <a:rPr lang="nl-NL" sz="3000" dirty="0"/>
              <a:t>dat is: Christus vanuit de doden omhoog te brengen.</a:t>
            </a:r>
          </a:p>
          <a:p>
            <a:pPr algn="ctr"/>
            <a:r>
              <a:rPr lang="nl-NL" sz="3000" baseline="30000" dirty="0" smtClean="0"/>
              <a:t>8</a:t>
            </a:r>
            <a:r>
              <a:rPr lang="nl-NL" sz="3000" dirty="0" smtClean="0"/>
              <a:t> Maar </a:t>
            </a:r>
            <a:r>
              <a:rPr lang="nl-NL" sz="3000" dirty="0"/>
              <a:t>wat zegt zij? Nabij jou is het woord, het is in jouw mond </a:t>
            </a:r>
          </a:p>
          <a:p>
            <a:pPr algn="ctr"/>
            <a:r>
              <a:rPr lang="nl-NL" sz="3000" dirty="0"/>
              <a:t>en in jouw hart. Dit is het woord van het geloof, dat wij proclameren.</a:t>
            </a:r>
          </a:p>
          <a:p>
            <a:pPr algn="ctr"/>
            <a:r>
              <a:rPr lang="nl-NL" sz="3000" baseline="30000" dirty="0" smtClean="0"/>
              <a:t>9</a:t>
            </a:r>
            <a:r>
              <a:rPr lang="nl-NL" sz="3000" dirty="0" smtClean="0"/>
              <a:t> Want </a:t>
            </a:r>
            <a:r>
              <a:rPr lang="nl-NL" sz="3000" dirty="0"/>
              <a:t>als jij met jouw mond belijdt, dat Jezus Heer is, en in jouw hart gelooft, dat God Hem uit de doden opwekte, zal jij gered worden.</a:t>
            </a:r>
          </a:p>
          <a:p>
            <a:pPr algn="ctr"/>
            <a:r>
              <a:rPr lang="nl-NL" sz="3000" baseline="30000" dirty="0" smtClean="0"/>
              <a:t>10</a:t>
            </a:r>
            <a:r>
              <a:rPr lang="nl-NL" sz="3000" dirty="0" smtClean="0"/>
              <a:t> Want </a:t>
            </a:r>
            <a:r>
              <a:rPr lang="nl-NL" sz="3000" dirty="0"/>
              <a:t>met het hart gelooft men tot rechtvaardigheid </a:t>
            </a:r>
          </a:p>
          <a:p>
            <a:pPr algn="ctr"/>
            <a:r>
              <a:rPr lang="nl-NL" sz="3000" dirty="0"/>
              <a:t>en met de mond belijdt men tot redding.</a:t>
            </a:r>
          </a:p>
          <a:p>
            <a:pPr algn="ctr"/>
            <a:r>
              <a:rPr lang="nl-NL" sz="3000" baseline="30000" dirty="0" smtClean="0"/>
              <a:t>11</a:t>
            </a:r>
            <a:r>
              <a:rPr lang="nl-NL" sz="3000" dirty="0" smtClean="0"/>
              <a:t> Want </a:t>
            </a:r>
            <a:r>
              <a:rPr lang="nl-NL" sz="3000" dirty="0"/>
              <a:t>de Schrift zegt: Een ieder, die op Hem gelooft, </a:t>
            </a:r>
          </a:p>
          <a:p>
            <a:pPr algn="ctr"/>
            <a:r>
              <a:rPr lang="nl-NL" sz="3000" dirty="0"/>
              <a:t>zal niet beschaamd worden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9620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12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er is geen onderscheid tussen Jood en Griek,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Hij is Heer van allen,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rijk </a:t>
            </a:r>
            <a:r>
              <a:rPr lang="nl-NL" sz="3000" dirty="0">
                <a:solidFill>
                  <a:srgbClr val="002060"/>
                </a:solidFill>
              </a:rPr>
              <a:t>voor allen, die Hem aanroepen,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5982" y="2345037"/>
            <a:ext cx="11414760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Handelingen 2</a:t>
            </a:r>
          </a:p>
          <a:p>
            <a:r>
              <a:rPr lang="nl-NL" sz="2600" baseline="30000" dirty="0" smtClean="0">
                <a:latin typeface="+mj-lt"/>
              </a:rPr>
              <a:t>34</a:t>
            </a:r>
            <a:r>
              <a:rPr lang="nl-NL" sz="2600" dirty="0" smtClean="0">
                <a:latin typeface="+mj-lt"/>
              </a:rPr>
              <a:t> Want </a:t>
            </a:r>
            <a:r>
              <a:rPr lang="nl-NL" sz="2600" dirty="0">
                <a:latin typeface="+mj-lt"/>
              </a:rPr>
              <a:t>David ging niet omhoog naar de hemelen, maar hij zegt </a:t>
            </a:r>
            <a:r>
              <a:rPr lang="nl-NL" sz="2600" dirty="0" smtClean="0">
                <a:latin typeface="+mj-lt"/>
              </a:rPr>
              <a:t>zelf: </a:t>
            </a:r>
          </a:p>
          <a:p>
            <a:r>
              <a:rPr lang="nl-NL" sz="2600" dirty="0" smtClean="0">
                <a:latin typeface="+mj-lt"/>
              </a:rPr>
              <a:t>De </a:t>
            </a:r>
            <a:r>
              <a:rPr lang="nl-NL" sz="2600" dirty="0">
                <a:latin typeface="+mj-lt"/>
              </a:rPr>
              <a:t>Heer zei tegen mijn Heer: Zit aan mijn rechterhand,</a:t>
            </a:r>
          </a:p>
          <a:p>
            <a:r>
              <a:rPr lang="nl-NL" sz="2600" baseline="30000" dirty="0" smtClean="0">
                <a:latin typeface="+mj-lt"/>
              </a:rPr>
              <a:t>35</a:t>
            </a:r>
            <a:r>
              <a:rPr lang="nl-NL" sz="2600" dirty="0" smtClean="0">
                <a:latin typeface="+mj-lt"/>
              </a:rPr>
              <a:t> totdat </a:t>
            </a:r>
            <a:r>
              <a:rPr lang="nl-NL" sz="2600" dirty="0">
                <a:latin typeface="+mj-lt"/>
              </a:rPr>
              <a:t>Ik jouw vijanden zal plaatsen tot een voetbank voor jouw voeten.</a:t>
            </a:r>
          </a:p>
          <a:p>
            <a:r>
              <a:rPr lang="nl-NL" sz="2600" baseline="30000" dirty="0" smtClean="0">
                <a:latin typeface="+mj-lt"/>
              </a:rPr>
              <a:t>36</a:t>
            </a:r>
            <a:r>
              <a:rPr lang="nl-NL" sz="2600" dirty="0" smtClean="0">
                <a:latin typeface="+mj-lt"/>
              </a:rPr>
              <a:t> Laat</a:t>
            </a:r>
            <a:r>
              <a:rPr lang="nl-NL" sz="2600" dirty="0">
                <a:latin typeface="+mj-lt"/>
              </a:rPr>
              <a:t>, dan, het gehele huis van Israël </a:t>
            </a:r>
            <a:r>
              <a:rPr lang="nl-NL" sz="2600" dirty="0" smtClean="0">
                <a:latin typeface="+mj-lt"/>
              </a:rPr>
              <a:t>zeker </a:t>
            </a:r>
            <a:r>
              <a:rPr lang="nl-NL" sz="2600" dirty="0">
                <a:latin typeface="+mj-lt"/>
              </a:rPr>
              <a:t>weten, dat God Hem </a:t>
            </a:r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Heer </a:t>
            </a:r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Christus maakt, deze </a:t>
            </a:r>
            <a:r>
              <a:rPr lang="nl-NL" sz="2600" dirty="0" smtClean="0">
                <a:latin typeface="+mj-lt"/>
              </a:rPr>
              <a:t>Jezus </a:t>
            </a:r>
            <a:r>
              <a:rPr lang="nl-NL" sz="2600" i="1" dirty="0" smtClean="0">
                <a:latin typeface="+mj-lt"/>
              </a:rPr>
              <a:t>(=YAHWEH redt)</a:t>
            </a:r>
            <a:r>
              <a:rPr lang="nl-NL" sz="2600" dirty="0" smtClean="0">
                <a:latin typeface="+mj-lt"/>
              </a:rPr>
              <a:t>, </a:t>
            </a:r>
            <a:r>
              <a:rPr lang="nl-NL" sz="2600" dirty="0">
                <a:latin typeface="+mj-lt"/>
              </a:rPr>
              <a:t>die jullie </a:t>
            </a:r>
            <a:r>
              <a:rPr lang="nl-NL" sz="2600" dirty="0" smtClean="0">
                <a:latin typeface="+mj-lt"/>
              </a:rPr>
              <a:t>kruisigden</a:t>
            </a:r>
            <a:r>
              <a:rPr lang="nl-NL" sz="2600" dirty="0">
                <a:latin typeface="+mj-lt"/>
              </a:rPr>
              <a:t>.</a:t>
            </a:r>
            <a:endParaRPr lang="nl-NL" sz="2600" dirty="0" smtClean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" y="5015731"/>
            <a:ext cx="10380346" cy="8714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" y="5845997"/>
            <a:ext cx="11087100" cy="8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12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er is geen onderscheid tussen Jood en Griek,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Hij is Heer van allen,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rijk </a:t>
            </a:r>
            <a:r>
              <a:rPr lang="nl-NL" sz="3000" dirty="0">
                <a:solidFill>
                  <a:srgbClr val="002060"/>
                </a:solidFill>
              </a:rPr>
              <a:t>voor allen, die Hem aanroepen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13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want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: Een ieder, die de naam van de Heer aanroept, zal gered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386840" y="3176033"/>
            <a:ext cx="9093592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rijk voor allen die Hem aanroepen =&gt; zij worden gered (:13)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…en </a:t>
            </a:r>
            <a:r>
              <a:rPr lang="nl-NL" sz="2600" dirty="0">
                <a:latin typeface="+mj-lt"/>
              </a:rPr>
              <a:t>alle tong </a:t>
            </a:r>
            <a:r>
              <a:rPr lang="nl-NL" sz="2600" dirty="0" smtClean="0">
                <a:latin typeface="+mj-lt"/>
              </a:rPr>
              <a:t>van harte zou belijden, </a:t>
            </a:r>
            <a:r>
              <a:rPr lang="nl-NL" sz="2600" dirty="0">
                <a:latin typeface="+mj-lt"/>
              </a:rPr>
              <a:t>dat Jezus Christus Heer is, tot heerlijkheid van God, de </a:t>
            </a:r>
            <a:r>
              <a:rPr lang="nl-NL" sz="2600" dirty="0" smtClean="0">
                <a:latin typeface="+mj-lt"/>
              </a:rPr>
              <a:t>Vader (Fil.2:11).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" y="5015731"/>
            <a:ext cx="10380346" cy="8714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" y="5845997"/>
            <a:ext cx="11087100" cy="8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er is geen onderscheid tussen Jood en Griek,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Hij is Heer van allen,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rijk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voor allen, die Hem aanroepen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13</a:t>
            </a:r>
            <a:r>
              <a:rPr lang="nl-NL" sz="3000" dirty="0" smtClean="0">
                <a:solidFill>
                  <a:srgbClr val="002060"/>
                </a:solidFill>
              </a:rPr>
              <a:t> want</a:t>
            </a:r>
            <a:r>
              <a:rPr lang="nl-NL" sz="3000" dirty="0">
                <a:solidFill>
                  <a:srgbClr val="002060"/>
                </a:solidFill>
              </a:rPr>
              <a:t>: Een ieder, die de naam van de Heer aanroept, zal gered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375410" y="3336053"/>
            <a:ext cx="876681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Joël 2:32; Zach.13:9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roep Mij aan </a:t>
            </a:r>
            <a:r>
              <a:rPr lang="nl-NL" sz="2600" dirty="0" smtClean="0">
                <a:latin typeface="+mj-lt"/>
              </a:rPr>
              <a:t>in de </a:t>
            </a:r>
            <a:r>
              <a:rPr lang="nl-NL" sz="2600" dirty="0">
                <a:latin typeface="+mj-lt"/>
              </a:rPr>
              <a:t>dag van </a:t>
            </a:r>
            <a:r>
              <a:rPr lang="nl-NL" sz="2600" dirty="0" smtClean="0">
                <a:latin typeface="+mj-lt"/>
              </a:rPr>
              <a:t>benauwdheid</a:t>
            </a:r>
            <a:r>
              <a:rPr lang="nl-NL" sz="2600" dirty="0">
                <a:latin typeface="+mj-lt"/>
              </a:rPr>
              <a:t>; Ik zal jou bevrijden en jij zal Mij verheerlijken (</a:t>
            </a:r>
            <a:r>
              <a:rPr lang="nl-NL" sz="2600" dirty="0" smtClean="0">
                <a:latin typeface="+mj-lt"/>
              </a:rPr>
              <a:t>Ps.50:15)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896927"/>
            <a:ext cx="113442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7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14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Hoe </a:t>
            </a:r>
            <a:r>
              <a:rPr lang="nl-NL" sz="3000" dirty="0">
                <a:solidFill>
                  <a:srgbClr val="002060"/>
                </a:solidFill>
              </a:rPr>
              <a:t>zullen zij dan Hem aanroepen, in wie zij niet geloven?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hoe zullen zij in Hem geloven, van wie zij niet horen?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hoe zullen zij horen, los van iemand die proclameert</a:t>
            </a:r>
            <a:r>
              <a:rPr lang="nl-NL" sz="3000" dirty="0" smtClean="0">
                <a:solidFill>
                  <a:srgbClr val="002060"/>
                </a:solidFill>
              </a:rPr>
              <a:t>?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15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hoe zullen zij proclameren, als zij niet afgevaardigd worden?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Zoals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geschreven staat: Hoe prachtig zijn de voeten van hen,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het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goede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evangeliseren.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" y="5155559"/>
            <a:ext cx="11532870" cy="79877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2" y="5942903"/>
            <a:ext cx="9998168" cy="8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Hoe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zullen zij dan Hem aanroepen, in wie zij niet geloven?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hoe zullen zij in Hem geloven, van wie zij niet horen?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hoe zullen zij horen, los van iemand die proclameert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15</a:t>
            </a:r>
            <a:r>
              <a:rPr lang="nl-NL" sz="3000" dirty="0" smtClean="0">
                <a:solidFill>
                  <a:srgbClr val="002060"/>
                </a:solidFill>
              </a:rPr>
              <a:t> En </a:t>
            </a:r>
            <a:r>
              <a:rPr lang="nl-NL" sz="3000" dirty="0">
                <a:solidFill>
                  <a:srgbClr val="002060"/>
                </a:solidFill>
              </a:rPr>
              <a:t>hoe zullen zij proclameren, als zij niet afgevaardigd worden?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Zoals </a:t>
            </a:r>
            <a:r>
              <a:rPr lang="nl-NL" sz="3000" dirty="0">
                <a:solidFill>
                  <a:srgbClr val="002060"/>
                </a:solidFill>
              </a:rPr>
              <a:t>het geschreven staat: Hoe prachtig zijn de voeten van hen,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die het </a:t>
            </a:r>
            <a:r>
              <a:rPr lang="nl-NL" sz="3000" dirty="0">
                <a:solidFill>
                  <a:srgbClr val="002060"/>
                </a:solidFill>
              </a:rPr>
              <a:t>goede </a:t>
            </a:r>
            <a:r>
              <a:rPr lang="nl-NL" sz="3000" dirty="0" smtClean="0">
                <a:solidFill>
                  <a:srgbClr val="002060"/>
                </a:solidFill>
              </a:rPr>
              <a:t>evangeliseren.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" y="5011839"/>
            <a:ext cx="12020700" cy="8043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1" y="5781440"/>
            <a:ext cx="11841480" cy="8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Hoe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zullen zij dan Hem aanroepen, in wie zij niet geloven?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hoe zullen zij in Hem geloven, van wie zij niet horen?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hoe zullen zij horen, los van iemand die proclameert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15</a:t>
            </a:r>
            <a:r>
              <a:rPr lang="nl-NL" sz="3000" dirty="0" smtClean="0">
                <a:solidFill>
                  <a:srgbClr val="002060"/>
                </a:solidFill>
              </a:rPr>
              <a:t> En </a:t>
            </a:r>
            <a:r>
              <a:rPr lang="nl-NL" sz="3000" dirty="0">
                <a:solidFill>
                  <a:srgbClr val="002060"/>
                </a:solidFill>
              </a:rPr>
              <a:t>hoe zullen zij proclameren, als zij niet afgevaardigd worden?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Zoals </a:t>
            </a:r>
            <a:r>
              <a:rPr lang="nl-NL" sz="3000" dirty="0">
                <a:solidFill>
                  <a:srgbClr val="002060"/>
                </a:solidFill>
              </a:rPr>
              <a:t>het geschreven staat: Hoe prachtig zijn de voeten van hen,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die het </a:t>
            </a:r>
            <a:r>
              <a:rPr lang="nl-NL" sz="3000" dirty="0">
                <a:solidFill>
                  <a:srgbClr val="002060"/>
                </a:solidFill>
              </a:rPr>
              <a:t>goede </a:t>
            </a:r>
            <a:r>
              <a:rPr lang="nl-NL" sz="3000" dirty="0" smtClean="0">
                <a:solidFill>
                  <a:srgbClr val="002060"/>
                </a:solidFill>
              </a:rPr>
              <a:t>evangeliseren.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943100" y="4467623"/>
            <a:ext cx="744093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afgevaardigd worden =&gt; proclameren =&gt; horen =&gt; geloven =&gt; aanroepen =&gt; gered (:13)</a:t>
            </a:r>
          </a:p>
        </p:txBody>
      </p:sp>
    </p:spTree>
    <p:extLst>
      <p:ext uri="{BB962C8B-B14F-4D97-AF65-F5344CB8AC3E}">
        <p14:creationId xmlns:p14="http://schemas.microsoft.com/office/powerpoint/2010/main" val="3110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66260</TotalTime>
  <Words>1737</Words>
  <Application>Microsoft Office PowerPoint</Application>
  <PresentationFormat>Breedbeeld</PresentationFormat>
  <Paragraphs>186</Paragraphs>
  <Slides>22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3167</cp:revision>
  <dcterms:created xsi:type="dcterms:W3CDTF">2017-10-24T20:34:00Z</dcterms:created>
  <dcterms:modified xsi:type="dcterms:W3CDTF">2022-06-19T10:20:02Z</dcterms:modified>
</cp:coreProperties>
</file>