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1351" r:id="rId3"/>
    <p:sldId id="1907" r:id="rId4"/>
    <p:sldId id="1975" r:id="rId5"/>
    <p:sldId id="1974" r:id="rId6"/>
    <p:sldId id="1976" r:id="rId7"/>
    <p:sldId id="1977" r:id="rId8"/>
    <p:sldId id="1978" r:id="rId9"/>
    <p:sldId id="1979" r:id="rId10"/>
    <p:sldId id="1980" r:id="rId11"/>
    <p:sldId id="1981" r:id="rId12"/>
    <p:sldId id="1982" r:id="rId13"/>
    <p:sldId id="1983" r:id="rId14"/>
    <p:sldId id="1984" r:id="rId15"/>
    <p:sldId id="1986" r:id="rId16"/>
    <p:sldId id="1987" r:id="rId17"/>
    <p:sldId id="1988" r:id="rId18"/>
    <p:sldId id="1990" r:id="rId19"/>
    <p:sldId id="1989" r:id="rId20"/>
    <p:sldId id="1991" r:id="rId21"/>
    <p:sldId id="1992" r:id="rId22"/>
    <p:sldId id="1993"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9BD"/>
    <a:srgbClr val="008000"/>
    <a:srgbClr val="003300"/>
    <a:srgbClr val="75CF07"/>
    <a:srgbClr val="79D707"/>
    <a:srgbClr val="CCFFCC"/>
    <a:srgbClr val="CCFF99"/>
    <a:srgbClr val="CCCCFF"/>
    <a:srgbClr val="817FB1"/>
    <a:srgbClr val="799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252" autoAdjust="0"/>
    <p:restoredTop sz="86401" autoAdjust="0"/>
  </p:normalViewPr>
  <p:slideViewPr>
    <p:cSldViewPr snapToGrid="0">
      <p:cViewPr varScale="1">
        <p:scale>
          <a:sx n="84" d="100"/>
          <a:sy n="84" d="100"/>
        </p:scale>
        <p:origin x="516"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297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3-7-2022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dirty="0"/>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a:t>
            </a:fld>
            <a:endParaRPr lang="nl-NL" dirty="0">
              <a:solidFill>
                <a:prstClr val="black"/>
              </a:solidFill>
            </a:endParaRPr>
          </a:p>
        </p:txBody>
      </p:sp>
    </p:spTree>
    <p:extLst>
      <p:ext uri="{BB962C8B-B14F-4D97-AF65-F5344CB8AC3E}">
        <p14:creationId xmlns:p14="http://schemas.microsoft.com/office/powerpoint/2010/main" val="2998764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10</a:t>
            </a:fld>
            <a:endParaRPr lang="nl-NL" dirty="0">
              <a:solidFill>
                <a:prstClr val="black"/>
              </a:solidFill>
            </a:endParaRPr>
          </a:p>
        </p:txBody>
      </p:sp>
    </p:spTree>
    <p:extLst>
      <p:ext uri="{BB962C8B-B14F-4D97-AF65-F5344CB8AC3E}">
        <p14:creationId xmlns:p14="http://schemas.microsoft.com/office/powerpoint/2010/main" val="2470637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11</a:t>
            </a:fld>
            <a:endParaRPr lang="nl-NL" dirty="0">
              <a:solidFill>
                <a:prstClr val="black"/>
              </a:solidFill>
            </a:endParaRPr>
          </a:p>
        </p:txBody>
      </p:sp>
    </p:spTree>
    <p:extLst>
      <p:ext uri="{BB962C8B-B14F-4D97-AF65-F5344CB8AC3E}">
        <p14:creationId xmlns:p14="http://schemas.microsoft.com/office/powerpoint/2010/main" val="3213428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12</a:t>
            </a:fld>
            <a:endParaRPr lang="nl-NL" dirty="0">
              <a:solidFill>
                <a:prstClr val="black"/>
              </a:solidFill>
            </a:endParaRPr>
          </a:p>
        </p:txBody>
      </p:sp>
    </p:spTree>
    <p:extLst>
      <p:ext uri="{BB962C8B-B14F-4D97-AF65-F5344CB8AC3E}">
        <p14:creationId xmlns:p14="http://schemas.microsoft.com/office/powerpoint/2010/main" val="1498257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13</a:t>
            </a:fld>
            <a:endParaRPr lang="nl-NL" dirty="0">
              <a:solidFill>
                <a:prstClr val="black"/>
              </a:solidFill>
            </a:endParaRPr>
          </a:p>
        </p:txBody>
      </p:sp>
    </p:spTree>
    <p:extLst>
      <p:ext uri="{BB962C8B-B14F-4D97-AF65-F5344CB8AC3E}">
        <p14:creationId xmlns:p14="http://schemas.microsoft.com/office/powerpoint/2010/main" val="2409302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14</a:t>
            </a:fld>
            <a:endParaRPr lang="nl-NL" dirty="0">
              <a:solidFill>
                <a:prstClr val="black"/>
              </a:solidFill>
            </a:endParaRPr>
          </a:p>
        </p:txBody>
      </p:sp>
    </p:spTree>
    <p:extLst>
      <p:ext uri="{BB962C8B-B14F-4D97-AF65-F5344CB8AC3E}">
        <p14:creationId xmlns:p14="http://schemas.microsoft.com/office/powerpoint/2010/main" val="3135209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15</a:t>
            </a:fld>
            <a:endParaRPr lang="nl-NL" dirty="0">
              <a:solidFill>
                <a:prstClr val="black"/>
              </a:solidFill>
            </a:endParaRPr>
          </a:p>
        </p:txBody>
      </p:sp>
    </p:spTree>
    <p:extLst>
      <p:ext uri="{BB962C8B-B14F-4D97-AF65-F5344CB8AC3E}">
        <p14:creationId xmlns:p14="http://schemas.microsoft.com/office/powerpoint/2010/main" val="3877962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16</a:t>
            </a:fld>
            <a:endParaRPr lang="nl-NL" dirty="0">
              <a:solidFill>
                <a:prstClr val="black"/>
              </a:solidFill>
            </a:endParaRPr>
          </a:p>
        </p:txBody>
      </p:sp>
    </p:spTree>
    <p:extLst>
      <p:ext uri="{BB962C8B-B14F-4D97-AF65-F5344CB8AC3E}">
        <p14:creationId xmlns:p14="http://schemas.microsoft.com/office/powerpoint/2010/main" val="654633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18</a:t>
            </a:fld>
            <a:endParaRPr lang="nl-NL" dirty="0">
              <a:solidFill>
                <a:prstClr val="black"/>
              </a:solidFill>
            </a:endParaRPr>
          </a:p>
        </p:txBody>
      </p:sp>
    </p:spTree>
    <p:extLst>
      <p:ext uri="{BB962C8B-B14F-4D97-AF65-F5344CB8AC3E}">
        <p14:creationId xmlns:p14="http://schemas.microsoft.com/office/powerpoint/2010/main" val="3176436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19</a:t>
            </a:fld>
            <a:endParaRPr lang="nl-NL" dirty="0">
              <a:solidFill>
                <a:prstClr val="black"/>
              </a:solidFill>
            </a:endParaRPr>
          </a:p>
        </p:txBody>
      </p:sp>
    </p:spTree>
    <p:extLst>
      <p:ext uri="{BB962C8B-B14F-4D97-AF65-F5344CB8AC3E}">
        <p14:creationId xmlns:p14="http://schemas.microsoft.com/office/powerpoint/2010/main" val="3231103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20</a:t>
            </a:fld>
            <a:endParaRPr lang="nl-NL" dirty="0">
              <a:solidFill>
                <a:prstClr val="black"/>
              </a:solidFill>
            </a:endParaRPr>
          </a:p>
        </p:txBody>
      </p:sp>
    </p:spTree>
    <p:extLst>
      <p:ext uri="{BB962C8B-B14F-4D97-AF65-F5344CB8AC3E}">
        <p14:creationId xmlns:p14="http://schemas.microsoft.com/office/powerpoint/2010/main" val="68925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a:t>
            </a:fld>
            <a:endParaRPr lang="nl-NL" dirty="0">
              <a:solidFill>
                <a:prstClr val="black"/>
              </a:solidFill>
            </a:endParaRPr>
          </a:p>
        </p:txBody>
      </p:sp>
    </p:spTree>
    <p:extLst>
      <p:ext uri="{BB962C8B-B14F-4D97-AF65-F5344CB8AC3E}">
        <p14:creationId xmlns:p14="http://schemas.microsoft.com/office/powerpoint/2010/main" val="1878309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21</a:t>
            </a:fld>
            <a:endParaRPr lang="nl-NL" dirty="0">
              <a:solidFill>
                <a:prstClr val="black"/>
              </a:solidFill>
            </a:endParaRPr>
          </a:p>
        </p:txBody>
      </p:sp>
    </p:spTree>
    <p:extLst>
      <p:ext uri="{BB962C8B-B14F-4D97-AF65-F5344CB8AC3E}">
        <p14:creationId xmlns:p14="http://schemas.microsoft.com/office/powerpoint/2010/main" val="125106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3</a:t>
            </a:fld>
            <a:endParaRPr lang="nl-NL" dirty="0">
              <a:solidFill>
                <a:prstClr val="black"/>
              </a:solidFill>
            </a:endParaRPr>
          </a:p>
        </p:txBody>
      </p:sp>
    </p:spTree>
    <p:extLst>
      <p:ext uri="{BB962C8B-B14F-4D97-AF65-F5344CB8AC3E}">
        <p14:creationId xmlns:p14="http://schemas.microsoft.com/office/powerpoint/2010/main" val="183898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4</a:t>
            </a:fld>
            <a:endParaRPr lang="nl-NL" dirty="0">
              <a:solidFill>
                <a:prstClr val="black"/>
              </a:solidFill>
            </a:endParaRPr>
          </a:p>
        </p:txBody>
      </p:sp>
    </p:spTree>
    <p:extLst>
      <p:ext uri="{BB962C8B-B14F-4D97-AF65-F5344CB8AC3E}">
        <p14:creationId xmlns:p14="http://schemas.microsoft.com/office/powerpoint/2010/main" val="428325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5</a:t>
            </a:fld>
            <a:endParaRPr lang="nl-NL" dirty="0">
              <a:solidFill>
                <a:prstClr val="black"/>
              </a:solidFill>
            </a:endParaRPr>
          </a:p>
        </p:txBody>
      </p:sp>
    </p:spTree>
    <p:extLst>
      <p:ext uri="{BB962C8B-B14F-4D97-AF65-F5344CB8AC3E}">
        <p14:creationId xmlns:p14="http://schemas.microsoft.com/office/powerpoint/2010/main" val="1161111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6</a:t>
            </a:fld>
            <a:endParaRPr lang="nl-NL" dirty="0">
              <a:solidFill>
                <a:prstClr val="black"/>
              </a:solidFill>
            </a:endParaRPr>
          </a:p>
        </p:txBody>
      </p:sp>
    </p:spTree>
    <p:extLst>
      <p:ext uri="{BB962C8B-B14F-4D97-AF65-F5344CB8AC3E}">
        <p14:creationId xmlns:p14="http://schemas.microsoft.com/office/powerpoint/2010/main" val="167503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7</a:t>
            </a:fld>
            <a:endParaRPr lang="nl-NL" dirty="0">
              <a:solidFill>
                <a:prstClr val="black"/>
              </a:solidFill>
            </a:endParaRPr>
          </a:p>
        </p:txBody>
      </p:sp>
    </p:spTree>
    <p:extLst>
      <p:ext uri="{BB962C8B-B14F-4D97-AF65-F5344CB8AC3E}">
        <p14:creationId xmlns:p14="http://schemas.microsoft.com/office/powerpoint/2010/main" val="55090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8</a:t>
            </a:fld>
            <a:endParaRPr lang="nl-NL" dirty="0">
              <a:solidFill>
                <a:prstClr val="black"/>
              </a:solidFill>
            </a:endParaRPr>
          </a:p>
        </p:txBody>
      </p:sp>
    </p:spTree>
    <p:extLst>
      <p:ext uri="{BB962C8B-B14F-4D97-AF65-F5344CB8AC3E}">
        <p14:creationId xmlns:p14="http://schemas.microsoft.com/office/powerpoint/2010/main" val="305732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9</a:t>
            </a:fld>
            <a:endParaRPr lang="nl-NL" dirty="0">
              <a:solidFill>
                <a:prstClr val="black"/>
              </a:solidFill>
            </a:endParaRPr>
          </a:p>
        </p:txBody>
      </p:sp>
    </p:spTree>
    <p:extLst>
      <p:ext uri="{BB962C8B-B14F-4D97-AF65-F5344CB8AC3E}">
        <p14:creationId xmlns:p14="http://schemas.microsoft.com/office/powerpoint/2010/main" val="384762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3-7-2022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3-7-2022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3-7-2022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13960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3-7-2022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69177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3-7-2022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789368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3-7-2022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30651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3-7-2022</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278724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solidFill>
                  <a:prstClr val="black">
                    <a:tint val="75000"/>
                  </a:prstClr>
                </a:solidFill>
              </a:rPr>
              <a:pPr/>
              <a:t>3-7-2022</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39750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solidFill>
                  <a:prstClr val="black">
                    <a:tint val="75000"/>
                  </a:prstClr>
                </a:solidFill>
              </a:rPr>
              <a:pPr/>
              <a:t>3-7-2022</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131827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solidFill>
                  <a:prstClr val="black">
                    <a:tint val="75000"/>
                  </a:prstClr>
                </a:solidFill>
              </a:rPr>
              <a:pPr/>
              <a:t>3-7-2022</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07598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3-7-2022</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58863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3-7-2022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3750917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3-7-2022</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266491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3-7-2022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50986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3-7-2022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31055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3-7-2022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3-7-2022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3-7-2022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3-7-2022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3-7-2022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3-7-2022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3-7-2022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3-7-2022</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dirty="0"/>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solidFill>
                  <a:prstClr val="black">
                    <a:tint val="75000"/>
                  </a:prstClr>
                </a:solidFill>
              </a:rPr>
              <a:pPr/>
              <a:t>3-7-2022</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61037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3920490" y="1833716"/>
            <a:ext cx="6732270" cy="3948708"/>
          </a:xfrm>
          <a:prstGeom prst="rect">
            <a:avLst/>
          </a:prstGeom>
        </p:spPr>
      </p:pic>
      <p:sp>
        <p:nvSpPr>
          <p:cNvPr id="8" name="Tekstvak 7"/>
          <p:cNvSpPr txBox="1"/>
          <p:nvPr/>
        </p:nvSpPr>
        <p:spPr>
          <a:xfrm>
            <a:off x="-702882" y="788919"/>
            <a:ext cx="9361040" cy="707886"/>
          </a:xfrm>
          <a:prstGeom prst="rect">
            <a:avLst/>
          </a:prstGeom>
          <a:noFill/>
        </p:spPr>
        <p:txBody>
          <a:bodyPr wrap="square" rtlCol="0">
            <a:spAutoFit/>
          </a:bodyPr>
          <a:lstStyle/>
          <a:p>
            <a:pPr algn="ctr"/>
            <a:r>
              <a:rPr lang="nl-NL" sz="4000" b="1" dirty="0" smtClean="0">
                <a:solidFill>
                  <a:srgbClr val="002060"/>
                </a:solidFill>
                <a:latin typeface="Verdana" pitchFamily="34" charset="0"/>
                <a:ea typeface="Verdana" pitchFamily="34" charset="0"/>
                <a:cs typeface="Verdana" pitchFamily="34" charset="0"/>
              </a:rPr>
              <a:t>de Romeinen brief</a:t>
            </a:r>
          </a:p>
        </p:txBody>
      </p:sp>
      <p:sp>
        <p:nvSpPr>
          <p:cNvPr id="9" name="Tekstvak 8"/>
          <p:cNvSpPr txBox="1"/>
          <p:nvPr/>
        </p:nvSpPr>
        <p:spPr>
          <a:xfrm>
            <a:off x="8046720" y="4982205"/>
            <a:ext cx="2526030" cy="800219"/>
          </a:xfrm>
          <a:prstGeom prst="rect">
            <a:avLst/>
          </a:prstGeom>
          <a:noFill/>
        </p:spPr>
        <p:txBody>
          <a:bodyPr wrap="square" rtlCol="0">
            <a:spAutoFit/>
          </a:bodyPr>
          <a:lstStyle/>
          <a:p>
            <a:pPr algn="r"/>
            <a:r>
              <a:rPr lang="nl-NL" sz="3000" dirty="0" smtClean="0">
                <a:solidFill>
                  <a:schemeClr val="bg1"/>
                </a:solidFill>
              </a:rPr>
              <a:t>studie 25</a:t>
            </a:r>
          </a:p>
          <a:p>
            <a:pPr algn="r"/>
            <a:r>
              <a:rPr lang="nl-NL" sz="1600" dirty="0">
                <a:solidFill>
                  <a:schemeClr val="bg1"/>
                </a:solidFill>
              </a:rPr>
              <a:t>3</a:t>
            </a:r>
            <a:r>
              <a:rPr lang="nl-NL" sz="1600" dirty="0" smtClean="0">
                <a:solidFill>
                  <a:schemeClr val="bg1"/>
                </a:solidFill>
              </a:rPr>
              <a:t> juli 2022 Rotterdam</a:t>
            </a:r>
            <a:endParaRPr lang="nl-NL" sz="1600" dirty="0">
              <a:solidFill>
                <a:schemeClr val="bg1"/>
              </a:solidFill>
            </a:endParaRPr>
          </a:p>
        </p:txBody>
      </p:sp>
    </p:spTree>
    <p:extLst>
      <p:ext uri="{BB962C8B-B14F-4D97-AF65-F5344CB8AC3E}">
        <p14:creationId xmlns:p14="http://schemas.microsoft.com/office/powerpoint/2010/main" val="1273827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2" y="190714"/>
            <a:ext cx="11712668" cy="6555641"/>
          </a:xfrm>
          <a:prstGeom prst="rect">
            <a:avLst/>
          </a:prstGeom>
          <a:noFill/>
        </p:spPr>
        <p:txBody>
          <a:bodyPr wrap="square" rtlCol="0">
            <a:spAutoFit/>
          </a:bodyPr>
          <a:lstStyle/>
          <a:p>
            <a:r>
              <a:rPr lang="nl-NL" sz="3000" b="1" dirty="0" smtClean="0"/>
              <a:t>1 Koningen 19</a:t>
            </a:r>
          </a:p>
          <a:p>
            <a:endParaRPr lang="nl-NL" sz="3000" b="1" dirty="0"/>
          </a:p>
          <a:p>
            <a:pPr marL="457200" lvl="0" indent="-457200">
              <a:buFont typeface="Arial" panose="020B0604020202020204" pitchFamily="34" charset="0"/>
              <a:buChar char="•"/>
            </a:pPr>
            <a:r>
              <a:rPr lang="nl-NL" sz="3000" dirty="0" smtClean="0">
                <a:solidFill>
                  <a:schemeClr val="bg1">
                    <a:lumMod val="50000"/>
                  </a:schemeClr>
                </a:solidFill>
              </a:rPr>
              <a:t>na de overwinning op de tegenstander(s) (1 Koningen 18)</a:t>
            </a:r>
          </a:p>
          <a:p>
            <a:pPr marL="457200" lvl="0" indent="-457200">
              <a:buFont typeface="Arial" panose="020B0604020202020204" pitchFamily="34" charset="0"/>
              <a:buChar char="•"/>
            </a:pPr>
            <a:r>
              <a:rPr lang="nl-NL" sz="3000" dirty="0" smtClean="0">
                <a:solidFill>
                  <a:schemeClr val="bg1">
                    <a:lumMod val="50000"/>
                  </a:schemeClr>
                </a:solidFill>
              </a:rPr>
              <a:t>het offer is gebracht (1 Koningen 18)</a:t>
            </a:r>
          </a:p>
          <a:p>
            <a:pPr marL="457200" lvl="0" indent="-457200">
              <a:buFont typeface="Arial" panose="020B0604020202020204" pitchFamily="34" charset="0"/>
              <a:buChar char="•"/>
            </a:pPr>
            <a:r>
              <a:rPr lang="nl-NL" sz="3000" dirty="0" smtClean="0">
                <a:solidFill>
                  <a:schemeClr val="bg1">
                    <a:lumMod val="50000"/>
                  </a:schemeClr>
                </a:solidFill>
              </a:rPr>
              <a:t>Elia vertrekt (vlucht) naar de berg </a:t>
            </a:r>
            <a:r>
              <a:rPr lang="nl-NL" sz="3000" dirty="0" err="1" smtClean="0">
                <a:solidFill>
                  <a:schemeClr val="bg1">
                    <a:lumMod val="50000"/>
                  </a:schemeClr>
                </a:solidFill>
              </a:rPr>
              <a:t>Horeb</a:t>
            </a:r>
            <a:r>
              <a:rPr lang="nl-NL" sz="3000" dirty="0" smtClean="0">
                <a:solidFill>
                  <a:schemeClr val="bg1">
                    <a:lumMod val="50000"/>
                  </a:schemeClr>
                </a:solidFill>
              </a:rPr>
              <a:t> (=Sinaï) =&gt; </a:t>
            </a:r>
            <a:r>
              <a:rPr lang="nl-NL" sz="3000" dirty="0" err="1" smtClean="0">
                <a:solidFill>
                  <a:schemeClr val="bg1">
                    <a:lumMod val="50000"/>
                  </a:schemeClr>
                </a:solidFill>
              </a:rPr>
              <a:t>vgl</a:t>
            </a:r>
            <a:r>
              <a:rPr lang="nl-NL" sz="3000" dirty="0" smtClean="0">
                <a:solidFill>
                  <a:schemeClr val="bg1">
                    <a:lumMod val="50000"/>
                  </a:schemeClr>
                </a:solidFill>
              </a:rPr>
              <a:t>: Gal.1:17, 4:25)</a:t>
            </a:r>
          </a:p>
          <a:p>
            <a:pPr marL="457200" lvl="0" indent="-457200">
              <a:buFont typeface="Arial" panose="020B0604020202020204" pitchFamily="34" charset="0"/>
              <a:buChar char="•"/>
            </a:pPr>
            <a:r>
              <a:rPr lang="nl-NL" sz="3000" dirty="0" smtClean="0">
                <a:solidFill>
                  <a:schemeClr val="bg1">
                    <a:lumMod val="50000"/>
                  </a:schemeClr>
                </a:solidFill>
              </a:rPr>
              <a:t>Elia overnacht in een spelonk (19:9)</a:t>
            </a:r>
          </a:p>
          <a:p>
            <a:pPr marL="457200" lvl="0" indent="-457200">
              <a:buFont typeface="Arial" panose="020B0604020202020204" pitchFamily="34" charset="0"/>
              <a:buChar char="•"/>
            </a:pPr>
            <a:r>
              <a:rPr lang="nl-NL" sz="3000" dirty="0" smtClean="0"/>
              <a:t>God brengt Elia naar buiten en er komt een sterke wind, een aardbeving en een vuur, maar daarin is God niet (:10-11)</a:t>
            </a:r>
          </a:p>
          <a:p>
            <a:pPr marL="457200" lvl="0" indent="-457200">
              <a:buFont typeface="Arial" panose="020B0604020202020204" pitchFamily="34" charset="0"/>
              <a:buChar char="•"/>
            </a:pPr>
            <a:r>
              <a:rPr lang="nl-NL" sz="3000" dirty="0" smtClean="0"/>
              <a:t>daarna het geluid van een stilte en Elia hoorde… (:12-13)</a:t>
            </a:r>
          </a:p>
          <a:p>
            <a:pPr marL="457200" lvl="0" indent="-457200">
              <a:buFont typeface="Arial" panose="020B0604020202020204" pitchFamily="34" charset="0"/>
              <a:buChar char="•"/>
            </a:pPr>
            <a:r>
              <a:rPr lang="nl-NL" sz="3000" dirty="0" smtClean="0"/>
              <a:t>God spreekt en Elia bedekt zijn aangezicht (:13), </a:t>
            </a:r>
            <a:r>
              <a:rPr lang="nl-NL" sz="3000" dirty="0" err="1" smtClean="0"/>
              <a:t>vgl</a:t>
            </a:r>
            <a:r>
              <a:rPr lang="nl-NL" sz="3000" dirty="0" smtClean="0"/>
              <a:t>: Deut.31:17-18</a:t>
            </a:r>
          </a:p>
          <a:p>
            <a:pPr marL="457200" lvl="0" indent="-457200">
              <a:buFont typeface="Arial" panose="020B0604020202020204" pitchFamily="34" charset="0"/>
              <a:buChar char="•"/>
            </a:pPr>
            <a:r>
              <a:rPr lang="nl-NL" sz="3000" dirty="0" smtClean="0"/>
              <a:t>Elia herhaalt zijn woorden tot God (:14)</a:t>
            </a:r>
          </a:p>
          <a:p>
            <a:pPr marL="457200" lvl="0" indent="-457200">
              <a:buFont typeface="Arial" panose="020B0604020202020204" pitchFamily="34" charset="0"/>
              <a:buChar char="•"/>
            </a:pPr>
            <a:r>
              <a:rPr lang="nl-NL" sz="3000" dirty="0" smtClean="0"/>
              <a:t>God zegt tegen Elia dat hij op weg moet naar Damascus (:15)</a:t>
            </a:r>
          </a:p>
          <a:p>
            <a:pPr marL="457200" lvl="0" indent="-457200">
              <a:buFont typeface="Arial" panose="020B0604020202020204" pitchFamily="34" charset="0"/>
              <a:buChar char="•"/>
            </a:pPr>
            <a:r>
              <a:rPr lang="nl-NL" sz="3000" dirty="0"/>
              <a:t>d</a:t>
            </a:r>
            <a:r>
              <a:rPr lang="nl-NL" sz="3000" dirty="0" smtClean="0"/>
              <a:t>aar zou hij </a:t>
            </a:r>
            <a:r>
              <a:rPr lang="nl-NL" sz="3000" dirty="0" err="1" smtClean="0"/>
              <a:t>Hazaël</a:t>
            </a:r>
            <a:r>
              <a:rPr lang="nl-NL" sz="3000" dirty="0" smtClean="0"/>
              <a:t> </a:t>
            </a:r>
            <a:r>
              <a:rPr lang="nl-NL" sz="3000" i="1" dirty="0" smtClean="0"/>
              <a:t>(=door God gezien)</a:t>
            </a:r>
            <a:r>
              <a:rPr lang="nl-NL" sz="3000" dirty="0" smtClean="0"/>
              <a:t> ontmoeten en hem tot koning zalven over Syrië (:15)</a:t>
            </a:r>
            <a:endParaRPr lang="nl-NL" sz="3000" dirty="0"/>
          </a:p>
        </p:txBody>
      </p:sp>
    </p:spTree>
    <p:extLst>
      <p:ext uri="{BB962C8B-B14F-4D97-AF65-F5344CB8AC3E}">
        <p14:creationId xmlns:p14="http://schemas.microsoft.com/office/powerpoint/2010/main" val="10982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99110" y="2667060"/>
            <a:ext cx="11109960" cy="1815882"/>
          </a:xfrm>
          <a:prstGeom prst="rect">
            <a:avLst/>
          </a:prstGeom>
          <a:noFill/>
        </p:spPr>
        <p:txBody>
          <a:bodyPr wrap="square" rtlCol="0">
            <a:spAutoFit/>
          </a:bodyPr>
          <a:lstStyle/>
          <a:p>
            <a:r>
              <a:rPr lang="nl-NL" sz="2800" b="1" i="1" dirty="0" smtClean="0">
                <a:solidFill>
                  <a:srgbClr val="002060"/>
                </a:solidFill>
              </a:rPr>
              <a:t>1 Koningen 19</a:t>
            </a:r>
          </a:p>
          <a:p>
            <a:r>
              <a:rPr lang="nl-NL" sz="2800" baseline="30000" dirty="0" smtClean="0">
                <a:solidFill>
                  <a:srgbClr val="002060"/>
                </a:solidFill>
              </a:rPr>
              <a:t>18</a:t>
            </a:r>
            <a:r>
              <a:rPr lang="nl-NL" sz="2800" dirty="0" smtClean="0">
                <a:solidFill>
                  <a:srgbClr val="002060"/>
                </a:solidFill>
              </a:rPr>
              <a:t> </a:t>
            </a:r>
            <a:r>
              <a:rPr lang="nl-NL" sz="2800" dirty="0">
                <a:solidFill>
                  <a:srgbClr val="002060"/>
                </a:solidFill>
              </a:rPr>
              <a:t>En Ik doe in Israël zeven duizend overblijven, alle knieën die zich niet voor de Baäl bogen en elke mond die hem niet kuste."	</a:t>
            </a:r>
            <a:r>
              <a:rPr lang="nl-NL" sz="2800" dirty="0" smtClean="0">
                <a:solidFill>
                  <a:srgbClr val="002060"/>
                </a:solidFill>
              </a:rPr>
              <a:t>											</a:t>
            </a:r>
            <a:r>
              <a:rPr lang="nl-NL" sz="2800" i="1" dirty="0" err="1" smtClean="0">
                <a:solidFill>
                  <a:srgbClr val="002060"/>
                </a:solidFill>
                <a:effectLst>
                  <a:outerShdw blurRad="38100" dist="38100" dir="2700000" algn="tl">
                    <a:srgbClr val="000000">
                      <a:alpha val="43137"/>
                    </a:srgbClr>
                  </a:outerShdw>
                </a:effectLst>
              </a:rPr>
              <a:t>vgl</a:t>
            </a:r>
            <a:r>
              <a:rPr lang="nl-NL" sz="2800" i="1" dirty="0" smtClean="0">
                <a:solidFill>
                  <a:srgbClr val="002060"/>
                </a:solidFill>
                <a:effectLst>
                  <a:outerShdw blurRad="38100" dist="38100" dir="2700000" algn="tl">
                    <a:srgbClr val="000000">
                      <a:alpha val="43137"/>
                    </a:srgbClr>
                  </a:outerShdw>
                </a:effectLst>
              </a:rPr>
              <a:t>: Rom.11:4</a:t>
            </a:r>
            <a:endParaRPr lang="nl-NL" sz="2800" dirty="0">
              <a:solidFill>
                <a:srgbClr val="002060"/>
              </a:solidFill>
              <a:effectLst>
                <a:outerShdw blurRad="38100" dist="38100" dir="2700000" algn="tl">
                  <a:srgbClr val="000000">
                    <a:alpha val="43137"/>
                  </a:srgbClr>
                </a:outerShdw>
              </a:effectLst>
            </a:endParaRPr>
          </a:p>
        </p:txBody>
      </p:sp>
      <p:sp>
        <p:nvSpPr>
          <p:cNvPr id="3" name="Rechthoek 2"/>
          <p:cNvSpPr/>
          <p:nvPr/>
        </p:nvSpPr>
        <p:spPr>
          <a:xfrm>
            <a:off x="499110" y="493544"/>
            <a:ext cx="9525000" cy="1477328"/>
          </a:xfrm>
          <a:prstGeom prst="rect">
            <a:avLst/>
          </a:prstGeom>
        </p:spPr>
        <p:txBody>
          <a:bodyPr wrap="square">
            <a:spAutoFit/>
          </a:bodyPr>
          <a:lstStyle/>
          <a:p>
            <a:pPr lvl="0"/>
            <a:r>
              <a:rPr lang="nl-NL" sz="3000" b="1" dirty="0">
                <a:solidFill>
                  <a:prstClr val="black"/>
                </a:solidFill>
              </a:rPr>
              <a:t>1 Koningen 19</a:t>
            </a:r>
          </a:p>
          <a:p>
            <a:pPr lvl="0"/>
            <a:endParaRPr lang="nl-NL" sz="3000" b="1" dirty="0">
              <a:solidFill>
                <a:prstClr val="black"/>
              </a:solidFill>
            </a:endParaRPr>
          </a:p>
          <a:p>
            <a:pPr marL="457200" lvl="0" indent="-457200">
              <a:buFont typeface="Arial" panose="020B0604020202020204" pitchFamily="34" charset="0"/>
              <a:buChar char="•"/>
            </a:pPr>
            <a:r>
              <a:rPr lang="nl-NL" sz="3000" dirty="0">
                <a:solidFill>
                  <a:prstClr val="black"/>
                </a:solidFill>
              </a:rPr>
              <a:t>d</a:t>
            </a:r>
            <a:r>
              <a:rPr lang="nl-NL" sz="3000" dirty="0" smtClean="0">
                <a:solidFill>
                  <a:prstClr val="black"/>
                </a:solidFill>
              </a:rPr>
              <a:t>an spreekt God tot Elia de woorden: </a:t>
            </a:r>
            <a:endParaRPr lang="nl-NL" sz="3000" dirty="0">
              <a:solidFill>
                <a:prstClr val="black"/>
              </a:solidFill>
            </a:endParaRPr>
          </a:p>
        </p:txBody>
      </p:sp>
    </p:spTree>
    <p:extLst>
      <p:ext uri="{BB962C8B-B14F-4D97-AF65-F5344CB8AC3E}">
        <p14:creationId xmlns:p14="http://schemas.microsoft.com/office/powerpoint/2010/main" val="336987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2" y="190714"/>
            <a:ext cx="11495498" cy="2400657"/>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chemeClr val="bg1">
                    <a:lumMod val="65000"/>
                  </a:schemeClr>
                </a:solidFill>
              </a:rPr>
              <a:t>4</a:t>
            </a:r>
            <a:r>
              <a:rPr lang="nl-NL" sz="3000" dirty="0" smtClean="0">
                <a:solidFill>
                  <a:schemeClr val="bg1">
                    <a:lumMod val="65000"/>
                  </a:schemeClr>
                </a:solidFill>
              </a:rPr>
              <a:t> Maar </a:t>
            </a:r>
            <a:r>
              <a:rPr lang="nl-NL" sz="3000" dirty="0">
                <a:solidFill>
                  <a:schemeClr val="bg1">
                    <a:lumMod val="65000"/>
                  </a:schemeClr>
                </a:solidFill>
              </a:rPr>
              <a:t>wat zegt de Godsspraak tegen hem? </a:t>
            </a:r>
            <a:r>
              <a:rPr lang="nl-NL" sz="3000" dirty="0" smtClean="0">
                <a:solidFill>
                  <a:schemeClr val="bg1">
                    <a:lumMod val="65000"/>
                  </a:schemeClr>
                </a:solidFill>
              </a:rPr>
              <a:t>Ik </a:t>
            </a:r>
            <a:r>
              <a:rPr lang="nl-NL" sz="3000" dirty="0">
                <a:solidFill>
                  <a:schemeClr val="bg1">
                    <a:lumMod val="65000"/>
                  </a:schemeClr>
                </a:solidFill>
              </a:rPr>
              <a:t>liet voor Mijzelf zevenduizend mannen achter, </a:t>
            </a:r>
            <a:r>
              <a:rPr lang="nl-NL" sz="3000" dirty="0" smtClean="0">
                <a:solidFill>
                  <a:schemeClr val="bg1">
                    <a:lumMod val="65000"/>
                  </a:schemeClr>
                </a:solidFill>
              </a:rPr>
              <a:t>die </a:t>
            </a:r>
            <a:r>
              <a:rPr lang="nl-NL" sz="3000" dirty="0">
                <a:solidFill>
                  <a:schemeClr val="bg1">
                    <a:lumMod val="65000"/>
                  </a:schemeClr>
                </a:solidFill>
              </a:rPr>
              <a:t>de knie niet buigen voor de Baäl.</a:t>
            </a:r>
          </a:p>
          <a:p>
            <a:pPr lvl="0"/>
            <a:r>
              <a:rPr lang="nl-NL" sz="3000" baseline="30000" dirty="0" smtClean="0">
                <a:solidFill>
                  <a:srgbClr val="002060"/>
                </a:solidFill>
              </a:rPr>
              <a:t>5 </a:t>
            </a:r>
            <a:r>
              <a:rPr lang="nl-NL" sz="3000" dirty="0" smtClean="0">
                <a:solidFill>
                  <a:srgbClr val="002060"/>
                </a:solidFill>
              </a:rPr>
              <a:t>Zó </a:t>
            </a:r>
            <a:r>
              <a:rPr lang="nl-NL" sz="3000" dirty="0">
                <a:solidFill>
                  <a:srgbClr val="002060"/>
                </a:solidFill>
              </a:rPr>
              <a:t>is er dan ook in de </a:t>
            </a:r>
            <a:r>
              <a:rPr lang="nl-NL" sz="3000" dirty="0" smtClean="0">
                <a:solidFill>
                  <a:srgbClr val="002060"/>
                </a:solidFill>
              </a:rPr>
              <a:t>tegenwoordige tijd </a:t>
            </a:r>
            <a:r>
              <a:rPr lang="nl-NL" sz="3000" dirty="0">
                <a:solidFill>
                  <a:srgbClr val="002060"/>
                </a:solidFill>
              </a:rPr>
              <a:t>een overblijfsel geworden </a:t>
            </a:r>
            <a:endParaRPr lang="nl-NL" sz="3000" dirty="0" smtClean="0">
              <a:solidFill>
                <a:srgbClr val="002060"/>
              </a:solidFill>
            </a:endParaRPr>
          </a:p>
          <a:p>
            <a:pPr lvl="0"/>
            <a:r>
              <a:rPr lang="nl-NL" sz="3000" dirty="0" smtClean="0">
                <a:solidFill>
                  <a:srgbClr val="002060"/>
                </a:solidFill>
              </a:rPr>
              <a:t>naar </a:t>
            </a:r>
            <a:r>
              <a:rPr lang="nl-NL" sz="3000" dirty="0">
                <a:solidFill>
                  <a:srgbClr val="002060"/>
                </a:solidFill>
              </a:rPr>
              <a:t>de uitverkiezing van genade. </a:t>
            </a:r>
          </a:p>
        </p:txBody>
      </p:sp>
      <p:sp>
        <p:nvSpPr>
          <p:cNvPr id="5" name="Tekstvak 4"/>
          <p:cNvSpPr txBox="1"/>
          <p:nvPr/>
        </p:nvSpPr>
        <p:spPr>
          <a:xfrm>
            <a:off x="608540" y="2971323"/>
            <a:ext cx="10192810" cy="129266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er is altijd een gelovige rest</a:t>
            </a:r>
          </a:p>
          <a:p>
            <a:pPr marL="457200" indent="-457200">
              <a:buFont typeface="Courier New" panose="02070309020205020404" pitchFamily="49" charset="0"/>
              <a:buChar char="o"/>
            </a:pPr>
            <a:r>
              <a:rPr lang="nl-NL" sz="2600" dirty="0" smtClean="0">
                <a:latin typeface="+mj-lt"/>
              </a:rPr>
              <a:t>daar </a:t>
            </a:r>
            <a:r>
              <a:rPr lang="nl-NL" sz="2600" dirty="0">
                <a:latin typeface="+mj-lt"/>
              </a:rPr>
              <a:t>zorgt God voor: “</a:t>
            </a:r>
            <a:r>
              <a:rPr lang="nl-NL" sz="2600" i="1" dirty="0">
                <a:latin typeface="+mj-lt"/>
              </a:rPr>
              <a:t>Ik liet voor Mijzelf </a:t>
            </a:r>
            <a:r>
              <a:rPr lang="nl-NL" sz="2600" dirty="0">
                <a:latin typeface="+mj-lt"/>
              </a:rPr>
              <a:t>zevenduizend mannen </a:t>
            </a:r>
            <a:r>
              <a:rPr lang="nl-NL" sz="2600" dirty="0" smtClean="0">
                <a:latin typeface="+mj-lt"/>
              </a:rPr>
              <a:t>achter”</a:t>
            </a:r>
          </a:p>
          <a:p>
            <a:pPr marL="457200" indent="-457200">
              <a:buFont typeface="Courier New" panose="02070309020205020404" pitchFamily="49" charset="0"/>
              <a:buChar char="o"/>
            </a:pPr>
            <a:r>
              <a:rPr lang="nl-NL" sz="2600" dirty="0" smtClean="0">
                <a:latin typeface="+mj-lt"/>
              </a:rPr>
              <a:t>het is dan ook ‘naar de uitverkiezing van genade’</a:t>
            </a:r>
          </a:p>
        </p:txBody>
      </p:sp>
      <p:pic>
        <p:nvPicPr>
          <p:cNvPr id="2" name="Afbeelding 1"/>
          <p:cNvPicPr>
            <a:picLocks noChangeAspect="1"/>
          </p:cNvPicPr>
          <p:nvPr/>
        </p:nvPicPr>
        <p:blipFill>
          <a:blip r:embed="rId3"/>
          <a:stretch>
            <a:fillRect/>
          </a:stretch>
        </p:blipFill>
        <p:spPr>
          <a:xfrm>
            <a:off x="526733" y="4964202"/>
            <a:ext cx="7451407" cy="891768"/>
          </a:xfrm>
          <a:prstGeom prst="rect">
            <a:avLst/>
          </a:prstGeom>
        </p:spPr>
      </p:pic>
      <p:pic>
        <p:nvPicPr>
          <p:cNvPr id="3" name="Afbeelding 2"/>
          <p:cNvPicPr>
            <a:picLocks noChangeAspect="1"/>
          </p:cNvPicPr>
          <p:nvPr/>
        </p:nvPicPr>
        <p:blipFill>
          <a:blip r:embed="rId4"/>
          <a:stretch>
            <a:fillRect/>
          </a:stretch>
        </p:blipFill>
        <p:spPr>
          <a:xfrm>
            <a:off x="526733" y="5810335"/>
            <a:ext cx="8386822" cy="879072"/>
          </a:xfrm>
          <a:prstGeom prst="rect">
            <a:avLst/>
          </a:prstGeom>
        </p:spPr>
      </p:pic>
    </p:spTree>
    <p:extLst>
      <p:ext uri="{BB962C8B-B14F-4D97-AF65-F5344CB8AC3E}">
        <p14:creationId xmlns:p14="http://schemas.microsoft.com/office/powerpoint/2010/main" val="192242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2" y="190714"/>
            <a:ext cx="11495498" cy="1477328"/>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5 </a:t>
            </a:r>
            <a:r>
              <a:rPr lang="nl-NL" sz="3000" dirty="0" smtClean="0">
                <a:solidFill>
                  <a:srgbClr val="002060"/>
                </a:solidFill>
              </a:rPr>
              <a:t>Zó </a:t>
            </a:r>
            <a:r>
              <a:rPr lang="nl-NL" sz="3000" dirty="0">
                <a:solidFill>
                  <a:srgbClr val="002060"/>
                </a:solidFill>
              </a:rPr>
              <a:t>is er dan ook in de </a:t>
            </a:r>
            <a:r>
              <a:rPr lang="nl-NL" sz="3000" dirty="0" smtClean="0">
                <a:solidFill>
                  <a:srgbClr val="002060"/>
                </a:solidFill>
              </a:rPr>
              <a:t>tegenwoordige tijd </a:t>
            </a:r>
            <a:r>
              <a:rPr lang="nl-NL" sz="3000" dirty="0">
                <a:solidFill>
                  <a:srgbClr val="002060"/>
                </a:solidFill>
              </a:rPr>
              <a:t>een overblijfsel geworden </a:t>
            </a:r>
            <a:endParaRPr lang="nl-NL" sz="3000" dirty="0" smtClean="0">
              <a:solidFill>
                <a:srgbClr val="002060"/>
              </a:solidFill>
            </a:endParaRPr>
          </a:p>
          <a:p>
            <a:pPr lvl="0"/>
            <a:r>
              <a:rPr lang="nl-NL" sz="3000" dirty="0" smtClean="0">
                <a:solidFill>
                  <a:srgbClr val="002060"/>
                </a:solidFill>
              </a:rPr>
              <a:t>naar </a:t>
            </a:r>
            <a:r>
              <a:rPr lang="nl-NL" sz="3000" dirty="0">
                <a:solidFill>
                  <a:srgbClr val="002060"/>
                </a:solidFill>
              </a:rPr>
              <a:t>de uitverkiezing van genade. </a:t>
            </a:r>
          </a:p>
        </p:txBody>
      </p:sp>
      <p:sp>
        <p:nvSpPr>
          <p:cNvPr id="5" name="Tekstvak 4"/>
          <p:cNvSpPr txBox="1"/>
          <p:nvPr/>
        </p:nvSpPr>
        <p:spPr>
          <a:xfrm>
            <a:off x="1305770" y="2838178"/>
            <a:ext cx="8958370" cy="2893100"/>
          </a:xfrm>
          <a:prstGeom prst="rect">
            <a:avLst/>
          </a:prstGeom>
          <a:solidFill>
            <a:srgbClr val="CCFFCC"/>
          </a:solidFill>
        </p:spPr>
        <p:txBody>
          <a:bodyPr wrap="square" rtlCol="0">
            <a:spAutoFit/>
          </a:bodyPr>
          <a:lstStyle/>
          <a:p>
            <a:r>
              <a:rPr lang="nl-NL" sz="2600" b="1" i="1" dirty="0">
                <a:latin typeface="+mj-lt"/>
              </a:rPr>
              <a:t>Romeinen 9 </a:t>
            </a:r>
          </a:p>
          <a:p>
            <a:r>
              <a:rPr lang="nl-NL" sz="2600" baseline="30000" dirty="0">
                <a:latin typeface="+mj-lt"/>
              </a:rPr>
              <a:t>11</a:t>
            </a:r>
            <a:r>
              <a:rPr lang="nl-NL" sz="2600" dirty="0">
                <a:latin typeface="+mj-lt"/>
              </a:rPr>
              <a:t> Want toen de kinderen nog niet geboren waren, </a:t>
            </a:r>
          </a:p>
          <a:p>
            <a:r>
              <a:rPr lang="nl-NL" sz="2600" dirty="0">
                <a:latin typeface="+mj-lt"/>
              </a:rPr>
              <a:t>en noch iets goed of slechts hadden verricht, </a:t>
            </a:r>
          </a:p>
          <a:p>
            <a:r>
              <a:rPr lang="nl-NL" sz="2600" dirty="0">
                <a:latin typeface="+mj-lt"/>
              </a:rPr>
              <a:t>(opdat het zou blijven naar het uitverkiezend voornemen van God, </a:t>
            </a:r>
          </a:p>
          <a:p>
            <a:r>
              <a:rPr lang="nl-NL" sz="2600" dirty="0">
                <a:latin typeface="+mj-lt"/>
              </a:rPr>
              <a:t>niet uit werken, maar uit Hem, die roept)</a:t>
            </a:r>
          </a:p>
          <a:p>
            <a:r>
              <a:rPr lang="nl-NL" sz="2600" baseline="30000" dirty="0">
                <a:latin typeface="+mj-lt"/>
              </a:rPr>
              <a:t>12</a:t>
            </a:r>
            <a:r>
              <a:rPr lang="nl-NL" sz="2600" dirty="0">
                <a:latin typeface="+mj-lt"/>
              </a:rPr>
              <a:t> werd tot haar uitgesproken: </a:t>
            </a:r>
          </a:p>
          <a:p>
            <a:r>
              <a:rPr lang="nl-NL" sz="2600" dirty="0">
                <a:latin typeface="+mj-lt"/>
              </a:rPr>
              <a:t>De grotere zal slaaf zijn voor de mindere.</a:t>
            </a:r>
          </a:p>
        </p:txBody>
      </p:sp>
    </p:spTree>
    <p:extLst>
      <p:ext uri="{BB962C8B-B14F-4D97-AF65-F5344CB8AC3E}">
        <p14:creationId xmlns:p14="http://schemas.microsoft.com/office/powerpoint/2010/main" val="91357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2" y="190714"/>
            <a:ext cx="11495498" cy="2400657"/>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6 </a:t>
            </a:r>
            <a:r>
              <a:rPr lang="nl-NL" sz="3000" dirty="0" smtClean="0">
                <a:solidFill>
                  <a:srgbClr val="002060"/>
                </a:solidFill>
              </a:rPr>
              <a:t>Indien </a:t>
            </a:r>
            <a:r>
              <a:rPr lang="nl-NL" sz="3000" dirty="0">
                <a:solidFill>
                  <a:srgbClr val="002060"/>
                </a:solidFill>
              </a:rPr>
              <a:t>het nu in genade is, dan is het niet meer uit werken, </a:t>
            </a:r>
            <a:endParaRPr lang="nl-NL" sz="3000" dirty="0" smtClean="0">
              <a:solidFill>
                <a:srgbClr val="002060"/>
              </a:solidFill>
            </a:endParaRPr>
          </a:p>
          <a:p>
            <a:pPr lvl="0"/>
            <a:r>
              <a:rPr lang="nl-NL" sz="3000" dirty="0" smtClean="0">
                <a:solidFill>
                  <a:srgbClr val="002060"/>
                </a:solidFill>
              </a:rPr>
              <a:t>anders </a:t>
            </a:r>
            <a:r>
              <a:rPr lang="nl-NL" sz="3000" dirty="0">
                <a:solidFill>
                  <a:srgbClr val="002060"/>
                </a:solidFill>
              </a:rPr>
              <a:t>is de genade geen genade meer. </a:t>
            </a:r>
            <a:endParaRPr lang="nl-NL" sz="3000" dirty="0" smtClean="0">
              <a:solidFill>
                <a:srgbClr val="002060"/>
              </a:solidFill>
            </a:endParaRPr>
          </a:p>
          <a:p>
            <a:pPr lvl="0"/>
            <a:r>
              <a:rPr lang="nl-NL" sz="3000" dirty="0" smtClean="0">
                <a:solidFill>
                  <a:srgbClr val="002060"/>
                </a:solidFill>
              </a:rPr>
              <a:t>Maar</a:t>
            </a:r>
            <a:r>
              <a:rPr lang="nl-NL" sz="3000" dirty="0">
                <a:solidFill>
                  <a:srgbClr val="002060"/>
                </a:solidFill>
              </a:rPr>
              <a:t>, indien het uit werken is, dan is het geen genade meer, </a:t>
            </a:r>
            <a:endParaRPr lang="nl-NL" sz="3000" dirty="0" smtClean="0">
              <a:solidFill>
                <a:srgbClr val="002060"/>
              </a:solidFill>
            </a:endParaRPr>
          </a:p>
          <a:p>
            <a:pPr lvl="0"/>
            <a:r>
              <a:rPr lang="nl-NL" sz="3000" dirty="0" smtClean="0">
                <a:solidFill>
                  <a:srgbClr val="002060"/>
                </a:solidFill>
              </a:rPr>
              <a:t>anders </a:t>
            </a:r>
            <a:r>
              <a:rPr lang="nl-NL" sz="3000" dirty="0">
                <a:solidFill>
                  <a:srgbClr val="002060"/>
                </a:solidFill>
              </a:rPr>
              <a:t>is het werk geen werk meer.</a:t>
            </a:r>
          </a:p>
        </p:txBody>
      </p:sp>
      <p:sp>
        <p:nvSpPr>
          <p:cNvPr id="5" name="Tekstvak 4"/>
          <p:cNvSpPr txBox="1"/>
          <p:nvPr/>
        </p:nvSpPr>
        <p:spPr>
          <a:xfrm>
            <a:off x="3435078" y="3571706"/>
            <a:ext cx="4412558" cy="89255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a:latin typeface="+mj-lt"/>
              </a:rPr>
              <a:t>g</a:t>
            </a:r>
            <a:r>
              <a:rPr lang="nl-NL" sz="2600" dirty="0" smtClean="0">
                <a:latin typeface="+mj-lt"/>
              </a:rPr>
              <a:t>enade = om niet</a:t>
            </a:r>
          </a:p>
          <a:p>
            <a:pPr marL="457200" indent="-457200">
              <a:buFont typeface="Courier New" panose="02070309020205020404" pitchFamily="49" charset="0"/>
              <a:buChar char="o"/>
            </a:pPr>
            <a:r>
              <a:rPr lang="nl-NL" sz="2600" dirty="0" smtClean="0">
                <a:latin typeface="+mj-lt"/>
              </a:rPr>
              <a:t>los van werken van de mens</a:t>
            </a:r>
            <a:endParaRPr lang="nl-NL" sz="2600" dirty="0">
              <a:latin typeface="+mj-lt"/>
            </a:endParaRPr>
          </a:p>
        </p:txBody>
      </p:sp>
      <p:pic>
        <p:nvPicPr>
          <p:cNvPr id="2" name="Afbeelding 1"/>
          <p:cNvPicPr>
            <a:picLocks noChangeAspect="1"/>
          </p:cNvPicPr>
          <p:nvPr/>
        </p:nvPicPr>
        <p:blipFill>
          <a:blip r:embed="rId3"/>
          <a:stretch>
            <a:fillRect/>
          </a:stretch>
        </p:blipFill>
        <p:spPr>
          <a:xfrm>
            <a:off x="115841" y="5217149"/>
            <a:ext cx="12019009" cy="840038"/>
          </a:xfrm>
          <a:prstGeom prst="rect">
            <a:avLst/>
          </a:prstGeom>
        </p:spPr>
      </p:pic>
      <p:pic>
        <p:nvPicPr>
          <p:cNvPr id="3" name="Afbeelding 2"/>
          <p:cNvPicPr>
            <a:picLocks noChangeAspect="1"/>
          </p:cNvPicPr>
          <p:nvPr/>
        </p:nvPicPr>
        <p:blipFill>
          <a:blip r:embed="rId4"/>
          <a:stretch>
            <a:fillRect/>
          </a:stretch>
        </p:blipFill>
        <p:spPr>
          <a:xfrm>
            <a:off x="115841" y="6011467"/>
            <a:ext cx="11841480" cy="798611"/>
          </a:xfrm>
          <a:prstGeom prst="rect">
            <a:avLst/>
          </a:prstGeom>
        </p:spPr>
      </p:pic>
    </p:spTree>
    <p:extLst>
      <p:ext uri="{BB962C8B-B14F-4D97-AF65-F5344CB8AC3E}">
        <p14:creationId xmlns:p14="http://schemas.microsoft.com/office/powerpoint/2010/main" val="23281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2" y="190714"/>
            <a:ext cx="11495498" cy="1477328"/>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7 </a:t>
            </a:r>
            <a:r>
              <a:rPr lang="nl-NL" sz="3000" dirty="0" smtClean="0">
                <a:solidFill>
                  <a:srgbClr val="002060"/>
                </a:solidFill>
              </a:rPr>
              <a:t>Wat </a:t>
            </a:r>
            <a:r>
              <a:rPr lang="nl-NL" sz="3000" dirty="0">
                <a:solidFill>
                  <a:srgbClr val="002060"/>
                </a:solidFill>
              </a:rPr>
              <a:t>dan? </a:t>
            </a:r>
            <a:r>
              <a:rPr lang="nl-NL" sz="3000" dirty="0" smtClean="0">
                <a:solidFill>
                  <a:srgbClr val="002060"/>
                </a:solidFill>
              </a:rPr>
              <a:t>Hetgeen Israël </a:t>
            </a:r>
            <a:r>
              <a:rPr lang="nl-NL" sz="3000" dirty="0">
                <a:solidFill>
                  <a:srgbClr val="002060"/>
                </a:solidFill>
              </a:rPr>
              <a:t>zoekt, dit verkreeg zij niet, </a:t>
            </a:r>
            <a:endParaRPr lang="nl-NL" sz="3000" dirty="0" smtClean="0">
              <a:solidFill>
                <a:srgbClr val="002060"/>
              </a:solidFill>
            </a:endParaRPr>
          </a:p>
          <a:p>
            <a:pPr lvl="0"/>
            <a:r>
              <a:rPr lang="nl-NL" sz="3000" dirty="0" smtClean="0">
                <a:solidFill>
                  <a:srgbClr val="002060"/>
                </a:solidFill>
              </a:rPr>
              <a:t>maar </a:t>
            </a:r>
            <a:r>
              <a:rPr lang="nl-NL" sz="3000" dirty="0">
                <a:solidFill>
                  <a:srgbClr val="002060"/>
                </a:solidFill>
              </a:rPr>
              <a:t>de uitverkiezing verkreeg het, en de overigen werden </a:t>
            </a:r>
            <a:r>
              <a:rPr lang="nl-NL" sz="3000" dirty="0" smtClean="0">
                <a:solidFill>
                  <a:srgbClr val="002060"/>
                </a:solidFill>
              </a:rPr>
              <a:t>verhard.</a:t>
            </a:r>
            <a:endParaRPr lang="nl-NL" sz="3000" dirty="0">
              <a:solidFill>
                <a:srgbClr val="002060"/>
              </a:solidFill>
            </a:endParaRPr>
          </a:p>
        </p:txBody>
      </p:sp>
      <p:sp>
        <p:nvSpPr>
          <p:cNvPr id="5" name="Tekstvak 4"/>
          <p:cNvSpPr txBox="1"/>
          <p:nvPr/>
        </p:nvSpPr>
        <p:spPr>
          <a:xfrm>
            <a:off x="1465790" y="2815318"/>
            <a:ext cx="8958370" cy="129266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God verkiest (9:31, 11:5) en God verhard</a:t>
            </a:r>
          </a:p>
          <a:p>
            <a:pPr marL="457200" indent="-457200">
              <a:buFont typeface="Courier New" panose="02070309020205020404" pitchFamily="49" charset="0"/>
              <a:buChar char="o"/>
            </a:pPr>
            <a:r>
              <a:rPr lang="nl-NL" sz="2600" dirty="0" smtClean="0">
                <a:latin typeface="+mj-lt"/>
              </a:rPr>
              <a:t>de mens is niet te verontschuldigen (1:20)</a:t>
            </a:r>
          </a:p>
          <a:p>
            <a:pPr marL="457200" indent="-457200">
              <a:buFont typeface="Courier New" panose="02070309020205020404" pitchFamily="49" charset="0"/>
              <a:buChar char="o"/>
            </a:pPr>
            <a:r>
              <a:rPr lang="nl-NL" sz="2600" dirty="0" smtClean="0">
                <a:latin typeface="+mj-lt"/>
              </a:rPr>
              <a:t>maar God regisseert, net als bij Farao (9:17-23)</a:t>
            </a:r>
            <a:endParaRPr lang="nl-NL" sz="2600" dirty="0">
              <a:latin typeface="+mj-lt"/>
            </a:endParaRPr>
          </a:p>
        </p:txBody>
      </p:sp>
      <p:pic>
        <p:nvPicPr>
          <p:cNvPr id="4" name="Afbeelding 3"/>
          <p:cNvPicPr>
            <a:picLocks noChangeAspect="1"/>
          </p:cNvPicPr>
          <p:nvPr/>
        </p:nvPicPr>
        <p:blipFill>
          <a:blip r:embed="rId3"/>
          <a:stretch>
            <a:fillRect/>
          </a:stretch>
        </p:blipFill>
        <p:spPr>
          <a:xfrm>
            <a:off x="345982" y="5048570"/>
            <a:ext cx="9655268" cy="842642"/>
          </a:xfrm>
          <a:prstGeom prst="rect">
            <a:avLst/>
          </a:prstGeom>
        </p:spPr>
      </p:pic>
      <p:pic>
        <p:nvPicPr>
          <p:cNvPr id="7" name="Afbeelding 6"/>
          <p:cNvPicPr>
            <a:picLocks noChangeAspect="1"/>
          </p:cNvPicPr>
          <p:nvPr/>
        </p:nvPicPr>
        <p:blipFill>
          <a:blip r:embed="rId4"/>
          <a:stretch>
            <a:fillRect/>
          </a:stretch>
        </p:blipFill>
        <p:spPr>
          <a:xfrm>
            <a:off x="345982" y="5836493"/>
            <a:ext cx="8593188" cy="833864"/>
          </a:xfrm>
          <a:prstGeom prst="rect">
            <a:avLst/>
          </a:prstGeom>
        </p:spPr>
      </p:pic>
    </p:spTree>
    <p:extLst>
      <p:ext uri="{BB962C8B-B14F-4D97-AF65-F5344CB8AC3E}">
        <p14:creationId xmlns:p14="http://schemas.microsoft.com/office/powerpoint/2010/main" val="96323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1" y="190714"/>
            <a:ext cx="11655517" cy="1477328"/>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8</a:t>
            </a:r>
            <a:r>
              <a:rPr lang="nl-NL" sz="3000" dirty="0" smtClean="0">
                <a:solidFill>
                  <a:srgbClr val="002060"/>
                </a:solidFill>
              </a:rPr>
              <a:t> Zoals </a:t>
            </a:r>
            <a:r>
              <a:rPr lang="nl-NL" sz="3000" dirty="0">
                <a:solidFill>
                  <a:srgbClr val="002060"/>
                </a:solidFill>
              </a:rPr>
              <a:t>er geschreven staat: God geeft aan hen een geest van verdoving, ogen om niet te </a:t>
            </a:r>
            <a:r>
              <a:rPr lang="nl-NL" sz="3000" dirty="0" smtClean="0">
                <a:solidFill>
                  <a:srgbClr val="002060"/>
                </a:solidFill>
              </a:rPr>
              <a:t>zien en </a:t>
            </a:r>
            <a:r>
              <a:rPr lang="nl-NL" sz="3000" dirty="0">
                <a:solidFill>
                  <a:srgbClr val="002060"/>
                </a:solidFill>
              </a:rPr>
              <a:t>oren om niet te horen, tot op de dag van vandaag.</a:t>
            </a:r>
          </a:p>
        </p:txBody>
      </p:sp>
      <p:sp>
        <p:nvSpPr>
          <p:cNvPr id="5" name="Tekstvak 4"/>
          <p:cNvSpPr txBox="1"/>
          <p:nvPr/>
        </p:nvSpPr>
        <p:spPr>
          <a:xfrm>
            <a:off x="2677370" y="2473991"/>
            <a:ext cx="7426750" cy="209288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Deut.29:4; Jes.29:10</a:t>
            </a:r>
          </a:p>
          <a:p>
            <a:pPr marL="457200" indent="-457200">
              <a:buFont typeface="Courier New" panose="02070309020205020404" pitchFamily="49" charset="0"/>
              <a:buChar char="o"/>
            </a:pPr>
            <a:r>
              <a:rPr lang="nl-NL" sz="2600" dirty="0" smtClean="0">
                <a:latin typeface="+mj-lt"/>
              </a:rPr>
              <a:t>God verkiest en God verhard (:7)</a:t>
            </a:r>
          </a:p>
          <a:p>
            <a:pPr marL="457200" indent="-457200">
              <a:buFont typeface="Courier New" panose="02070309020205020404" pitchFamily="49" charset="0"/>
              <a:buChar char="o"/>
            </a:pPr>
            <a:r>
              <a:rPr lang="nl-NL" sz="2600" dirty="0" smtClean="0">
                <a:latin typeface="+mj-lt"/>
              </a:rPr>
              <a:t>God ontfermt en God verhard (9:18)</a:t>
            </a:r>
          </a:p>
          <a:p>
            <a:pPr marL="457200" indent="-457200">
              <a:buFont typeface="Courier New" panose="02070309020205020404" pitchFamily="49" charset="0"/>
              <a:buChar char="o"/>
            </a:pPr>
            <a:r>
              <a:rPr lang="nl-NL" sz="2600" dirty="0" smtClean="0">
                <a:latin typeface="+mj-lt"/>
              </a:rPr>
              <a:t>God opent ogen en oren en God sluit ogen en oren</a:t>
            </a:r>
          </a:p>
          <a:p>
            <a:pPr marL="457200" indent="-457200">
              <a:buFont typeface="Courier New" panose="02070309020205020404" pitchFamily="49" charset="0"/>
              <a:buChar char="o"/>
            </a:pPr>
            <a:r>
              <a:rPr lang="nl-NL" sz="2600" dirty="0" smtClean="0">
                <a:latin typeface="+mj-lt"/>
              </a:rPr>
              <a:t>Jesaja 29 =&gt;</a:t>
            </a:r>
            <a:endParaRPr lang="nl-NL" sz="2600" dirty="0">
              <a:latin typeface="+mj-lt"/>
            </a:endParaRPr>
          </a:p>
        </p:txBody>
      </p:sp>
      <p:pic>
        <p:nvPicPr>
          <p:cNvPr id="4" name="Afbeelding 3"/>
          <p:cNvPicPr>
            <a:picLocks noChangeAspect="1"/>
          </p:cNvPicPr>
          <p:nvPr/>
        </p:nvPicPr>
        <p:blipFill>
          <a:blip r:embed="rId3"/>
          <a:stretch>
            <a:fillRect/>
          </a:stretch>
        </p:blipFill>
        <p:spPr>
          <a:xfrm>
            <a:off x="142874" y="4991797"/>
            <a:ext cx="11858625" cy="840239"/>
          </a:xfrm>
          <a:prstGeom prst="rect">
            <a:avLst/>
          </a:prstGeom>
        </p:spPr>
      </p:pic>
      <p:pic>
        <p:nvPicPr>
          <p:cNvPr id="7" name="Afbeelding 6"/>
          <p:cNvPicPr>
            <a:picLocks noChangeAspect="1"/>
          </p:cNvPicPr>
          <p:nvPr/>
        </p:nvPicPr>
        <p:blipFill>
          <a:blip r:embed="rId4"/>
          <a:stretch>
            <a:fillRect/>
          </a:stretch>
        </p:blipFill>
        <p:spPr>
          <a:xfrm>
            <a:off x="228600" y="5797746"/>
            <a:ext cx="11612880" cy="884454"/>
          </a:xfrm>
          <a:prstGeom prst="rect">
            <a:avLst/>
          </a:prstGeom>
        </p:spPr>
      </p:pic>
    </p:spTree>
    <p:extLst>
      <p:ext uri="{BB962C8B-B14F-4D97-AF65-F5344CB8AC3E}">
        <p14:creationId xmlns:p14="http://schemas.microsoft.com/office/powerpoint/2010/main" val="191752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31470" y="302359"/>
            <a:ext cx="11670030" cy="6555641"/>
          </a:xfrm>
          <a:prstGeom prst="rect">
            <a:avLst/>
          </a:prstGeom>
        </p:spPr>
        <p:txBody>
          <a:bodyPr wrap="square">
            <a:spAutoFit/>
          </a:bodyPr>
          <a:lstStyle/>
          <a:p>
            <a:pPr algn="ctr"/>
            <a:r>
              <a:rPr lang="nl-NL" sz="2800" b="1" i="1" dirty="0"/>
              <a:t>Jesaja 29</a:t>
            </a:r>
          </a:p>
          <a:p>
            <a:pPr algn="ctr"/>
            <a:r>
              <a:rPr lang="nl-NL" sz="2800" baseline="30000" dirty="0"/>
              <a:t>10</a:t>
            </a:r>
            <a:r>
              <a:rPr lang="nl-NL" sz="2800" dirty="0"/>
              <a:t> Want de HEERE heeft over u uitgegoten een geest van diepe slaap.</a:t>
            </a:r>
          </a:p>
          <a:p>
            <a:pPr algn="ctr"/>
            <a:r>
              <a:rPr lang="nl-NL" sz="2800" dirty="0"/>
              <a:t>Gesloten heeft Hij uw ogen, de profeten; </a:t>
            </a:r>
            <a:endParaRPr lang="nl-NL" sz="2800" dirty="0" smtClean="0"/>
          </a:p>
          <a:p>
            <a:pPr algn="ctr"/>
            <a:r>
              <a:rPr lang="nl-NL" sz="2800" dirty="0" smtClean="0"/>
              <a:t>en </a:t>
            </a:r>
            <a:r>
              <a:rPr lang="nl-NL" sz="2800" dirty="0"/>
              <a:t>uw hoofden, de zieners, heeft Hij omhuld.</a:t>
            </a:r>
          </a:p>
          <a:p>
            <a:pPr algn="ctr"/>
            <a:r>
              <a:rPr lang="nl-NL" sz="2800" baseline="30000" dirty="0"/>
              <a:t>11</a:t>
            </a:r>
            <a:r>
              <a:rPr lang="nl-NL" sz="2800" dirty="0"/>
              <a:t> Daarom is voor u het visioen van dit alles geworden als de woorden van een verzegeld boek. Men geeft het aan iemand die lezen kan en zegt: Lees dit eens! Maar hij zegt: Dat kan ik niet, het is verzegeld.</a:t>
            </a:r>
          </a:p>
          <a:p>
            <a:pPr algn="ctr"/>
            <a:r>
              <a:rPr lang="nl-NL" sz="2800" baseline="30000" dirty="0"/>
              <a:t>12</a:t>
            </a:r>
            <a:r>
              <a:rPr lang="nl-NL" sz="2800" dirty="0"/>
              <a:t> Of men geeft het aan iemand die niet lezen kan, en zegt: Lees dit eens! </a:t>
            </a:r>
            <a:endParaRPr lang="nl-NL" sz="2800" dirty="0" smtClean="0"/>
          </a:p>
          <a:p>
            <a:pPr algn="ctr"/>
            <a:r>
              <a:rPr lang="nl-NL" sz="2800" dirty="0" smtClean="0"/>
              <a:t>Maar </a:t>
            </a:r>
            <a:r>
              <a:rPr lang="nl-NL" sz="2800" dirty="0"/>
              <a:t>hij zegt: Ik kan niet lezen.</a:t>
            </a:r>
          </a:p>
          <a:p>
            <a:pPr algn="ctr"/>
            <a:r>
              <a:rPr lang="nl-NL" sz="2800" baseline="30000" dirty="0"/>
              <a:t>13</a:t>
            </a:r>
            <a:r>
              <a:rPr lang="nl-NL" sz="2800" dirty="0"/>
              <a:t> De Heere zei</a:t>
            </a:r>
            <a:r>
              <a:rPr lang="nl-NL" sz="2800" dirty="0" smtClean="0"/>
              <a:t>: Omdat </a:t>
            </a:r>
            <a:r>
              <a:rPr lang="nl-NL" sz="2800" dirty="0"/>
              <a:t>dit volk tot Mij nadert met zijn mond en zij Mij eren met hun lippen, maar hun hart ver van Mij houden, en hun vrees voor Mij slechts een aangeleerd gebod van mensen is,</a:t>
            </a:r>
          </a:p>
          <a:p>
            <a:pPr algn="ctr"/>
            <a:r>
              <a:rPr lang="nl-NL" sz="2800" baseline="30000" dirty="0"/>
              <a:t>14</a:t>
            </a:r>
            <a:r>
              <a:rPr lang="nl-NL" sz="2800" dirty="0"/>
              <a:t> daarom, zie, ga Ik verder met wonderlijk te handelen met dit volk, wonderlijk en wonderbaar; want de wijsheid van zijn wijzen zal vergaan en het verstand van zijn </a:t>
            </a:r>
            <a:r>
              <a:rPr lang="nl-NL" sz="2800" dirty="0" err="1"/>
              <a:t>verstandigen</a:t>
            </a:r>
            <a:r>
              <a:rPr lang="nl-NL" sz="2800" dirty="0"/>
              <a:t> zal zich verbergen.</a:t>
            </a:r>
          </a:p>
        </p:txBody>
      </p:sp>
    </p:spTree>
    <p:extLst>
      <p:ext uri="{BB962C8B-B14F-4D97-AF65-F5344CB8AC3E}">
        <p14:creationId xmlns:p14="http://schemas.microsoft.com/office/powerpoint/2010/main" val="408887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1" y="190714"/>
            <a:ext cx="11655517" cy="1477328"/>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9 </a:t>
            </a:r>
            <a:r>
              <a:rPr lang="nl-NL" sz="3000" dirty="0" smtClean="0">
                <a:solidFill>
                  <a:srgbClr val="002060"/>
                </a:solidFill>
              </a:rPr>
              <a:t>En </a:t>
            </a:r>
            <a:r>
              <a:rPr lang="nl-NL" sz="3000" dirty="0">
                <a:solidFill>
                  <a:srgbClr val="002060"/>
                </a:solidFill>
              </a:rPr>
              <a:t>David zegt: Laat hun tafel tot een strik worden, en tot een jachtnet, </a:t>
            </a:r>
            <a:endParaRPr lang="nl-NL" sz="3000" dirty="0" smtClean="0">
              <a:solidFill>
                <a:srgbClr val="002060"/>
              </a:solidFill>
            </a:endParaRPr>
          </a:p>
          <a:p>
            <a:pPr lvl="0"/>
            <a:r>
              <a:rPr lang="nl-NL" sz="3000" dirty="0" smtClean="0">
                <a:solidFill>
                  <a:srgbClr val="002060"/>
                </a:solidFill>
              </a:rPr>
              <a:t>en </a:t>
            </a:r>
            <a:r>
              <a:rPr lang="nl-NL" sz="3000" dirty="0">
                <a:solidFill>
                  <a:srgbClr val="002060"/>
                </a:solidFill>
              </a:rPr>
              <a:t>tot een valstrik, en tot een </a:t>
            </a:r>
            <a:r>
              <a:rPr lang="nl-NL" sz="3000" dirty="0" smtClean="0">
                <a:solidFill>
                  <a:srgbClr val="002060"/>
                </a:solidFill>
              </a:rPr>
              <a:t>vergelding voor hen</a:t>
            </a:r>
            <a:r>
              <a:rPr lang="nl-NL" sz="3000" dirty="0">
                <a:solidFill>
                  <a:srgbClr val="002060"/>
                </a:solidFill>
              </a:rPr>
              <a:t>.</a:t>
            </a:r>
          </a:p>
        </p:txBody>
      </p:sp>
      <p:sp>
        <p:nvSpPr>
          <p:cNvPr id="5" name="Tekstvak 4"/>
          <p:cNvSpPr txBox="1"/>
          <p:nvPr/>
        </p:nvSpPr>
        <p:spPr>
          <a:xfrm>
            <a:off x="2780240" y="2246093"/>
            <a:ext cx="7426750" cy="209288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Psalm 69:23-24</a:t>
            </a:r>
          </a:p>
          <a:p>
            <a:pPr marL="457200" indent="-457200">
              <a:buFont typeface="Courier New" panose="02070309020205020404" pitchFamily="49" charset="0"/>
              <a:buChar char="o"/>
            </a:pPr>
            <a:r>
              <a:rPr lang="nl-NL" sz="2600" dirty="0" smtClean="0">
                <a:latin typeface="+mj-lt"/>
              </a:rPr>
              <a:t>tafel = gemeenschap</a:t>
            </a:r>
          </a:p>
          <a:p>
            <a:pPr marL="457200" indent="-457200">
              <a:buFont typeface="Courier New" panose="02070309020205020404" pitchFamily="49" charset="0"/>
              <a:buChar char="o"/>
            </a:pPr>
            <a:r>
              <a:rPr lang="nl-NL" sz="2600" dirty="0" smtClean="0">
                <a:latin typeface="+mj-lt"/>
              </a:rPr>
              <a:t>In Mal.1:8 is ‘de tafel’ het altaar</a:t>
            </a:r>
          </a:p>
          <a:p>
            <a:pPr marL="457200" indent="-457200">
              <a:buFont typeface="Courier New" panose="02070309020205020404" pitchFamily="49" charset="0"/>
              <a:buChar char="o"/>
            </a:pPr>
            <a:r>
              <a:rPr lang="nl-NL" sz="2600" dirty="0" smtClean="0">
                <a:latin typeface="+mj-lt"/>
              </a:rPr>
              <a:t>vergelijk: de tafel van de toonbroden</a:t>
            </a:r>
          </a:p>
          <a:p>
            <a:pPr marL="457200" indent="-457200">
              <a:buFont typeface="Courier New" panose="02070309020205020404" pitchFamily="49" charset="0"/>
              <a:buChar char="o"/>
            </a:pPr>
            <a:r>
              <a:rPr lang="nl-NL" sz="2600" dirty="0" smtClean="0">
                <a:latin typeface="+mj-lt"/>
              </a:rPr>
              <a:t>tafel: waar men gemeenschappelijk wordt gevoed</a:t>
            </a:r>
            <a:endParaRPr lang="nl-NL" sz="2600" dirty="0">
              <a:latin typeface="+mj-lt"/>
            </a:endParaRPr>
          </a:p>
        </p:txBody>
      </p:sp>
      <p:pic>
        <p:nvPicPr>
          <p:cNvPr id="2" name="Afbeelding 1"/>
          <p:cNvPicPr>
            <a:picLocks noChangeAspect="1"/>
          </p:cNvPicPr>
          <p:nvPr/>
        </p:nvPicPr>
        <p:blipFill>
          <a:blip r:embed="rId3"/>
          <a:stretch>
            <a:fillRect/>
          </a:stretch>
        </p:blipFill>
        <p:spPr>
          <a:xfrm>
            <a:off x="345981" y="4938357"/>
            <a:ext cx="9620979" cy="898563"/>
          </a:xfrm>
          <a:prstGeom prst="rect">
            <a:avLst/>
          </a:prstGeom>
        </p:spPr>
      </p:pic>
      <p:pic>
        <p:nvPicPr>
          <p:cNvPr id="3" name="Afbeelding 2"/>
          <p:cNvPicPr>
            <a:picLocks noChangeAspect="1"/>
          </p:cNvPicPr>
          <p:nvPr/>
        </p:nvPicPr>
        <p:blipFill>
          <a:blip r:embed="rId4"/>
          <a:stretch>
            <a:fillRect/>
          </a:stretch>
        </p:blipFill>
        <p:spPr>
          <a:xfrm>
            <a:off x="345981" y="5832472"/>
            <a:ext cx="9457604" cy="835028"/>
          </a:xfrm>
          <a:prstGeom prst="rect">
            <a:avLst/>
          </a:prstGeom>
        </p:spPr>
      </p:pic>
    </p:spTree>
    <p:extLst>
      <p:ext uri="{BB962C8B-B14F-4D97-AF65-F5344CB8AC3E}">
        <p14:creationId xmlns:p14="http://schemas.microsoft.com/office/powerpoint/2010/main" val="4266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1" y="190714"/>
            <a:ext cx="11655517" cy="1477328"/>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10 </a:t>
            </a:r>
            <a:r>
              <a:rPr lang="nl-NL" sz="3000" dirty="0" smtClean="0">
                <a:solidFill>
                  <a:srgbClr val="002060"/>
                </a:solidFill>
              </a:rPr>
              <a:t>Laten </a:t>
            </a:r>
            <a:r>
              <a:rPr lang="nl-NL" sz="3000" dirty="0">
                <a:solidFill>
                  <a:srgbClr val="002060"/>
                </a:solidFill>
              </a:rPr>
              <a:t>hun ogen duister gemaakt worden, zodat zij niet </a:t>
            </a:r>
            <a:r>
              <a:rPr lang="nl-NL" sz="3000" dirty="0" smtClean="0">
                <a:solidFill>
                  <a:srgbClr val="002060"/>
                </a:solidFill>
              </a:rPr>
              <a:t>zien, </a:t>
            </a:r>
          </a:p>
          <a:p>
            <a:pPr lvl="0"/>
            <a:r>
              <a:rPr lang="nl-NL" sz="3000" dirty="0" smtClean="0">
                <a:solidFill>
                  <a:srgbClr val="002060"/>
                </a:solidFill>
              </a:rPr>
              <a:t>en verkrom hun </a:t>
            </a:r>
            <a:r>
              <a:rPr lang="nl-NL" sz="3000" dirty="0">
                <a:solidFill>
                  <a:srgbClr val="002060"/>
                </a:solidFill>
              </a:rPr>
              <a:t>rug </a:t>
            </a:r>
            <a:r>
              <a:rPr lang="nl-NL" sz="3000" dirty="0" smtClean="0">
                <a:solidFill>
                  <a:srgbClr val="002060"/>
                </a:solidFill>
              </a:rPr>
              <a:t>voortdurend.</a:t>
            </a:r>
            <a:endParaRPr lang="nl-NL" sz="3000" dirty="0">
              <a:solidFill>
                <a:srgbClr val="002060"/>
              </a:solidFill>
            </a:endParaRPr>
          </a:p>
        </p:txBody>
      </p:sp>
      <p:sp>
        <p:nvSpPr>
          <p:cNvPr id="5" name="Tekstvak 4"/>
          <p:cNvSpPr txBox="1"/>
          <p:nvPr/>
        </p:nvSpPr>
        <p:spPr>
          <a:xfrm>
            <a:off x="574250" y="3166110"/>
            <a:ext cx="6158020" cy="492443"/>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a:latin typeface="+mj-lt"/>
              </a:rPr>
              <a:t>v</a:t>
            </a:r>
            <a:r>
              <a:rPr lang="nl-NL" sz="2600" dirty="0" smtClean="0">
                <a:latin typeface="+mj-lt"/>
              </a:rPr>
              <a:t>ergelijk de geschiedenis in Hand.13:6-12</a:t>
            </a:r>
            <a:endParaRPr lang="nl-NL" sz="2600" dirty="0">
              <a:latin typeface="+mj-lt"/>
            </a:endParaRPr>
          </a:p>
        </p:txBody>
      </p:sp>
      <p:pic>
        <p:nvPicPr>
          <p:cNvPr id="4" name="Afbeelding 3"/>
          <p:cNvPicPr>
            <a:picLocks noChangeAspect="1"/>
          </p:cNvPicPr>
          <p:nvPr/>
        </p:nvPicPr>
        <p:blipFill>
          <a:blip r:embed="rId3"/>
          <a:stretch>
            <a:fillRect/>
          </a:stretch>
        </p:blipFill>
        <p:spPr>
          <a:xfrm>
            <a:off x="345981" y="5066147"/>
            <a:ext cx="9175209" cy="822428"/>
          </a:xfrm>
          <a:prstGeom prst="rect">
            <a:avLst/>
          </a:prstGeom>
        </p:spPr>
      </p:pic>
      <p:pic>
        <p:nvPicPr>
          <p:cNvPr id="7" name="Afbeelding 6"/>
          <p:cNvPicPr>
            <a:picLocks noChangeAspect="1"/>
          </p:cNvPicPr>
          <p:nvPr/>
        </p:nvPicPr>
        <p:blipFill>
          <a:blip r:embed="rId4"/>
          <a:stretch>
            <a:fillRect/>
          </a:stretch>
        </p:blipFill>
        <p:spPr>
          <a:xfrm>
            <a:off x="345982" y="5845066"/>
            <a:ext cx="7513220" cy="813861"/>
          </a:xfrm>
          <a:prstGeom prst="rect">
            <a:avLst/>
          </a:prstGeom>
        </p:spPr>
      </p:pic>
      <p:pic>
        <p:nvPicPr>
          <p:cNvPr id="2" name="Afbeelding 1"/>
          <p:cNvPicPr>
            <a:picLocks noChangeAspect="1"/>
          </p:cNvPicPr>
          <p:nvPr/>
        </p:nvPicPr>
        <p:blipFill>
          <a:blip r:embed="rId5"/>
          <a:stretch>
            <a:fillRect/>
          </a:stretch>
        </p:blipFill>
        <p:spPr>
          <a:xfrm>
            <a:off x="7368954" y="1668042"/>
            <a:ext cx="4304472" cy="3228354"/>
          </a:xfrm>
          <a:prstGeom prst="rect">
            <a:avLst/>
          </a:prstGeom>
        </p:spPr>
      </p:pic>
    </p:spTree>
    <p:extLst>
      <p:ext uri="{BB962C8B-B14F-4D97-AF65-F5344CB8AC3E}">
        <p14:creationId xmlns:p14="http://schemas.microsoft.com/office/powerpoint/2010/main" val="265771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28600" y="253548"/>
            <a:ext cx="11807189" cy="7017306"/>
          </a:xfrm>
          <a:prstGeom prst="rect">
            <a:avLst/>
          </a:prstGeom>
          <a:noFill/>
        </p:spPr>
        <p:txBody>
          <a:bodyPr wrap="square" rtlCol="0">
            <a:spAutoFit/>
          </a:bodyPr>
          <a:lstStyle/>
          <a:p>
            <a:pPr algn="ctr"/>
            <a:r>
              <a:rPr lang="nl-NL" sz="3000" b="1" dirty="0" smtClean="0"/>
              <a:t>Romeinen 10</a:t>
            </a:r>
          </a:p>
          <a:p>
            <a:pPr algn="ctr"/>
            <a:r>
              <a:rPr lang="nl-NL" sz="3000" baseline="30000" dirty="0" smtClean="0"/>
              <a:t>11 </a:t>
            </a:r>
            <a:r>
              <a:rPr lang="nl-NL" sz="3000" dirty="0" smtClean="0"/>
              <a:t>Want </a:t>
            </a:r>
            <a:r>
              <a:rPr lang="nl-NL" sz="3000" dirty="0"/>
              <a:t>de Schrift zegt: Een ieder, die op Hem </a:t>
            </a:r>
            <a:r>
              <a:rPr lang="nl-NL" sz="3000" dirty="0" smtClean="0"/>
              <a:t>gelooft, </a:t>
            </a:r>
          </a:p>
          <a:p>
            <a:pPr algn="ctr"/>
            <a:r>
              <a:rPr lang="nl-NL" sz="3000" dirty="0" smtClean="0"/>
              <a:t>zal </a:t>
            </a:r>
            <a:r>
              <a:rPr lang="nl-NL" sz="3000" dirty="0"/>
              <a:t>niet </a:t>
            </a:r>
            <a:r>
              <a:rPr lang="nl-NL" sz="3000" dirty="0" smtClean="0"/>
              <a:t>beschaamd </a:t>
            </a:r>
            <a:r>
              <a:rPr lang="nl-NL" sz="3000" dirty="0"/>
              <a:t>worden.</a:t>
            </a:r>
          </a:p>
          <a:p>
            <a:pPr algn="ctr"/>
            <a:r>
              <a:rPr lang="nl-NL" sz="3000" baseline="30000" dirty="0" smtClean="0"/>
              <a:t>12</a:t>
            </a:r>
            <a:r>
              <a:rPr lang="nl-NL" sz="3000" dirty="0" smtClean="0"/>
              <a:t> Want er </a:t>
            </a:r>
            <a:r>
              <a:rPr lang="nl-NL" sz="3000" dirty="0"/>
              <a:t>is geen onderscheid tussen Jood en Griek, </a:t>
            </a:r>
          </a:p>
          <a:p>
            <a:pPr algn="ctr"/>
            <a:r>
              <a:rPr lang="nl-NL" sz="3000" dirty="0"/>
              <a:t>want Hij is Heer van allen, </a:t>
            </a:r>
            <a:r>
              <a:rPr lang="nl-NL" sz="3000" dirty="0" smtClean="0"/>
              <a:t>rijk </a:t>
            </a:r>
            <a:r>
              <a:rPr lang="nl-NL" sz="3000" dirty="0"/>
              <a:t>voor allen, die Hem aanroepen,</a:t>
            </a:r>
          </a:p>
          <a:p>
            <a:pPr algn="ctr"/>
            <a:r>
              <a:rPr lang="nl-NL" sz="3000" baseline="30000" dirty="0" smtClean="0"/>
              <a:t>13</a:t>
            </a:r>
            <a:r>
              <a:rPr lang="nl-NL" sz="3000" dirty="0" smtClean="0"/>
              <a:t> want</a:t>
            </a:r>
            <a:r>
              <a:rPr lang="nl-NL" sz="3000" dirty="0"/>
              <a:t>: Een ieder, die de naam van de Heer aanroept, zal gered worden.</a:t>
            </a:r>
          </a:p>
          <a:p>
            <a:pPr algn="ctr"/>
            <a:r>
              <a:rPr lang="nl-NL" sz="3000" baseline="30000" dirty="0" smtClean="0"/>
              <a:t>14</a:t>
            </a:r>
            <a:r>
              <a:rPr lang="nl-NL" sz="3000" dirty="0" smtClean="0"/>
              <a:t> Hoe </a:t>
            </a:r>
            <a:r>
              <a:rPr lang="nl-NL" sz="3000" dirty="0"/>
              <a:t>zullen zij dan Hem aanroepen, in wie zij niet geloven? </a:t>
            </a:r>
          </a:p>
          <a:p>
            <a:pPr algn="ctr"/>
            <a:r>
              <a:rPr lang="nl-NL" sz="3000" dirty="0"/>
              <a:t>En hoe zullen zij in Hem geloven, van wie zij niet horen? </a:t>
            </a:r>
          </a:p>
          <a:p>
            <a:pPr algn="ctr"/>
            <a:r>
              <a:rPr lang="nl-NL" sz="3000" dirty="0"/>
              <a:t>En hoe zullen zij horen, los van iemand die proclameert?</a:t>
            </a:r>
          </a:p>
          <a:p>
            <a:pPr algn="ctr"/>
            <a:r>
              <a:rPr lang="nl-NL" sz="3000" baseline="30000" dirty="0"/>
              <a:t>15</a:t>
            </a:r>
            <a:r>
              <a:rPr lang="nl-NL" sz="3000" dirty="0"/>
              <a:t> En hoe zullen zij proclameren, als zij niet afgevaardigd worden? </a:t>
            </a:r>
          </a:p>
          <a:p>
            <a:pPr algn="ctr"/>
            <a:r>
              <a:rPr lang="nl-NL" sz="3000" dirty="0"/>
              <a:t>Zoals het geschreven staat: Hoe prachtig zijn de voeten van hen, </a:t>
            </a:r>
          </a:p>
          <a:p>
            <a:pPr algn="ctr"/>
            <a:r>
              <a:rPr lang="nl-NL" sz="3000" dirty="0"/>
              <a:t>die het goede evangeliseren.</a:t>
            </a:r>
          </a:p>
          <a:p>
            <a:pPr algn="ctr"/>
            <a:r>
              <a:rPr lang="nl-NL" sz="3000" baseline="30000" dirty="0" smtClean="0"/>
              <a:t>16</a:t>
            </a:r>
            <a:r>
              <a:rPr lang="nl-NL" sz="3000" dirty="0" smtClean="0"/>
              <a:t> Maar </a:t>
            </a:r>
            <a:r>
              <a:rPr lang="nl-NL" sz="3000" dirty="0"/>
              <a:t>niet allen gehoorzamen het </a:t>
            </a:r>
            <a:r>
              <a:rPr lang="nl-NL" sz="3000" dirty="0" smtClean="0"/>
              <a:t>evangelie, </a:t>
            </a:r>
            <a:r>
              <a:rPr lang="nl-NL" sz="3000" dirty="0"/>
              <a:t>want Jesaja zegt: </a:t>
            </a:r>
            <a:endParaRPr lang="nl-NL" sz="3000" dirty="0" smtClean="0"/>
          </a:p>
          <a:p>
            <a:pPr algn="ctr"/>
            <a:r>
              <a:rPr lang="nl-NL" sz="3000" dirty="0" smtClean="0"/>
              <a:t>Heer</a:t>
            </a:r>
            <a:r>
              <a:rPr lang="nl-NL" sz="3000" dirty="0"/>
              <a:t>, wie gelooft wat hij van ons hoort?</a:t>
            </a:r>
          </a:p>
          <a:p>
            <a:pPr algn="ctr"/>
            <a:endParaRPr lang="nl-NL" sz="3000" dirty="0"/>
          </a:p>
        </p:txBody>
      </p:sp>
    </p:spTree>
    <p:extLst>
      <p:ext uri="{BB962C8B-B14F-4D97-AF65-F5344CB8AC3E}">
        <p14:creationId xmlns:p14="http://schemas.microsoft.com/office/powerpoint/2010/main" val="287961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1" y="190714"/>
            <a:ext cx="11655517" cy="1938992"/>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11 </a:t>
            </a:r>
            <a:r>
              <a:rPr lang="nl-NL" sz="3000" dirty="0" smtClean="0">
                <a:solidFill>
                  <a:srgbClr val="002060"/>
                </a:solidFill>
              </a:rPr>
              <a:t>Ik </a:t>
            </a:r>
            <a:r>
              <a:rPr lang="nl-NL" sz="3000" dirty="0">
                <a:solidFill>
                  <a:srgbClr val="002060"/>
                </a:solidFill>
              </a:rPr>
              <a:t>zeg dan: </a:t>
            </a:r>
            <a:r>
              <a:rPr lang="nl-NL" sz="3000" dirty="0" smtClean="0">
                <a:solidFill>
                  <a:srgbClr val="002060"/>
                </a:solidFill>
              </a:rPr>
              <a:t>Zij struikelden toch niet, </a:t>
            </a:r>
            <a:r>
              <a:rPr lang="nl-NL" sz="3000" dirty="0">
                <a:solidFill>
                  <a:srgbClr val="002060"/>
                </a:solidFill>
              </a:rPr>
              <a:t>opdat zij zouden vallen? </a:t>
            </a:r>
            <a:endParaRPr lang="nl-NL" sz="3000" dirty="0" smtClean="0">
              <a:solidFill>
                <a:srgbClr val="002060"/>
              </a:solidFill>
            </a:endParaRPr>
          </a:p>
          <a:p>
            <a:pPr lvl="0"/>
            <a:r>
              <a:rPr lang="nl-NL" sz="3000" dirty="0" smtClean="0">
                <a:solidFill>
                  <a:srgbClr val="002060"/>
                </a:solidFill>
              </a:rPr>
              <a:t>Volstrekt niet! </a:t>
            </a:r>
            <a:r>
              <a:rPr lang="nl-NL" sz="3000" dirty="0">
                <a:solidFill>
                  <a:srgbClr val="002060"/>
                </a:solidFill>
              </a:rPr>
              <a:t>Maar in hun misstap is de redding voor de natiën, </a:t>
            </a:r>
            <a:endParaRPr lang="nl-NL" sz="3000" dirty="0" smtClean="0">
              <a:solidFill>
                <a:srgbClr val="002060"/>
              </a:solidFill>
            </a:endParaRPr>
          </a:p>
          <a:p>
            <a:pPr lvl="0"/>
            <a:r>
              <a:rPr lang="nl-NL" sz="3000" dirty="0" smtClean="0">
                <a:solidFill>
                  <a:srgbClr val="002060"/>
                </a:solidFill>
              </a:rPr>
              <a:t>om </a:t>
            </a:r>
            <a:r>
              <a:rPr lang="nl-NL" sz="3000" dirty="0">
                <a:solidFill>
                  <a:srgbClr val="002060"/>
                </a:solidFill>
              </a:rPr>
              <a:t>hen jaloers te maken.</a:t>
            </a:r>
          </a:p>
        </p:txBody>
      </p:sp>
      <p:sp>
        <p:nvSpPr>
          <p:cNvPr id="5" name="Tekstvak 4"/>
          <p:cNvSpPr txBox="1"/>
          <p:nvPr/>
        </p:nvSpPr>
        <p:spPr>
          <a:xfrm>
            <a:off x="693055" y="2927039"/>
            <a:ext cx="10934335" cy="129266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voorgaande: Israëls ongeloof betreft niet </a:t>
            </a:r>
            <a:r>
              <a:rPr lang="nl-NL" sz="2600" i="1" dirty="0" smtClean="0">
                <a:latin typeface="+mj-lt"/>
              </a:rPr>
              <a:t>geheel</a:t>
            </a:r>
            <a:r>
              <a:rPr lang="nl-NL" sz="2600" dirty="0" smtClean="0">
                <a:latin typeface="+mj-lt"/>
              </a:rPr>
              <a:t> het volk, er is een overblijfsel</a:t>
            </a:r>
          </a:p>
          <a:p>
            <a:pPr marL="457200" indent="-457200">
              <a:buFont typeface="Courier New" panose="02070309020205020404" pitchFamily="49" charset="0"/>
              <a:buChar char="o"/>
            </a:pPr>
            <a:r>
              <a:rPr lang="nl-NL" sz="2600" dirty="0" smtClean="0">
                <a:latin typeface="+mj-lt"/>
              </a:rPr>
              <a:t>hier: Israëls ongeloof is niet </a:t>
            </a:r>
            <a:r>
              <a:rPr lang="nl-NL" sz="2600" i="1" dirty="0" smtClean="0">
                <a:latin typeface="+mj-lt"/>
              </a:rPr>
              <a:t>definitief</a:t>
            </a:r>
          </a:p>
          <a:p>
            <a:pPr marL="457200" indent="-457200">
              <a:buFont typeface="Courier New" panose="02070309020205020404" pitchFamily="49" charset="0"/>
              <a:buChar char="o"/>
            </a:pPr>
            <a:r>
              <a:rPr lang="nl-NL" sz="2600" dirty="0" smtClean="0">
                <a:latin typeface="+mj-lt"/>
              </a:rPr>
              <a:t>en: Israëls ongeloof is onderdeel van Gods plan</a:t>
            </a:r>
            <a:endParaRPr lang="nl-NL" sz="2600" dirty="0">
              <a:latin typeface="+mj-lt"/>
            </a:endParaRPr>
          </a:p>
        </p:txBody>
      </p:sp>
      <p:pic>
        <p:nvPicPr>
          <p:cNvPr id="3" name="Afbeelding 2"/>
          <p:cNvPicPr>
            <a:picLocks noChangeAspect="1"/>
          </p:cNvPicPr>
          <p:nvPr/>
        </p:nvPicPr>
        <p:blipFill>
          <a:blip r:embed="rId3"/>
          <a:stretch>
            <a:fillRect/>
          </a:stretch>
        </p:blipFill>
        <p:spPr>
          <a:xfrm>
            <a:off x="345981" y="5046805"/>
            <a:ext cx="11441430" cy="843053"/>
          </a:xfrm>
          <a:prstGeom prst="rect">
            <a:avLst/>
          </a:prstGeom>
        </p:spPr>
      </p:pic>
      <p:pic>
        <p:nvPicPr>
          <p:cNvPr id="8" name="Afbeelding 7"/>
          <p:cNvPicPr>
            <a:picLocks noChangeAspect="1"/>
          </p:cNvPicPr>
          <p:nvPr/>
        </p:nvPicPr>
        <p:blipFill>
          <a:blip r:embed="rId4"/>
          <a:stretch>
            <a:fillRect/>
          </a:stretch>
        </p:blipFill>
        <p:spPr>
          <a:xfrm>
            <a:off x="345981" y="5844138"/>
            <a:ext cx="11281410" cy="805203"/>
          </a:xfrm>
          <a:prstGeom prst="rect">
            <a:avLst/>
          </a:prstGeom>
        </p:spPr>
      </p:pic>
    </p:spTree>
    <p:extLst>
      <p:ext uri="{BB962C8B-B14F-4D97-AF65-F5344CB8AC3E}">
        <p14:creationId xmlns:p14="http://schemas.microsoft.com/office/powerpoint/2010/main" val="159770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1" y="190714"/>
            <a:ext cx="11655517" cy="1477328"/>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12 </a:t>
            </a:r>
            <a:r>
              <a:rPr lang="nl-NL" sz="3000" dirty="0" smtClean="0">
                <a:solidFill>
                  <a:srgbClr val="002060"/>
                </a:solidFill>
              </a:rPr>
              <a:t>Maar indien </a:t>
            </a:r>
            <a:r>
              <a:rPr lang="nl-NL" sz="3000" dirty="0">
                <a:solidFill>
                  <a:srgbClr val="002060"/>
                </a:solidFill>
              </a:rPr>
              <a:t>hun misstap de rijkdom van de wereld is en hun vermindering de rijkdom van de natiën, hoeveel te meer hun </a:t>
            </a:r>
            <a:r>
              <a:rPr lang="nl-NL" sz="3000" dirty="0" smtClean="0">
                <a:solidFill>
                  <a:srgbClr val="002060"/>
                </a:solidFill>
              </a:rPr>
              <a:t>volheid!</a:t>
            </a:r>
            <a:endParaRPr lang="nl-NL" sz="3000" dirty="0">
              <a:solidFill>
                <a:srgbClr val="002060"/>
              </a:solidFill>
            </a:endParaRPr>
          </a:p>
        </p:txBody>
      </p:sp>
      <p:sp>
        <p:nvSpPr>
          <p:cNvPr id="5" name="Tekstvak 4"/>
          <p:cNvSpPr txBox="1"/>
          <p:nvPr/>
        </p:nvSpPr>
        <p:spPr>
          <a:xfrm>
            <a:off x="1275986" y="2354379"/>
            <a:ext cx="8931004" cy="209288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door hun misstap ging redding naar de natiën (:11)</a:t>
            </a:r>
          </a:p>
          <a:p>
            <a:pPr marL="457200" indent="-457200">
              <a:buFont typeface="Courier New" panose="02070309020205020404" pitchFamily="49" charset="0"/>
              <a:buChar char="o"/>
            </a:pPr>
            <a:r>
              <a:rPr lang="nl-NL" sz="2600" dirty="0" smtClean="0">
                <a:latin typeface="+mj-lt"/>
              </a:rPr>
              <a:t>bekend in OT was dat via een </a:t>
            </a:r>
            <a:r>
              <a:rPr lang="nl-NL" sz="2600" i="1" dirty="0" smtClean="0">
                <a:latin typeface="+mj-lt"/>
              </a:rPr>
              <a:t>gelovig</a:t>
            </a:r>
            <a:r>
              <a:rPr lang="nl-NL" sz="2600" dirty="0" smtClean="0">
                <a:latin typeface="+mj-lt"/>
              </a:rPr>
              <a:t> Israël de natiën zouden worden gezegend (Jes.2:2-3)</a:t>
            </a:r>
          </a:p>
          <a:p>
            <a:pPr marL="457200" indent="-457200">
              <a:buFont typeface="Courier New" panose="02070309020205020404" pitchFamily="49" charset="0"/>
              <a:buChar char="o"/>
            </a:pPr>
            <a:r>
              <a:rPr lang="nl-NL" sz="2600" dirty="0" smtClean="0">
                <a:latin typeface="+mj-lt"/>
              </a:rPr>
              <a:t>nu: de natiën worden gezegend vanwege een </a:t>
            </a:r>
            <a:r>
              <a:rPr lang="nl-NL" sz="2600" i="1" dirty="0" smtClean="0">
                <a:latin typeface="+mj-lt"/>
              </a:rPr>
              <a:t>ongelovig</a:t>
            </a:r>
            <a:r>
              <a:rPr lang="nl-NL" sz="2600" dirty="0" smtClean="0">
                <a:latin typeface="+mj-lt"/>
              </a:rPr>
              <a:t> Israël</a:t>
            </a:r>
          </a:p>
          <a:p>
            <a:pPr marL="457200" indent="-457200">
              <a:buFont typeface="Courier New" panose="02070309020205020404" pitchFamily="49" charset="0"/>
              <a:buChar char="o"/>
            </a:pPr>
            <a:r>
              <a:rPr lang="nl-NL" sz="2600" dirty="0" smtClean="0">
                <a:latin typeface="+mj-lt"/>
              </a:rPr>
              <a:t>hun volheid: “en zo zal geheel Israël gered worden” (11:26) </a:t>
            </a:r>
            <a:endParaRPr lang="nl-NL" sz="2600" dirty="0">
              <a:latin typeface="+mj-lt"/>
            </a:endParaRPr>
          </a:p>
        </p:txBody>
      </p:sp>
      <p:pic>
        <p:nvPicPr>
          <p:cNvPr id="2" name="Afbeelding 1"/>
          <p:cNvPicPr>
            <a:picLocks noChangeAspect="1"/>
          </p:cNvPicPr>
          <p:nvPr/>
        </p:nvPicPr>
        <p:blipFill>
          <a:blip r:embed="rId3"/>
          <a:stretch>
            <a:fillRect/>
          </a:stretch>
        </p:blipFill>
        <p:spPr>
          <a:xfrm>
            <a:off x="345980" y="5097589"/>
            <a:ext cx="9963880" cy="839157"/>
          </a:xfrm>
          <a:prstGeom prst="rect">
            <a:avLst/>
          </a:prstGeom>
        </p:spPr>
      </p:pic>
      <p:pic>
        <p:nvPicPr>
          <p:cNvPr id="4" name="Afbeelding 3"/>
          <p:cNvPicPr>
            <a:picLocks noChangeAspect="1"/>
          </p:cNvPicPr>
          <p:nvPr/>
        </p:nvPicPr>
        <p:blipFill>
          <a:blip r:embed="rId4"/>
          <a:stretch>
            <a:fillRect/>
          </a:stretch>
        </p:blipFill>
        <p:spPr>
          <a:xfrm>
            <a:off x="345982" y="5889811"/>
            <a:ext cx="9643838" cy="835080"/>
          </a:xfrm>
          <a:prstGeom prst="rect">
            <a:avLst/>
          </a:prstGeom>
        </p:spPr>
      </p:pic>
    </p:spTree>
    <p:extLst>
      <p:ext uri="{BB962C8B-B14F-4D97-AF65-F5344CB8AC3E}">
        <p14:creationId xmlns:p14="http://schemas.microsoft.com/office/powerpoint/2010/main" val="17306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28600" y="253548"/>
            <a:ext cx="11807189" cy="6555641"/>
          </a:xfrm>
          <a:prstGeom prst="rect">
            <a:avLst/>
          </a:prstGeom>
          <a:noFill/>
        </p:spPr>
        <p:txBody>
          <a:bodyPr wrap="square" rtlCol="0">
            <a:spAutoFit/>
          </a:bodyPr>
          <a:lstStyle/>
          <a:p>
            <a:pPr algn="ctr"/>
            <a:r>
              <a:rPr lang="nl-NL" sz="3000" b="1" dirty="0" smtClean="0"/>
              <a:t>Romeinen 10</a:t>
            </a:r>
            <a:endParaRPr lang="nl-NL" sz="3000" baseline="30000" dirty="0" smtClean="0"/>
          </a:p>
          <a:p>
            <a:pPr algn="ctr"/>
            <a:r>
              <a:rPr lang="nl-NL" sz="3000" baseline="30000" dirty="0" smtClean="0"/>
              <a:t>17</a:t>
            </a:r>
            <a:r>
              <a:rPr lang="nl-NL" sz="3000" dirty="0" smtClean="0"/>
              <a:t> </a:t>
            </a:r>
            <a:r>
              <a:rPr lang="nl-NL" sz="3000" dirty="0"/>
              <a:t>Dus, het geloof is uit het horen, </a:t>
            </a:r>
          </a:p>
          <a:p>
            <a:pPr algn="ctr"/>
            <a:r>
              <a:rPr lang="nl-NL" sz="3000" dirty="0"/>
              <a:t>en het horen door uitspraak van Christus.</a:t>
            </a:r>
          </a:p>
          <a:p>
            <a:pPr algn="ctr"/>
            <a:r>
              <a:rPr lang="nl-NL" sz="3000" baseline="30000" dirty="0" smtClean="0"/>
              <a:t>18</a:t>
            </a:r>
            <a:r>
              <a:rPr lang="nl-NL" sz="3000" dirty="0" smtClean="0"/>
              <a:t> Maar</a:t>
            </a:r>
            <a:r>
              <a:rPr lang="nl-NL" sz="3000" dirty="0"/>
              <a:t>, zeg ik: hebben zij het niet gehoord? </a:t>
            </a:r>
            <a:endParaRPr lang="nl-NL" sz="3000" dirty="0" smtClean="0"/>
          </a:p>
          <a:p>
            <a:pPr algn="ctr"/>
            <a:r>
              <a:rPr lang="nl-NL" sz="3000" dirty="0" smtClean="0"/>
              <a:t>Sterker </a:t>
            </a:r>
            <a:r>
              <a:rPr lang="nl-NL" sz="3000" dirty="0"/>
              <a:t>nog: </a:t>
            </a:r>
            <a:r>
              <a:rPr lang="nl-NL" sz="3000" dirty="0" smtClean="0"/>
              <a:t>Hun </a:t>
            </a:r>
            <a:r>
              <a:rPr lang="nl-NL" sz="3000" dirty="0"/>
              <a:t>klank ging uit over de gehele aarde </a:t>
            </a:r>
          </a:p>
          <a:p>
            <a:pPr algn="ctr"/>
            <a:r>
              <a:rPr lang="nl-NL" sz="3000" dirty="0"/>
              <a:t>en hun uitspraken tot aan de einden van de bewoonde wereld.</a:t>
            </a:r>
          </a:p>
          <a:p>
            <a:pPr algn="ctr"/>
            <a:r>
              <a:rPr lang="nl-NL" sz="3000" baseline="30000" dirty="0" smtClean="0"/>
              <a:t>19</a:t>
            </a:r>
            <a:r>
              <a:rPr lang="nl-NL" sz="3000" dirty="0" smtClean="0"/>
              <a:t> Maar</a:t>
            </a:r>
            <a:r>
              <a:rPr lang="nl-NL" sz="3000" dirty="0"/>
              <a:t>, zeg ik: Kende Israël het niet? </a:t>
            </a:r>
          </a:p>
          <a:p>
            <a:pPr algn="ctr"/>
            <a:r>
              <a:rPr lang="nl-NL" sz="3000" dirty="0"/>
              <a:t>Eerst zegt Mozes: Ik zal jullie jaloers maken op wat geen natie is, </a:t>
            </a:r>
          </a:p>
          <a:p>
            <a:pPr algn="ctr"/>
            <a:r>
              <a:rPr lang="nl-NL" sz="3000" dirty="0"/>
              <a:t>Ik zal jullie toornig maken op een onverstandige natie.</a:t>
            </a:r>
          </a:p>
          <a:p>
            <a:pPr algn="ctr"/>
            <a:r>
              <a:rPr lang="nl-NL" sz="3000" baseline="30000" dirty="0" smtClean="0"/>
              <a:t>20</a:t>
            </a:r>
            <a:r>
              <a:rPr lang="nl-NL" sz="3000" dirty="0" smtClean="0"/>
              <a:t> En </a:t>
            </a:r>
            <a:r>
              <a:rPr lang="nl-NL" sz="3000" dirty="0"/>
              <a:t>Jesaja waagt te zeggen: Ik werd gevonden door wie Mij niet zoeken, Ik werd kenbaar voor degenen die mij niet vroegen.</a:t>
            </a:r>
          </a:p>
          <a:p>
            <a:pPr algn="ctr"/>
            <a:r>
              <a:rPr lang="nl-NL" sz="3000" baseline="30000" dirty="0" smtClean="0"/>
              <a:t>21</a:t>
            </a:r>
            <a:r>
              <a:rPr lang="nl-NL" sz="3000" dirty="0" smtClean="0"/>
              <a:t> Maar </a:t>
            </a:r>
            <a:r>
              <a:rPr lang="nl-NL" sz="3000" dirty="0"/>
              <a:t>tot Israël zegt Hij: De gehele dag spreid Ik Mijn handen uit </a:t>
            </a:r>
          </a:p>
          <a:p>
            <a:pPr algn="ctr"/>
            <a:r>
              <a:rPr lang="nl-NL" sz="3000" dirty="0"/>
              <a:t>naar  een ongezeglijk en tegensprekend volk. </a:t>
            </a:r>
          </a:p>
          <a:p>
            <a:pPr algn="ctr"/>
            <a:endParaRPr lang="nl-NL" sz="3000" dirty="0"/>
          </a:p>
        </p:txBody>
      </p:sp>
    </p:spTree>
    <p:extLst>
      <p:ext uri="{BB962C8B-B14F-4D97-AF65-F5344CB8AC3E}">
        <p14:creationId xmlns:p14="http://schemas.microsoft.com/office/powerpoint/2010/main" val="417794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2" y="190714"/>
            <a:ext cx="11495498" cy="1938992"/>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1 </a:t>
            </a:r>
            <a:r>
              <a:rPr lang="nl-NL" sz="3000" dirty="0" smtClean="0">
                <a:solidFill>
                  <a:srgbClr val="002060"/>
                </a:solidFill>
              </a:rPr>
              <a:t>Ik </a:t>
            </a:r>
            <a:r>
              <a:rPr lang="nl-NL" sz="3000" dirty="0">
                <a:solidFill>
                  <a:srgbClr val="002060"/>
                </a:solidFill>
              </a:rPr>
              <a:t>zeg, dan: God </a:t>
            </a:r>
            <a:r>
              <a:rPr lang="nl-NL" sz="3000" dirty="0" smtClean="0">
                <a:solidFill>
                  <a:srgbClr val="002060"/>
                </a:solidFill>
              </a:rPr>
              <a:t>verstoot </a:t>
            </a:r>
            <a:r>
              <a:rPr lang="nl-NL" sz="3000" dirty="0">
                <a:solidFill>
                  <a:srgbClr val="002060"/>
                </a:solidFill>
              </a:rPr>
              <a:t>Zijn volk toch </a:t>
            </a:r>
            <a:r>
              <a:rPr lang="nl-NL" sz="3000" dirty="0" smtClean="0">
                <a:solidFill>
                  <a:srgbClr val="002060"/>
                </a:solidFill>
              </a:rPr>
              <a:t>niet? Volstrekt niet!</a:t>
            </a:r>
          </a:p>
          <a:p>
            <a:pPr lvl="0"/>
            <a:r>
              <a:rPr lang="nl-NL" sz="3000" dirty="0" smtClean="0">
                <a:solidFill>
                  <a:srgbClr val="002060"/>
                </a:solidFill>
              </a:rPr>
              <a:t>Want </a:t>
            </a:r>
            <a:r>
              <a:rPr lang="nl-NL" sz="3000" dirty="0">
                <a:solidFill>
                  <a:srgbClr val="002060"/>
                </a:solidFill>
              </a:rPr>
              <a:t>ik ben ook een Israëliet</a:t>
            </a:r>
            <a:r>
              <a:rPr lang="nl-NL" sz="3000" dirty="0" smtClean="0">
                <a:solidFill>
                  <a:srgbClr val="002060"/>
                </a:solidFill>
              </a:rPr>
              <a:t>, ik ben </a:t>
            </a:r>
            <a:r>
              <a:rPr lang="nl-NL" sz="3000" dirty="0">
                <a:solidFill>
                  <a:srgbClr val="002060"/>
                </a:solidFill>
              </a:rPr>
              <a:t>uit het zaad van Abraham, </a:t>
            </a:r>
            <a:endParaRPr lang="nl-NL" sz="3000" dirty="0" smtClean="0">
              <a:solidFill>
                <a:srgbClr val="002060"/>
              </a:solidFill>
            </a:endParaRPr>
          </a:p>
          <a:p>
            <a:pPr lvl="0"/>
            <a:r>
              <a:rPr lang="nl-NL" sz="3000" dirty="0" smtClean="0">
                <a:solidFill>
                  <a:srgbClr val="002060"/>
                </a:solidFill>
              </a:rPr>
              <a:t>van </a:t>
            </a:r>
            <a:r>
              <a:rPr lang="nl-NL" sz="3000" dirty="0">
                <a:solidFill>
                  <a:srgbClr val="002060"/>
                </a:solidFill>
              </a:rPr>
              <a:t>de stam Benjamin.</a:t>
            </a:r>
            <a:endParaRPr lang="nl-NL" sz="3000" u="sng" dirty="0">
              <a:solidFill>
                <a:srgbClr val="002060"/>
              </a:solidFill>
            </a:endParaRPr>
          </a:p>
        </p:txBody>
      </p:sp>
      <p:sp>
        <p:nvSpPr>
          <p:cNvPr id="5" name="Tekstvak 4"/>
          <p:cNvSpPr txBox="1"/>
          <p:nvPr/>
        </p:nvSpPr>
        <p:spPr>
          <a:xfrm>
            <a:off x="2803100" y="3075579"/>
            <a:ext cx="5140749" cy="492443"/>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a:latin typeface="+mj-lt"/>
              </a:rPr>
              <a:t>v</a:t>
            </a:r>
            <a:r>
              <a:rPr lang="nl-NL" sz="2600" dirty="0" smtClean="0">
                <a:latin typeface="+mj-lt"/>
              </a:rPr>
              <a:t>erstoten: definitief en volledig</a:t>
            </a:r>
          </a:p>
        </p:txBody>
      </p:sp>
      <p:pic>
        <p:nvPicPr>
          <p:cNvPr id="2" name="Afbeelding 1"/>
          <p:cNvPicPr>
            <a:picLocks noChangeAspect="1"/>
          </p:cNvPicPr>
          <p:nvPr/>
        </p:nvPicPr>
        <p:blipFill>
          <a:blip r:embed="rId3"/>
          <a:stretch>
            <a:fillRect/>
          </a:stretch>
        </p:blipFill>
        <p:spPr>
          <a:xfrm>
            <a:off x="80009" y="5006340"/>
            <a:ext cx="12045419" cy="837478"/>
          </a:xfrm>
          <a:prstGeom prst="rect">
            <a:avLst/>
          </a:prstGeom>
        </p:spPr>
      </p:pic>
      <p:pic>
        <p:nvPicPr>
          <p:cNvPr id="3" name="Afbeelding 2"/>
          <p:cNvPicPr>
            <a:picLocks noChangeAspect="1"/>
          </p:cNvPicPr>
          <p:nvPr/>
        </p:nvPicPr>
        <p:blipFill>
          <a:blip r:embed="rId4"/>
          <a:stretch>
            <a:fillRect/>
          </a:stretch>
        </p:blipFill>
        <p:spPr>
          <a:xfrm>
            <a:off x="331470" y="5809528"/>
            <a:ext cx="10618470" cy="879070"/>
          </a:xfrm>
          <a:prstGeom prst="rect">
            <a:avLst/>
          </a:prstGeom>
        </p:spPr>
      </p:pic>
    </p:spTree>
    <p:extLst>
      <p:ext uri="{BB962C8B-B14F-4D97-AF65-F5344CB8AC3E}">
        <p14:creationId xmlns:p14="http://schemas.microsoft.com/office/powerpoint/2010/main" val="287791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2" y="190714"/>
            <a:ext cx="11495498" cy="1938992"/>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2</a:t>
            </a:r>
            <a:r>
              <a:rPr lang="nl-NL" sz="3000" dirty="0" smtClean="0">
                <a:solidFill>
                  <a:srgbClr val="002060"/>
                </a:solidFill>
              </a:rPr>
              <a:t> God verstoot </a:t>
            </a:r>
            <a:r>
              <a:rPr lang="nl-NL" sz="3000" dirty="0">
                <a:solidFill>
                  <a:srgbClr val="002060"/>
                </a:solidFill>
              </a:rPr>
              <a:t>Zijn volk </a:t>
            </a:r>
            <a:r>
              <a:rPr lang="nl-NL" sz="3000" dirty="0" smtClean="0">
                <a:solidFill>
                  <a:srgbClr val="002060"/>
                </a:solidFill>
              </a:rPr>
              <a:t>niet, </a:t>
            </a:r>
            <a:r>
              <a:rPr lang="nl-NL" sz="3000" dirty="0">
                <a:solidFill>
                  <a:srgbClr val="002060"/>
                </a:solidFill>
              </a:rPr>
              <a:t>dat Hij tevoren kende. </a:t>
            </a:r>
            <a:endParaRPr lang="nl-NL" sz="3000" dirty="0" smtClean="0">
              <a:solidFill>
                <a:srgbClr val="002060"/>
              </a:solidFill>
            </a:endParaRPr>
          </a:p>
          <a:p>
            <a:pPr lvl="0"/>
            <a:r>
              <a:rPr lang="nl-NL" sz="3000" dirty="0" smtClean="0">
                <a:solidFill>
                  <a:srgbClr val="002060"/>
                </a:solidFill>
              </a:rPr>
              <a:t>Of </a:t>
            </a:r>
            <a:r>
              <a:rPr lang="nl-NL" sz="3000" dirty="0">
                <a:solidFill>
                  <a:srgbClr val="002060"/>
                </a:solidFill>
              </a:rPr>
              <a:t>hebben jullie niet waargenomen in Elia, </a:t>
            </a:r>
            <a:endParaRPr lang="nl-NL" sz="3000" dirty="0" smtClean="0">
              <a:solidFill>
                <a:srgbClr val="002060"/>
              </a:solidFill>
            </a:endParaRPr>
          </a:p>
          <a:p>
            <a:pPr lvl="0"/>
            <a:r>
              <a:rPr lang="nl-NL" sz="3000" dirty="0" smtClean="0">
                <a:solidFill>
                  <a:srgbClr val="002060"/>
                </a:solidFill>
              </a:rPr>
              <a:t>wat </a:t>
            </a:r>
            <a:r>
              <a:rPr lang="nl-NL" sz="3000" dirty="0">
                <a:solidFill>
                  <a:srgbClr val="002060"/>
                </a:solidFill>
              </a:rPr>
              <a:t>de Schrift zegt, als hij bij God tegen Israël pleit?</a:t>
            </a:r>
            <a:endParaRPr lang="nl-NL" sz="3000" u="sng" dirty="0">
              <a:solidFill>
                <a:srgbClr val="002060"/>
              </a:solidFill>
            </a:endParaRPr>
          </a:p>
        </p:txBody>
      </p:sp>
      <p:sp>
        <p:nvSpPr>
          <p:cNvPr id="5" name="Tekstvak 4"/>
          <p:cNvSpPr txBox="1"/>
          <p:nvPr/>
        </p:nvSpPr>
        <p:spPr>
          <a:xfrm>
            <a:off x="3626061" y="3349899"/>
            <a:ext cx="3060490" cy="492443"/>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in 1 Koningen 19</a:t>
            </a:r>
          </a:p>
        </p:txBody>
      </p:sp>
      <p:pic>
        <p:nvPicPr>
          <p:cNvPr id="4" name="Afbeelding 3"/>
          <p:cNvPicPr>
            <a:picLocks noChangeAspect="1"/>
          </p:cNvPicPr>
          <p:nvPr/>
        </p:nvPicPr>
        <p:blipFill>
          <a:blip r:embed="rId3"/>
          <a:stretch>
            <a:fillRect/>
          </a:stretch>
        </p:blipFill>
        <p:spPr>
          <a:xfrm>
            <a:off x="81551" y="5237291"/>
            <a:ext cx="12024360" cy="717739"/>
          </a:xfrm>
          <a:prstGeom prst="rect">
            <a:avLst/>
          </a:prstGeom>
        </p:spPr>
      </p:pic>
      <p:pic>
        <p:nvPicPr>
          <p:cNvPr id="7" name="Afbeelding 6"/>
          <p:cNvPicPr>
            <a:picLocks noChangeAspect="1"/>
          </p:cNvPicPr>
          <p:nvPr/>
        </p:nvPicPr>
        <p:blipFill>
          <a:blip r:embed="rId4"/>
          <a:stretch>
            <a:fillRect/>
          </a:stretch>
        </p:blipFill>
        <p:spPr>
          <a:xfrm>
            <a:off x="268074" y="5897880"/>
            <a:ext cx="10156086" cy="824235"/>
          </a:xfrm>
          <a:prstGeom prst="rect">
            <a:avLst/>
          </a:prstGeom>
        </p:spPr>
      </p:pic>
    </p:spTree>
    <p:extLst>
      <p:ext uri="{BB962C8B-B14F-4D97-AF65-F5344CB8AC3E}">
        <p14:creationId xmlns:p14="http://schemas.microsoft.com/office/powerpoint/2010/main" val="345863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2" y="190714"/>
            <a:ext cx="11495498" cy="1477328"/>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3 </a:t>
            </a:r>
            <a:r>
              <a:rPr lang="nl-NL" sz="3000" dirty="0" smtClean="0">
                <a:solidFill>
                  <a:srgbClr val="002060"/>
                </a:solidFill>
              </a:rPr>
              <a:t>Heer</a:t>
            </a:r>
            <a:r>
              <a:rPr lang="nl-NL" sz="3000" dirty="0">
                <a:solidFill>
                  <a:srgbClr val="002060"/>
                </a:solidFill>
              </a:rPr>
              <a:t>, zij doden uw profeten, zij slechten uw altaren; </a:t>
            </a:r>
            <a:endParaRPr lang="nl-NL" sz="3000" dirty="0" smtClean="0">
              <a:solidFill>
                <a:srgbClr val="002060"/>
              </a:solidFill>
            </a:endParaRPr>
          </a:p>
          <a:p>
            <a:pPr lvl="0"/>
            <a:r>
              <a:rPr lang="nl-NL" sz="3000" dirty="0" smtClean="0">
                <a:solidFill>
                  <a:srgbClr val="002060"/>
                </a:solidFill>
              </a:rPr>
              <a:t>en </a:t>
            </a:r>
            <a:r>
              <a:rPr lang="nl-NL" sz="3000" dirty="0">
                <a:solidFill>
                  <a:srgbClr val="002060"/>
                </a:solidFill>
              </a:rPr>
              <a:t>ik werd alleen overgelaten en zij zoeken mijn </a:t>
            </a:r>
            <a:r>
              <a:rPr lang="nl-NL" sz="3000" dirty="0" smtClean="0">
                <a:solidFill>
                  <a:srgbClr val="002060"/>
                </a:solidFill>
              </a:rPr>
              <a:t>ziel. </a:t>
            </a:r>
            <a:endParaRPr lang="nl-NL" sz="3000" u="sng" dirty="0">
              <a:solidFill>
                <a:srgbClr val="002060"/>
              </a:solidFill>
            </a:endParaRPr>
          </a:p>
        </p:txBody>
      </p:sp>
      <p:pic>
        <p:nvPicPr>
          <p:cNvPr id="2" name="Afbeelding 1"/>
          <p:cNvPicPr>
            <a:picLocks noChangeAspect="1"/>
          </p:cNvPicPr>
          <p:nvPr/>
        </p:nvPicPr>
        <p:blipFill>
          <a:blip r:embed="rId3"/>
          <a:stretch>
            <a:fillRect/>
          </a:stretch>
        </p:blipFill>
        <p:spPr>
          <a:xfrm>
            <a:off x="345982" y="5002361"/>
            <a:ext cx="10755630" cy="840909"/>
          </a:xfrm>
          <a:prstGeom prst="rect">
            <a:avLst/>
          </a:prstGeom>
        </p:spPr>
      </p:pic>
      <p:pic>
        <p:nvPicPr>
          <p:cNvPr id="3" name="Afbeelding 2"/>
          <p:cNvPicPr>
            <a:picLocks noChangeAspect="1"/>
          </p:cNvPicPr>
          <p:nvPr/>
        </p:nvPicPr>
        <p:blipFill>
          <a:blip r:embed="rId4"/>
          <a:stretch>
            <a:fillRect/>
          </a:stretch>
        </p:blipFill>
        <p:spPr>
          <a:xfrm>
            <a:off x="345982" y="5797580"/>
            <a:ext cx="9906953" cy="905162"/>
          </a:xfrm>
          <a:prstGeom prst="rect">
            <a:avLst/>
          </a:prstGeom>
        </p:spPr>
      </p:pic>
    </p:spTree>
    <p:extLst>
      <p:ext uri="{BB962C8B-B14F-4D97-AF65-F5344CB8AC3E}">
        <p14:creationId xmlns:p14="http://schemas.microsoft.com/office/powerpoint/2010/main" val="2944038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2" y="190714"/>
            <a:ext cx="11495498" cy="1938992"/>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a:solidFill>
                  <a:srgbClr val="002060"/>
                </a:solidFill>
              </a:rPr>
              <a:t>4</a:t>
            </a:r>
            <a:r>
              <a:rPr lang="nl-NL" sz="3000" baseline="30000" dirty="0" smtClean="0">
                <a:solidFill>
                  <a:srgbClr val="002060"/>
                </a:solidFill>
              </a:rPr>
              <a:t> </a:t>
            </a:r>
            <a:r>
              <a:rPr lang="nl-NL" sz="3000" dirty="0" smtClean="0">
                <a:solidFill>
                  <a:srgbClr val="002060"/>
                </a:solidFill>
              </a:rPr>
              <a:t>Maar </a:t>
            </a:r>
            <a:r>
              <a:rPr lang="nl-NL" sz="3000" dirty="0">
                <a:solidFill>
                  <a:srgbClr val="002060"/>
                </a:solidFill>
              </a:rPr>
              <a:t>wat zegt de </a:t>
            </a:r>
            <a:r>
              <a:rPr lang="nl-NL" sz="3000" dirty="0" smtClean="0">
                <a:solidFill>
                  <a:srgbClr val="002060"/>
                </a:solidFill>
              </a:rPr>
              <a:t>Godsspraak </a:t>
            </a:r>
            <a:r>
              <a:rPr lang="nl-NL" sz="3000" dirty="0">
                <a:solidFill>
                  <a:srgbClr val="002060"/>
                </a:solidFill>
              </a:rPr>
              <a:t>tegen hem? </a:t>
            </a:r>
            <a:endParaRPr lang="nl-NL" sz="3000" dirty="0" smtClean="0">
              <a:solidFill>
                <a:srgbClr val="002060"/>
              </a:solidFill>
            </a:endParaRPr>
          </a:p>
          <a:p>
            <a:pPr lvl="0"/>
            <a:r>
              <a:rPr lang="nl-NL" sz="3000" dirty="0" smtClean="0">
                <a:solidFill>
                  <a:srgbClr val="002060"/>
                </a:solidFill>
              </a:rPr>
              <a:t>Ik </a:t>
            </a:r>
            <a:r>
              <a:rPr lang="nl-NL" sz="3000" dirty="0">
                <a:solidFill>
                  <a:srgbClr val="002060"/>
                </a:solidFill>
              </a:rPr>
              <a:t>liet voor Mijzelf zevenduizend mannen achter, </a:t>
            </a:r>
            <a:endParaRPr lang="nl-NL" sz="3000" dirty="0" smtClean="0">
              <a:solidFill>
                <a:srgbClr val="002060"/>
              </a:solidFill>
            </a:endParaRPr>
          </a:p>
          <a:p>
            <a:pPr lvl="0"/>
            <a:r>
              <a:rPr lang="nl-NL" sz="3000" dirty="0" smtClean="0">
                <a:solidFill>
                  <a:srgbClr val="002060"/>
                </a:solidFill>
              </a:rPr>
              <a:t>die </a:t>
            </a:r>
            <a:r>
              <a:rPr lang="nl-NL" sz="3000" dirty="0">
                <a:solidFill>
                  <a:srgbClr val="002060"/>
                </a:solidFill>
              </a:rPr>
              <a:t>de knie </a:t>
            </a:r>
            <a:r>
              <a:rPr lang="nl-NL" sz="3000" dirty="0" smtClean="0">
                <a:solidFill>
                  <a:srgbClr val="002060"/>
                </a:solidFill>
              </a:rPr>
              <a:t>niet </a:t>
            </a:r>
            <a:r>
              <a:rPr lang="nl-NL" sz="3000" dirty="0">
                <a:solidFill>
                  <a:srgbClr val="002060"/>
                </a:solidFill>
              </a:rPr>
              <a:t>buigen</a:t>
            </a:r>
            <a:r>
              <a:rPr lang="nl-NL" sz="3000" dirty="0" smtClean="0">
                <a:solidFill>
                  <a:srgbClr val="002060"/>
                </a:solidFill>
              </a:rPr>
              <a:t> </a:t>
            </a:r>
            <a:r>
              <a:rPr lang="nl-NL" sz="3000" dirty="0">
                <a:solidFill>
                  <a:srgbClr val="002060"/>
                </a:solidFill>
              </a:rPr>
              <a:t>voor </a:t>
            </a:r>
            <a:r>
              <a:rPr lang="nl-NL" sz="3000" dirty="0" smtClean="0">
                <a:solidFill>
                  <a:srgbClr val="002060"/>
                </a:solidFill>
              </a:rPr>
              <a:t>de Baäl.</a:t>
            </a:r>
            <a:endParaRPr lang="nl-NL" sz="3000" u="sng" dirty="0">
              <a:solidFill>
                <a:srgbClr val="002060"/>
              </a:solidFill>
            </a:endParaRPr>
          </a:p>
        </p:txBody>
      </p:sp>
      <p:sp>
        <p:nvSpPr>
          <p:cNvPr id="5" name="Tekstvak 4"/>
          <p:cNvSpPr txBox="1"/>
          <p:nvPr/>
        </p:nvSpPr>
        <p:spPr>
          <a:xfrm>
            <a:off x="2094441" y="3245643"/>
            <a:ext cx="3060490" cy="492443"/>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1 Koningen 19 =&gt;</a:t>
            </a:r>
          </a:p>
        </p:txBody>
      </p:sp>
      <p:pic>
        <p:nvPicPr>
          <p:cNvPr id="4" name="Afbeelding 3"/>
          <p:cNvPicPr>
            <a:picLocks noChangeAspect="1"/>
          </p:cNvPicPr>
          <p:nvPr/>
        </p:nvPicPr>
        <p:blipFill>
          <a:blip r:embed="rId3"/>
          <a:stretch>
            <a:fillRect/>
          </a:stretch>
        </p:blipFill>
        <p:spPr>
          <a:xfrm>
            <a:off x="378566" y="5009508"/>
            <a:ext cx="9555480" cy="877224"/>
          </a:xfrm>
          <a:prstGeom prst="rect">
            <a:avLst/>
          </a:prstGeom>
        </p:spPr>
      </p:pic>
      <p:pic>
        <p:nvPicPr>
          <p:cNvPr id="7" name="Afbeelding 6"/>
          <p:cNvPicPr>
            <a:picLocks noChangeAspect="1"/>
          </p:cNvPicPr>
          <p:nvPr/>
        </p:nvPicPr>
        <p:blipFill>
          <a:blip r:embed="rId4"/>
          <a:stretch>
            <a:fillRect/>
          </a:stretch>
        </p:blipFill>
        <p:spPr>
          <a:xfrm>
            <a:off x="345983" y="5841013"/>
            <a:ext cx="9588063" cy="853513"/>
          </a:xfrm>
          <a:prstGeom prst="rect">
            <a:avLst/>
          </a:prstGeom>
        </p:spPr>
      </p:pic>
      <p:pic>
        <p:nvPicPr>
          <p:cNvPr id="8" name="Afbeelding 7"/>
          <p:cNvPicPr>
            <a:picLocks noChangeAspect="1"/>
          </p:cNvPicPr>
          <p:nvPr/>
        </p:nvPicPr>
        <p:blipFill>
          <a:blip r:embed="rId5"/>
          <a:stretch>
            <a:fillRect/>
          </a:stretch>
        </p:blipFill>
        <p:spPr>
          <a:xfrm>
            <a:off x="7624532" y="1737360"/>
            <a:ext cx="4026447" cy="3019835"/>
          </a:xfrm>
          <a:prstGeom prst="rect">
            <a:avLst/>
          </a:prstGeom>
        </p:spPr>
      </p:pic>
    </p:spTree>
    <p:extLst>
      <p:ext uri="{BB962C8B-B14F-4D97-AF65-F5344CB8AC3E}">
        <p14:creationId xmlns:p14="http://schemas.microsoft.com/office/powerpoint/2010/main" val="282759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2" y="190714"/>
            <a:ext cx="11712668" cy="2862322"/>
          </a:xfrm>
          <a:prstGeom prst="rect">
            <a:avLst/>
          </a:prstGeom>
          <a:noFill/>
        </p:spPr>
        <p:txBody>
          <a:bodyPr wrap="square" rtlCol="0">
            <a:spAutoFit/>
          </a:bodyPr>
          <a:lstStyle/>
          <a:p>
            <a:r>
              <a:rPr lang="nl-NL" sz="3000" b="1" dirty="0" smtClean="0"/>
              <a:t>1 Koningen 19</a:t>
            </a:r>
          </a:p>
          <a:p>
            <a:endParaRPr lang="nl-NL" sz="3000" b="1" dirty="0"/>
          </a:p>
          <a:p>
            <a:pPr marL="457200" lvl="0" indent="-457200">
              <a:buFont typeface="Arial" panose="020B0604020202020204" pitchFamily="34" charset="0"/>
              <a:buChar char="•"/>
            </a:pPr>
            <a:r>
              <a:rPr lang="nl-NL" sz="3000" dirty="0" smtClean="0"/>
              <a:t>na de overwinning op de tegenstander (1 Koningen 18)</a:t>
            </a:r>
          </a:p>
          <a:p>
            <a:pPr marL="457200" lvl="0" indent="-457200">
              <a:buFont typeface="Arial" panose="020B0604020202020204" pitchFamily="34" charset="0"/>
              <a:buChar char="•"/>
            </a:pPr>
            <a:r>
              <a:rPr lang="nl-NL" sz="3000" dirty="0" smtClean="0"/>
              <a:t>het offer is gebracht (1 Koningen 18)</a:t>
            </a:r>
          </a:p>
          <a:p>
            <a:pPr marL="457200" lvl="0" indent="-457200">
              <a:buFont typeface="Arial" panose="020B0604020202020204" pitchFamily="34" charset="0"/>
              <a:buChar char="•"/>
            </a:pPr>
            <a:r>
              <a:rPr lang="nl-NL" sz="3000" dirty="0" smtClean="0"/>
              <a:t>Elia vertrekt (vlucht) naar de berg </a:t>
            </a:r>
            <a:r>
              <a:rPr lang="nl-NL" sz="3000" dirty="0" err="1" smtClean="0"/>
              <a:t>Horeb</a:t>
            </a:r>
            <a:r>
              <a:rPr lang="nl-NL" sz="3000" dirty="0" smtClean="0"/>
              <a:t> (=Sinaï) =&gt; </a:t>
            </a:r>
            <a:r>
              <a:rPr lang="nl-NL" sz="3000" dirty="0" err="1" smtClean="0"/>
              <a:t>vgl</a:t>
            </a:r>
            <a:r>
              <a:rPr lang="nl-NL" sz="3000" dirty="0" smtClean="0"/>
              <a:t>: Gal.1:17, 4:25</a:t>
            </a:r>
          </a:p>
          <a:p>
            <a:pPr marL="457200" lvl="0" indent="-457200">
              <a:buFont typeface="Arial" panose="020B0604020202020204" pitchFamily="34" charset="0"/>
              <a:buChar char="•"/>
            </a:pPr>
            <a:r>
              <a:rPr lang="nl-NL" sz="3000" dirty="0" smtClean="0"/>
              <a:t>Elia overnacht in een spelonk (19:9)</a:t>
            </a:r>
            <a:endParaRPr lang="nl-NL" sz="3000" dirty="0"/>
          </a:p>
        </p:txBody>
      </p:sp>
    </p:spTree>
    <p:extLst>
      <p:ext uri="{BB962C8B-B14F-4D97-AF65-F5344CB8AC3E}">
        <p14:creationId xmlns:p14="http://schemas.microsoft.com/office/powerpoint/2010/main" val="214889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2" y="190714"/>
            <a:ext cx="11712668" cy="2862322"/>
          </a:xfrm>
          <a:prstGeom prst="rect">
            <a:avLst/>
          </a:prstGeom>
          <a:noFill/>
        </p:spPr>
        <p:txBody>
          <a:bodyPr wrap="square" rtlCol="0">
            <a:spAutoFit/>
          </a:bodyPr>
          <a:lstStyle/>
          <a:p>
            <a:r>
              <a:rPr lang="nl-NL" sz="3000" b="1" dirty="0" smtClean="0"/>
              <a:t>1 Koningen 19</a:t>
            </a:r>
          </a:p>
          <a:p>
            <a:endParaRPr lang="nl-NL" sz="3000" b="1" dirty="0"/>
          </a:p>
          <a:p>
            <a:pPr marL="457200" lvl="0" indent="-457200">
              <a:buFont typeface="Arial" panose="020B0604020202020204" pitchFamily="34" charset="0"/>
              <a:buChar char="•"/>
            </a:pPr>
            <a:r>
              <a:rPr lang="nl-NL" sz="3000" dirty="0" smtClean="0"/>
              <a:t>na de overwinning op de tegenstander(s) (1 Koningen 18)</a:t>
            </a:r>
          </a:p>
          <a:p>
            <a:pPr marL="457200" lvl="0" indent="-457200">
              <a:buFont typeface="Arial" panose="020B0604020202020204" pitchFamily="34" charset="0"/>
              <a:buChar char="•"/>
            </a:pPr>
            <a:r>
              <a:rPr lang="nl-NL" sz="3000" dirty="0" smtClean="0"/>
              <a:t>het offer is gebracht (1 Koningen 18)</a:t>
            </a:r>
          </a:p>
          <a:p>
            <a:pPr marL="457200" lvl="0" indent="-457200">
              <a:buFont typeface="Arial" panose="020B0604020202020204" pitchFamily="34" charset="0"/>
              <a:buChar char="•"/>
            </a:pPr>
            <a:r>
              <a:rPr lang="nl-NL" sz="3000" dirty="0" smtClean="0"/>
              <a:t>Elia vertrekt (vlucht) naar de berg </a:t>
            </a:r>
            <a:r>
              <a:rPr lang="nl-NL" sz="3000" dirty="0" err="1" smtClean="0"/>
              <a:t>Horeb</a:t>
            </a:r>
            <a:r>
              <a:rPr lang="nl-NL" sz="3000" dirty="0" smtClean="0"/>
              <a:t> (=Sinaï) =&gt; </a:t>
            </a:r>
            <a:r>
              <a:rPr lang="nl-NL" sz="3000" dirty="0" err="1" smtClean="0"/>
              <a:t>vgl</a:t>
            </a:r>
            <a:r>
              <a:rPr lang="nl-NL" sz="3000" dirty="0" smtClean="0"/>
              <a:t>: Gal.1:17, 4:25</a:t>
            </a:r>
          </a:p>
          <a:p>
            <a:pPr marL="457200" lvl="0" indent="-457200">
              <a:buFont typeface="Arial" panose="020B0604020202020204" pitchFamily="34" charset="0"/>
              <a:buChar char="•"/>
            </a:pPr>
            <a:r>
              <a:rPr lang="nl-NL" sz="3000" dirty="0" smtClean="0"/>
              <a:t>Elia overnacht in een spelonk (19:9)</a:t>
            </a:r>
            <a:endParaRPr lang="nl-NL" sz="3000" dirty="0"/>
          </a:p>
        </p:txBody>
      </p:sp>
      <p:sp>
        <p:nvSpPr>
          <p:cNvPr id="2" name="Tekstvak 1"/>
          <p:cNvSpPr txBox="1"/>
          <p:nvPr/>
        </p:nvSpPr>
        <p:spPr>
          <a:xfrm>
            <a:off x="560070" y="3238560"/>
            <a:ext cx="11109960" cy="3539430"/>
          </a:xfrm>
          <a:prstGeom prst="rect">
            <a:avLst/>
          </a:prstGeom>
          <a:noFill/>
        </p:spPr>
        <p:txBody>
          <a:bodyPr wrap="square" rtlCol="0">
            <a:spAutoFit/>
          </a:bodyPr>
          <a:lstStyle/>
          <a:p>
            <a:r>
              <a:rPr lang="nl-NL" sz="2800" b="1" i="1" dirty="0" smtClean="0">
                <a:solidFill>
                  <a:srgbClr val="002060"/>
                </a:solidFill>
              </a:rPr>
              <a:t>1 Koningen 19</a:t>
            </a:r>
          </a:p>
          <a:p>
            <a:r>
              <a:rPr lang="nl-NL" sz="2800" baseline="30000" dirty="0">
                <a:solidFill>
                  <a:srgbClr val="002060"/>
                </a:solidFill>
              </a:rPr>
              <a:t>9</a:t>
            </a:r>
            <a:r>
              <a:rPr lang="nl-NL" sz="2800" dirty="0">
                <a:solidFill>
                  <a:srgbClr val="002060"/>
                </a:solidFill>
              </a:rPr>
              <a:t> En hij kwam daar bij de grot en hij overnachtte daar. En zie</a:t>
            </a:r>
            <a:r>
              <a:rPr lang="nl-NL" sz="2800" dirty="0" smtClean="0">
                <a:solidFill>
                  <a:srgbClr val="002060"/>
                </a:solidFill>
              </a:rPr>
              <a:t>, het </a:t>
            </a:r>
            <a:r>
              <a:rPr lang="nl-NL" sz="2800" dirty="0">
                <a:solidFill>
                  <a:srgbClr val="002060"/>
                </a:solidFill>
              </a:rPr>
              <a:t>woord van JAHWEH kwam tot hem, en zei tot hem: "Wat is er hier voor jou, Elia?"</a:t>
            </a:r>
          </a:p>
          <a:p>
            <a:r>
              <a:rPr lang="nl-NL" sz="2800" baseline="30000" dirty="0">
                <a:solidFill>
                  <a:srgbClr val="002060"/>
                </a:solidFill>
              </a:rPr>
              <a:t>10</a:t>
            </a:r>
            <a:r>
              <a:rPr lang="nl-NL" sz="2800" dirty="0">
                <a:solidFill>
                  <a:srgbClr val="002060"/>
                </a:solidFill>
              </a:rPr>
              <a:t> En hij zei: "Ik was ijverig, ja ik ben ijverig voor JAHWEH, God van legermachten, want de zonen van Israël verlieten Uw verbond. Zij sloopten Uw altaren en zij doodden Uw profeten door het zwaard. En ik ben over, alleen ik. En zij zoeken mijn ziel, om die te nemen</a:t>
            </a:r>
            <a:r>
              <a:rPr lang="nl-NL" sz="2800" dirty="0" smtClean="0">
                <a:solidFill>
                  <a:srgbClr val="002060"/>
                </a:solidFill>
              </a:rPr>
              <a:t>.“</a:t>
            </a:r>
          </a:p>
          <a:p>
            <a:r>
              <a:rPr lang="nl-NL" sz="2800" dirty="0">
                <a:solidFill>
                  <a:srgbClr val="002060"/>
                </a:solidFill>
              </a:rPr>
              <a:t>	</a:t>
            </a:r>
            <a:r>
              <a:rPr lang="nl-NL" sz="2800" dirty="0" smtClean="0">
                <a:solidFill>
                  <a:srgbClr val="002060"/>
                </a:solidFill>
              </a:rPr>
              <a:t>								</a:t>
            </a:r>
            <a:r>
              <a:rPr lang="nl-NL" sz="2800" i="1" dirty="0" err="1" smtClean="0">
                <a:solidFill>
                  <a:srgbClr val="002060"/>
                </a:solidFill>
                <a:effectLst>
                  <a:outerShdw blurRad="38100" dist="38100" dir="2700000" algn="tl">
                    <a:srgbClr val="000000">
                      <a:alpha val="43137"/>
                    </a:srgbClr>
                  </a:outerShdw>
                </a:effectLst>
              </a:rPr>
              <a:t>vgl</a:t>
            </a:r>
            <a:r>
              <a:rPr lang="nl-NL" sz="2800" i="1" dirty="0" smtClean="0">
                <a:solidFill>
                  <a:srgbClr val="002060"/>
                </a:solidFill>
                <a:effectLst>
                  <a:outerShdw blurRad="38100" dist="38100" dir="2700000" algn="tl">
                    <a:srgbClr val="000000">
                      <a:alpha val="43137"/>
                    </a:srgbClr>
                  </a:outerShdw>
                </a:effectLst>
              </a:rPr>
              <a:t>: Rom.11:3</a:t>
            </a:r>
            <a:endParaRPr lang="nl-NL" sz="28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125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66560</TotalTime>
  <Words>1625</Words>
  <Application>Microsoft Office PowerPoint</Application>
  <PresentationFormat>Breedbeeld</PresentationFormat>
  <Paragraphs>171</Paragraphs>
  <Slides>21</Slides>
  <Notes>20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21</vt:i4>
      </vt:variant>
    </vt:vector>
  </HeadingPairs>
  <TitlesOfParts>
    <vt:vector size="28" baseType="lpstr">
      <vt:lpstr>Arial</vt:lpstr>
      <vt:lpstr>Calibri</vt:lpstr>
      <vt:lpstr>Calibri Light</vt:lpstr>
      <vt:lpstr>Courier New</vt:lpstr>
      <vt:lpstr>Verdana</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Gerard Oudijn</cp:lastModifiedBy>
  <cp:revision>3203</cp:revision>
  <dcterms:created xsi:type="dcterms:W3CDTF">2017-10-24T20:34:00Z</dcterms:created>
  <dcterms:modified xsi:type="dcterms:W3CDTF">2022-07-03T12:41:49Z</dcterms:modified>
</cp:coreProperties>
</file>