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1351" r:id="rId3"/>
    <p:sldId id="1907" r:id="rId4"/>
    <p:sldId id="1994" r:id="rId5"/>
    <p:sldId id="1995" r:id="rId6"/>
    <p:sldId id="1993" r:id="rId7"/>
    <p:sldId id="1996" r:id="rId8"/>
    <p:sldId id="1997" r:id="rId9"/>
    <p:sldId id="1999" r:id="rId10"/>
    <p:sldId id="1998" r:id="rId11"/>
    <p:sldId id="2000" r:id="rId12"/>
    <p:sldId id="2001" r:id="rId13"/>
    <p:sldId id="2007" r:id="rId14"/>
    <p:sldId id="2017" r:id="rId15"/>
    <p:sldId id="2016" r:id="rId16"/>
    <p:sldId id="2003" r:id="rId17"/>
    <p:sldId id="2008" r:id="rId18"/>
    <p:sldId id="2009" r:id="rId19"/>
    <p:sldId id="2004" r:id="rId20"/>
    <p:sldId id="2005" r:id="rId21"/>
    <p:sldId id="2006" r:id="rId22"/>
    <p:sldId id="2010" r:id="rId23"/>
    <p:sldId id="2011" r:id="rId24"/>
    <p:sldId id="2012" r:id="rId25"/>
    <p:sldId id="2013" r:id="rId26"/>
    <p:sldId id="2014" r:id="rId27"/>
    <p:sldId id="2015" r:id="rId2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9BD"/>
    <a:srgbClr val="008000"/>
    <a:srgbClr val="003300"/>
    <a:srgbClr val="75CF07"/>
    <a:srgbClr val="79D707"/>
    <a:srgbClr val="CCFFCC"/>
    <a:srgbClr val="CCFF99"/>
    <a:srgbClr val="CCCCFF"/>
    <a:srgbClr val="817FB1"/>
    <a:srgbClr val="799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1252" autoAdjust="0"/>
    <p:restoredTop sz="86401" autoAdjust="0"/>
  </p:normalViewPr>
  <p:slideViewPr>
    <p:cSldViewPr snapToGrid="0">
      <p:cViewPr varScale="1">
        <p:scale>
          <a:sx n="84" d="100"/>
          <a:sy n="84" d="100"/>
        </p:scale>
        <p:origin x="51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10-7-2022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206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00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77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670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602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61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75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719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86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26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09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64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816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61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5140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7210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34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480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58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66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07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229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707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5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10-7-2022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10-7-2022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10-7-2022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10-7-2022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10-7-2022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10-7-2022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10-7-2022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10-7-2022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10-7-2022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10-7-2022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10-7-2022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10-7-2022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10-7-2022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10-7-2022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10-7-2022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10-7-2022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10-7-2022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10-7-2022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10-7-2022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10-7-2022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10-7-2022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10-7-2022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10-7-2022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10-7-2022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490" y="1833716"/>
            <a:ext cx="6732270" cy="3948708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-702882" y="788919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 Romeinen brief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8046720" y="4982205"/>
            <a:ext cx="25260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000" dirty="0" smtClean="0">
                <a:solidFill>
                  <a:schemeClr val="bg1"/>
                </a:solidFill>
              </a:rPr>
              <a:t>studie 26</a:t>
            </a:r>
          </a:p>
          <a:p>
            <a:pPr algn="r"/>
            <a:r>
              <a:rPr lang="nl-NL" sz="1600" dirty="0" smtClean="0">
                <a:solidFill>
                  <a:schemeClr val="bg1"/>
                </a:solidFill>
              </a:rPr>
              <a:t>10 juli 2022 Rotterdam</a:t>
            </a:r>
            <a:endParaRPr lang="nl-N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6555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11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15 </a:t>
            </a:r>
            <a:r>
              <a:rPr lang="nl-NL" sz="3000" dirty="0">
                <a:solidFill>
                  <a:srgbClr val="002060"/>
                </a:solidFill>
              </a:rPr>
              <a:t>Want indien hun verwerping verzoening van de wereld is, </a:t>
            </a:r>
          </a:p>
          <a:p>
            <a:pPr lvl="0"/>
            <a:r>
              <a:rPr lang="nl-NL" sz="3000" dirty="0">
                <a:solidFill>
                  <a:srgbClr val="002060"/>
                </a:solidFill>
              </a:rPr>
              <a:t>wat zal de aanneming anders zijn dan leven uit de doden?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658889" y="2672595"/>
            <a:ext cx="8170911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h</a:t>
            </a:r>
            <a:r>
              <a:rPr lang="nl-NL" sz="2600" dirty="0" smtClean="0">
                <a:latin typeface="+mj-lt"/>
              </a:rPr>
              <a:t>un </a:t>
            </a:r>
            <a:r>
              <a:rPr lang="nl-NL" sz="2600" i="1" dirty="0" smtClean="0">
                <a:latin typeface="+mj-lt"/>
              </a:rPr>
              <a:t>vermindering</a:t>
            </a:r>
            <a:r>
              <a:rPr lang="nl-NL" sz="2600" dirty="0" smtClean="0">
                <a:latin typeface="+mj-lt"/>
              </a:rPr>
              <a:t> (tekort) wordt </a:t>
            </a:r>
            <a:r>
              <a:rPr lang="nl-NL" sz="2600" i="1" dirty="0" smtClean="0">
                <a:latin typeface="+mj-lt"/>
              </a:rPr>
              <a:t>volheid</a:t>
            </a:r>
            <a:r>
              <a:rPr lang="nl-NL" sz="2600" dirty="0" smtClean="0">
                <a:latin typeface="+mj-lt"/>
              </a:rPr>
              <a:t> (:12)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h</a:t>
            </a:r>
            <a:r>
              <a:rPr lang="nl-NL" sz="2600" dirty="0" smtClean="0">
                <a:latin typeface="+mj-lt"/>
              </a:rPr>
              <a:t>un </a:t>
            </a:r>
            <a:r>
              <a:rPr lang="nl-NL" sz="2600" i="1" dirty="0" smtClean="0">
                <a:latin typeface="+mj-lt"/>
              </a:rPr>
              <a:t>verwerping</a:t>
            </a:r>
            <a:r>
              <a:rPr lang="nl-NL" sz="2600" dirty="0" smtClean="0">
                <a:latin typeface="+mj-lt"/>
              </a:rPr>
              <a:t> wordt </a:t>
            </a:r>
            <a:r>
              <a:rPr lang="nl-NL" sz="2600" i="1" dirty="0" smtClean="0">
                <a:latin typeface="+mj-lt"/>
              </a:rPr>
              <a:t>aanneming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Israël zal herleven ‘uit de doden’ (Hos.6:2; Ez.37:10-12)</a:t>
            </a:r>
            <a:endParaRPr lang="nl-NL" sz="26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4866322"/>
            <a:ext cx="8048625" cy="9239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1" y="5767387"/>
            <a:ext cx="82962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00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6555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11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16 </a:t>
            </a:r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indien de </a:t>
            </a:r>
            <a:r>
              <a:rPr lang="nl-NL" sz="3000" u="sng" dirty="0" smtClean="0">
                <a:solidFill>
                  <a:srgbClr val="002060"/>
                </a:solidFill>
              </a:rPr>
              <a:t>eerstelingsvrucht</a:t>
            </a:r>
            <a:r>
              <a:rPr lang="nl-NL" sz="3000" dirty="0" smtClean="0">
                <a:solidFill>
                  <a:srgbClr val="002060"/>
                </a:solidFill>
              </a:rPr>
              <a:t> </a:t>
            </a:r>
            <a:r>
              <a:rPr lang="nl-NL" sz="3000" dirty="0">
                <a:solidFill>
                  <a:srgbClr val="002060"/>
                </a:solidFill>
              </a:rPr>
              <a:t>van de oogst heilig is, dan ook het </a:t>
            </a:r>
            <a:r>
              <a:rPr lang="nl-NL" sz="3000" u="sng" dirty="0" smtClean="0">
                <a:solidFill>
                  <a:srgbClr val="002060"/>
                </a:solidFill>
              </a:rPr>
              <a:t>deeg</a:t>
            </a:r>
            <a:r>
              <a:rPr lang="nl-NL" sz="3000" dirty="0" smtClean="0">
                <a:solidFill>
                  <a:srgbClr val="002060"/>
                </a:solidFill>
              </a:rPr>
              <a:t>; </a:t>
            </a:r>
            <a:r>
              <a:rPr lang="nl-NL" sz="3000" dirty="0">
                <a:solidFill>
                  <a:srgbClr val="002060"/>
                </a:solidFill>
              </a:rPr>
              <a:t>en indien de </a:t>
            </a:r>
            <a:r>
              <a:rPr lang="nl-NL" sz="3000" u="sng" dirty="0">
                <a:solidFill>
                  <a:srgbClr val="002060"/>
                </a:solidFill>
              </a:rPr>
              <a:t>wortel</a:t>
            </a:r>
            <a:r>
              <a:rPr lang="nl-NL" sz="3000" dirty="0">
                <a:solidFill>
                  <a:srgbClr val="002060"/>
                </a:solidFill>
              </a:rPr>
              <a:t> heilig is, dan ook de </a:t>
            </a:r>
            <a:r>
              <a:rPr lang="nl-NL" sz="3000" u="sng" dirty="0">
                <a:solidFill>
                  <a:srgbClr val="002060"/>
                </a:solidFill>
              </a:rPr>
              <a:t>takken</a:t>
            </a:r>
            <a:r>
              <a:rPr lang="nl-NL" sz="3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761634" y="2360937"/>
            <a:ext cx="10824209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e</a:t>
            </a:r>
            <a:r>
              <a:rPr lang="nl-NL" sz="2600" dirty="0" smtClean="0">
                <a:latin typeface="+mj-lt"/>
              </a:rPr>
              <a:t>erstelingsvrucht = wortel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600" dirty="0" smtClean="0">
                <a:latin typeface="+mj-lt"/>
              </a:rPr>
              <a:t>de eerste(</a:t>
            </a:r>
            <a:r>
              <a:rPr lang="nl-NL" sz="2600" dirty="0" err="1" smtClean="0">
                <a:latin typeface="+mj-lt"/>
              </a:rPr>
              <a:t>ling</a:t>
            </a:r>
            <a:r>
              <a:rPr lang="nl-NL" sz="2600" dirty="0" smtClean="0">
                <a:latin typeface="+mj-lt"/>
              </a:rPr>
              <a:t>) die de belofte ontving is Abraham (Jes.51:2)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het deeg = de takken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600" dirty="0" smtClean="0">
                <a:latin typeface="+mj-lt"/>
              </a:rPr>
              <a:t>zij die voortgekomen zijn uit de (aarts)vaderen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600" dirty="0">
                <a:latin typeface="+mj-lt"/>
              </a:rPr>
              <a:t>het deeg </a:t>
            </a:r>
            <a:r>
              <a:rPr lang="nl-NL" sz="2600" dirty="0" smtClean="0">
                <a:latin typeface="+mj-lt"/>
              </a:rPr>
              <a:t>(hetzelfde woord als </a:t>
            </a:r>
            <a:r>
              <a:rPr lang="nl-NL" sz="2600" i="1" dirty="0" err="1" smtClean="0">
                <a:latin typeface="+mj-lt"/>
              </a:rPr>
              <a:t>kneedsel</a:t>
            </a:r>
            <a:r>
              <a:rPr lang="nl-NL" sz="2600" dirty="0" smtClean="0">
                <a:latin typeface="+mj-lt"/>
              </a:rPr>
              <a:t> in </a:t>
            </a:r>
            <a:r>
              <a:rPr lang="nl-NL" sz="2600" dirty="0">
                <a:latin typeface="+mj-lt"/>
              </a:rPr>
              <a:t>9:21) is ‘geheel Israël’ (:26</a:t>
            </a:r>
            <a:r>
              <a:rPr lang="nl-NL" sz="2600" dirty="0" smtClean="0">
                <a:latin typeface="+mj-lt"/>
              </a:rPr>
              <a:t>)</a:t>
            </a:r>
            <a:endParaRPr lang="nl-NL" sz="2600" dirty="0">
              <a:latin typeface="+mj-lt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71" y="5944436"/>
            <a:ext cx="5095149" cy="776404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71" y="5193458"/>
            <a:ext cx="8383211" cy="81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19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6555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11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16 </a:t>
            </a:r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indien </a:t>
            </a:r>
            <a:r>
              <a:rPr lang="nl-NL" sz="3000" u="sng" dirty="0">
                <a:solidFill>
                  <a:srgbClr val="002060"/>
                </a:solidFill>
              </a:rPr>
              <a:t>de </a:t>
            </a:r>
            <a:r>
              <a:rPr lang="nl-NL" sz="3000" u="sng" dirty="0" smtClean="0">
                <a:solidFill>
                  <a:srgbClr val="002060"/>
                </a:solidFill>
              </a:rPr>
              <a:t>eerstelingsvrucht </a:t>
            </a:r>
            <a:r>
              <a:rPr lang="nl-NL" sz="3000" dirty="0">
                <a:solidFill>
                  <a:srgbClr val="002060"/>
                </a:solidFill>
              </a:rPr>
              <a:t>van de oogst heilig is, dan ook </a:t>
            </a:r>
            <a:r>
              <a:rPr lang="nl-NL" sz="3000" u="sng" dirty="0">
                <a:solidFill>
                  <a:srgbClr val="002060"/>
                </a:solidFill>
              </a:rPr>
              <a:t>het </a:t>
            </a:r>
            <a:r>
              <a:rPr lang="nl-NL" sz="3000" u="sng" dirty="0" smtClean="0">
                <a:solidFill>
                  <a:srgbClr val="002060"/>
                </a:solidFill>
              </a:rPr>
              <a:t>deeg</a:t>
            </a:r>
            <a:r>
              <a:rPr lang="nl-NL" sz="3000" dirty="0" smtClean="0">
                <a:solidFill>
                  <a:srgbClr val="002060"/>
                </a:solidFill>
              </a:rPr>
              <a:t>; </a:t>
            </a:r>
            <a:r>
              <a:rPr lang="nl-NL" sz="3000" dirty="0">
                <a:solidFill>
                  <a:srgbClr val="002060"/>
                </a:solidFill>
              </a:rPr>
              <a:t>en indien de wortel heilig is, dan ook de takken.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720091" y="2123955"/>
            <a:ext cx="10412730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van de eerste vrucht van de oogst werd deeg gemaakt, waarvan een hefoffer (een koek) werd gemaakt voor JAHWEH (Num.15:20)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d</a:t>
            </a:r>
            <a:r>
              <a:rPr lang="nl-NL" sz="2600" dirty="0" smtClean="0">
                <a:latin typeface="+mj-lt"/>
              </a:rPr>
              <a:t>it offer was een heilig offer, de rest van het deeg was hiermee ook heilig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God begint een klein werk, maar Hij staat hiermee garant voor het geheel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71" y="5199127"/>
            <a:ext cx="7723599" cy="77640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71" y="5944436"/>
            <a:ext cx="5095149" cy="77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0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6555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11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16 </a:t>
            </a:r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indien de </a:t>
            </a:r>
            <a:r>
              <a:rPr lang="nl-NL" sz="3000" dirty="0" smtClean="0">
                <a:solidFill>
                  <a:srgbClr val="002060"/>
                </a:solidFill>
              </a:rPr>
              <a:t>eerstelingsvrucht</a:t>
            </a:r>
            <a:r>
              <a:rPr lang="nl-NL" sz="3000" u="sng" dirty="0" smtClean="0">
                <a:solidFill>
                  <a:srgbClr val="002060"/>
                </a:solidFill>
              </a:rPr>
              <a:t> </a:t>
            </a:r>
            <a:r>
              <a:rPr lang="nl-NL" sz="3000" dirty="0">
                <a:solidFill>
                  <a:srgbClr val="002060"/>
                </a:solidFill>
              </a:rPr>
              <a:t>van de oogst heilig is, dan ook het </a:t>
            </a:r>
            <a:r>
              <a:rPr lang="nl-NL" sz="3000" dirty="0" smtClean="0">
                <a:solidFill>
                  <a:srgbClr val="002060"/>
                </a:solidFill>
              </a:rPr>
              <a:t>deeg; </a:t>
            </a:r>
            <a:r>
              <a:rPr lang="nl-NL" sz="3000" u="sng" dirty="0">
                <a:solidFill>
                  <a:srgbClr val="002060"/>
                </a:solidFill>
              </a:rPr>
              <a:t>en indien de wortel heilig is, dan ook de takken</a:t>
            </a:r>
            <a:r>
              <a:rPr lang="nl-NL" sz="3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120628" y="2941141"/>
            <a:ext cx="7162268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dit beeld wordt uitgewerkt in de volgende verzen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71" y="5199127"/>
            <a:ext cx="7723599" cy="77640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571" y="5944436"/>
            <a:ext cx="5095149" cy="77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7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9820" y="160021"/>
            <a:ext cx="6012180" cy="644652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21920" y="5017591"/>
            <a:ext cx="5928360" cy="14773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3000" dirty="0">
                <a:solidFill>
                  <a:srgbClr val="002060"/>
                </a:solidFill>
              </a:rPr>
              <a:t>d</a:t>
            </a:r>
            <a:r>
              <a:rPr lang="nl-NL" sz="3000" dirty="0" smtClean="0">
                <a:solidFill>
                  <a:srgbClr val="002060"/>
                </a:solidFill>
              </a:rPr>
              <a:t>e wortel van de vettigheid van de olijfboom = de geestelijke goederen van Israël (15:27)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21920" y="3635990"/>
            <a:ext cx="5928360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3000" dirty="0">
                <a:solidFill>
                  <a:srgbClr val="002060"/>
                </a:solidFill>
              </a:rPr>
              <a:t>t</a:t>
            </a:r>
            <a:r>
              <a:rPr lang="nl-NL" sz="3000" dirty="0" smtClean="0">
                <a:solidFill>
                  <a:srgbClr val="002060"/>
                </a:solidFill>
              </a:rPr>
              <a:t>akken worden daaruit weggebroken = ongelovig Israël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121920" y="1792724"/>
            <a:ext cx="5928360" cy="14773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3000" dirty="0">
                <a:solidFill>
                  <a:srgbClr val="002060"/>
                </a:solidFill>
              </a:rPr>
              <a:t>d</a:t>
            </a:r>
            <a:r>
              <a:rPr lang="nl-NL" sz="3000" dirty="0" smtClean="0">
                <a:solidFill>
                  <a:srgbClr val="002060"/>
                </a:solidFill>
              </a:rPr>
              <a:t>e natiën, als wilde olijf(takken) worden </a:t>
            </a:r>
            <a:r>
              <a:rPr lang="nl-NL" sz="3000" dirty="0" err="1" smtClean="0">
                <a:solidFill>
                  <a:srgbClr val="002060"/>
                </a:solidFill>
              </a:rPr>
              <a:t>ipv</a:t>
            </a:r>
            <a:r>
              <a:rPr lang="nl-NL" sz="3000" dirty="0" smtClean="0">
                <a:solidFill>
                  <a:srgbClr val="002060"/>
                </a:solidFill>
              </a:rPr>
              <a:t> het weggebroken deel geënt op de olijfboom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21920" y="411123"/>
            <a:ext cx="5928360" cy="101566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3000" dirty="0" smtClean="0">
                <a:solidFill>
                  <a:srgbClr val="002060"/>
                </a:solidFill>
              </a:rPr>
              <a:t>de natuurlijke takken worden weer geënt, de wilde takken weggebroken</a:t>
            </a:r>
            <a:endParaRPr lang="nl-NL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6589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11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17 </a:t>
            </a:r>
            <a:r>
              <a:rPr lang="nl-NL" sz="3000" dirty="0" smtClean="0">
                <a:solidFill>
                  <a:srgbClr val="002060"/>
                </a:solidFill>
              </a:rPr>
              <a:t>Indien echter </a:t>
            </a:r>
            <a:r>
              <a:rPr lang="nl-NL" sz="3000" dirty="0">
                <a:solidFill>
                  <a:srgbClr val="002060"/>
                </a:solidFill>
              </a:rPr>
              <a:t>enige van de takken </a:t>
            </a:r>
            <a:r>
              <a:rPr lang="nl-NL" sz="3000" dirty="0" smtClean="0">
                <a:solidFill>
                  <a:srgbClr val="002060"/>
                </a:solidFill>
              </a:rPr>
              <a:t>werden weggebroken, </a:t>
            </a: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maar jij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, als wilde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olijf zijnde, in hen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geënt wordt,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mede-deelgenoot werd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van de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wortel van de vettigheid van de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olijfboom,</a:t>
            </a: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18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 schep niet op tegen de takken!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073624" y="3329500"/>
            <a:ext cx="8203659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weggebroken takken =&gt; ongelovige Israëlieten door God terzijde gesteld/de overigen die verhard werden (:7)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46370"/>
            <a:ext cx="12004927" cy="75628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19" y="5984499"/>
            <a:ext cx="10709141" cy="7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9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6589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11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17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Indien echter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enige van de takken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werden weggebroken,</a:t>
            </a:r>
            <a:r>
              <a:rPr lang="nl-NL" sz="3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maar jij</a:t>
            </a:r>
            <a:r>
              <a:rPr lang="nl-NL" sz="3000" dirty="0">
                <a:solidFill>
                  <a:srgbClr val="002060"/>
                </a:solidFill>
              </a:rPr>
              <a:t>, als wilde </a:t>
            </a:r>
            <a:r>
              <a:rPr lang="nl-NL" sz="3000" dirty="0" smtClean="0">
                <a:solidFill>
                  <a:srgbClr val="002060"/>
                </a:solidFill>
              </a:rPr>
              <a:t>olijf zijnde, in hen </a:t>
            </a:r>
            <a:r>
              <a:rPr lang="nl-NL" sz="3000" dirty="0">
                <a:solidFill>
                  <a:srgbClr val="002060"/>
                </a:solidFill>
              </a:rPr>
              <a:t>geënt wordt,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mede-deelgenoot werd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van de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wortel van de vettigheid van de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olijfboom,</a:t>
            </a: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18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 schep niet op tegen de takken!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2245558" y="3241100"/>
            <a:ext cx="6898441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‘jij, als wilde olijf’ =&gt; de natiën, die deelkrijgen aan de zegeningen van Israël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46370"/>
            <a:ext cx="12004927" cy="75628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19" y="5984499"/>
            <a:ext cx="10709141" cy="7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8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6589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11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17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Indien echter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enige van de takken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werden weggebroken, </a:t>
            </a: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maar jij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, als wilde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olijf zijnde, in hen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geënt wordt, </a:t>
            </a:r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mede-deelgenoot werd </a:t>
            </a:r>
            <a:r>
              <a:rPr lang="nl-NL" sz="3000" dirty="0" smtClean="0">
                <a:solidFill>
                  <a:srgbClr val="002060"/>
                </a:solidFill>
              </a:rPr>
              <a:t>van de </a:t>
            </a:r>
            <a:r>
              <a:rPr lang="nl-NL" sz="3000" dirty="0">
                <a:solidFill>
                  <a:srgbClr val="002060"/>
                </a:solidFill>
              </a:rPr>
              <a:t>wortel van de vettigheid van de </a:t>
            </a:r>
            <a:r>
              <a:rPr lang="nl-NL" sz="3000" dirty="0" smtClean="0">
                <a:solidFill>
                  <a:srgbClr val="002060"/>
                </a:solidFill>
              </a:rPr>
              <a:t>olijfboom,</a:t>
            </a: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18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 schep niet op tegen de takken!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974631" y="2938313"/>
            <a:ext cx="9655269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‘de vettigheid van de wortel van de olijf’ =&gt; de belofte aan Abraham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En </a:t>
            </a:r>
            <a:r>
              <a:rPr lang="nl-NL" sz="2600" dirty="0">
                <a:latin typeface="+mj-lt"/>
              </a:rPr>
              <a:t>indien jullie van Christus zijn, dan zijn jullie zaad van Abraham, en naar de belofte </a:t>
            </a:r>
            <a:r>
              <a:rPr lang="nl-NL" sz="2600" dirty="0" smtClean="0">
                <a:latin typeface="+mj-lt"/>
              </a:rPr>
              <a:t>lot-bezitters</a:t>
            </a:r>
            <a:r>
              <a:rPr lang="nl-NL" sz="2600" dirty="0">
                <a:latin typeface="+mj-lt"/>
              </a:rPr>
              <a:t> </a:t>
            </a:r>
            <a:r>
              <a:rPr lang="nl-NL" sz="2600" dirty="0" smtClean="0">
                <a:latin typeface="+mj-lt"/>
              </a:rPr>
              <a:t>(Gal.3:29)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46370"/>
            <a:ext cx="12004927" cy="75628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219" y="5984499"/>
            <a:ext cx="10709141" cy="78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98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65894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11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17 </a:t>
            </a:r>
            <a:r>
              <a:rPr lang="nl-NL" sz="3000" dirty="0" smtClean="0">
                <a:solidFill>
                  <a:srgbClr val="002060"/>
                </a:solidFill>
              </a:rPr>
              <a:t>Indien echter </a:t>
            </a:r>
            <a:r>
              <a:rPr lang="nl-NL" sz="3000" dirty="0">
                <a:solidFill>
                  <a:srgbClr val="002060"/>
                </a:solidFill>
              </a:rPr>
              <a:t>enige van de takken </a:t>
            </a:r>
            <a:r>
              <a:rPr lang="nl-NL" sz="3000" dirty="0" smtClean="0">
                <a:solidFill>
                  <a:srgbClr val="002060"/>
                </a:solidFill>
              </a:rPr>
              <a:t>werden weggebroken,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maar jij</a:t>
            </a:r>
            <a:r>
              <a:rPr lang="nl-NL" sz="3000" dirty="0">
                <a:solidFill>
                  <a:srgbClr val="002060"/>
                </a:solidFill>
              </a:rPr>
              <a:t>, als wilde </a:t>
            </a:r>
            <a:r>
              <a:rPr lang="nl-NL" sz="3000" dirty="0" smtClean="0">
                <a:solidFill>
                  <a:srgbClr val="002060"/>
                </a:solidFill>
              </a:rPr>
              <a:t>olijf zijnde, in hen </a:t>
            </a:r>
            <a:r>
              <a:rPr lang="nl-NL" sz="3000" dirty="0">
                <a:solidFill>
                  <a:srgbClr val="002060"/>
                </a:solidFill>
              </a:rPr>
              <a:t>geënt wordt, </a:t>
            </a:r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mede-deelgenoot werd </a:t>
            </a:r>
            <a:r>
              <a:rPr lang="nl-NL" sz="3000" dirty="0" smtClean="0">
                <a:solidFill>
                  <a:srgbClr val="002060"/>
                </a:solidFill>
              </a:rPr>
              <a:t>van de </a:t>
            </a:r>
            <a:r>
              <a:rPr lang="nl-NL" sz="3000" dirty="0">
                <a:solidFill>
                  <a:srgbClr val="002060"/>
                </a:solidFill>
              </a:rPr>
              <a:t>wortel van de vettigheid van de </a:t>
            </a:r>
            <a:r>
              <a:rPr lang="nl-NL" sz="3000" dirty="0" smtClean="0">
                <a:solidFill>
                  <a:srgbClr val="002060"/>
                </a:solidFill>
              </a:rPr>
              <a:t>olijfboom,</a:t>
            </a: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18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 schep niet op tegen de takken!</a:t>
            </a:r>
            <a:endParaRPr lang="nl-NL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733059" y="3161614"/>
            <a:ext cx="10319751" cy="329320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wat hier niet staat: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nl-NL" sz="2600" dirty="0" smtClean="0">
                <a:latin typeface="+mj-lt"/>
              </a:rPr>
              <a:t>dat gelovigen uit de natiën bij </a:t>
            </a:r>
            <a:r>
              <a:rPr lang="nl-NL" sz="2600" i="1" dirty="0" smtClean="0">
                <a:latin typeface="+mj-lt"/>
              </a:rPr>
              <a:t>Israël</a:t>
            </a:r>
            <a:r>
              <a:rPr lang="nl-NL" sz="2600" dirty="0" smtClean="0">
                <a:latin typeface="+mj-lt"/>
              </a:rPr>
              <a:t> worden ingelijfd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nl-NL" sz="2600" dirty="0" smtClean="0">
                <a:latin typeface="+mj-lt"/>
              </a:rPr>
              <a:t>dat gelovigen uit de natiën als </a:t>
            </a:r>
            <a:r>
              <a:rPr lang="nl-NL" sz="2600" i="1" dirty="0" smtClean="0">
                <a:latin typeface="+mj-lt"/>
              </a:rPr>
              <a:t>Israël</a:t>
            </a:r>
            <a:r>
              <a:rPr lang="nl-NL" sz="2600" dirty="0" smtClean="0">
                <a:latin typeface="+mj-lt"/>
              </a:rPr>
              <a:t> worden gerekend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nl-NL" sz="2600" dirty="0" smtClean="0">
              <a:latin typeface="+mj-lt"/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want: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600" dirty="0" smtClean="0">
                <a:latin typeface="+mj-lt"/>
              </a:rPr>
              <a:t>de gelovigen uit de natiën zijn één lichaam (=ingelijfd) in </a:t>
            </a:r>
            <a:r>
              <a:rPr lang="nl-NL" sz="2600" i="1" dirty="0" smtClean="0">
                <a:latin typeface="+mj-lt"/>
              </a:rPr>
              <a:t>Christus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600" dirty="0">
                <a:latin typeface="+mj-lt"/>
              </a:rPr>
              <a:t>w</a:t>
            </a:r>
            <a:r>
              <a:rPr lang="nl-NL" sz="2600" dirty="0" smtClean="0">
                <a:latin typeface="+mj-lt"/>
              </a:rPr>
              <a:t>ij delen niet in de beloften van Israël, maar in de beloften in </a:t>
            </a:r>
            <a:r>
              <a:rPr lang="nl-NL" sz="2600" i="1" dirty="0" smtClean="0">
                <a:latin typeface="+mj-lt"/>
              </a:rPr>
              <a:t>Christus</a:t>
            </a:r>
            <a:r>
              <a:rPr lang="nl-NL" sz="2600" dirty="0" smtClean="0">
                <a:latin typeface="+mj-lt"/>
              </a:rPr>
              <a:t> </a:t>
            </a:r>
            <a:r>
              <a:rPr lang="nl-NL" sz="2600" i="1" dirty="0" smtClean="0">
                <a:latin typeface="+mj-lt"/>
              </a:rPr>
              <a:t>Jezus</a:t>
            </a:r>
            <a:r>
              <a:rPr lang="nl-NL" sz="2600" dirty="0" smtClean="0">
                <a:latin typeface="+mj-lt"/>
              </a:rPr>
              <a:t> (Ef.3:6)</a:t>
            </a:r>
            <a:endParaRPr lang="nl-NL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401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6589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11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17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Indien echter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enige van de takken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werden weggebroken, </a:t>
            </a: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maar jij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, als wilde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olijf zijnde, in hen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geënt wordt,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mede-deelgenoot werd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van de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wortel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van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vettigheid van de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olijfboom,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18</a:t>
            </a:r>
            <a:r>
              <a:rPr lang="nl-NL" sz="3000" dirty="0" smtClean="0">
                <a:solidFill>
                  <a:srgbClr val="002060"/>
                </a:solidFill>
              </a:rPr>
              <a:t> schep niet op tegen </a:t>
            </a:r>
            <a:r>
              <a:rPr lang="nl-NL" sz="3000" dirty="0">
                <a:solidFill>
                  <a:srgbClr val="002060"/>
                </a:solidFill>
              </a:rPr>
              <a:t>de takken! </a:t>
            </a:r>
            <a:r>
              <a:rPr lang="nl-NL" sz="3000" dirty="0" smtClean="0">
                <a:solidFill>
                  <a:srgbClr val="002060"/>
                </a:solidFill>
              </a:rPr>
              <a:t>En als jij opschept: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niet jij draagt </a:t>
            </a:r>
            <a:r>
              <a:rPr lang="nl-NL" sz="3000" dirty="0">
                <a:solidFill>
                  <a:srgbClr val="002060"/>
                </a:solidFill>
              </a:rPr>
              <a:t>de </a:t>
            </a:r>
            <a:r>
              <a:rPr lang="nl-NL" sz="3000" dirty="0" smtClean="0">
                <a:solidFill>
                  <a:srgbClr val="002060"/>
                </a:solidFill>
              </a:rPr>
              <a:t>wortel, </a:t>
            </a:r>
            <a:r>
              <a:rPr lang="nl-NL" sz="3000" dirty="0">
                <a:solidFill>
                  <a:srgbClr val="002060"/>
                </a:solidFill>
              </a:rPr>
              <a:t>maar de wortel </a:t>
            </a:r>
            <a:r>
              <a:rPr lang="nl-NL" sz="3000" dirty="0" smtClean="0">
                <a:solidFill>
                  <a:srgbClr val="002060"/>
                </a:solidFill>
              </a:rPr>
              <a:t>jou.</a:t>
            </a:r>
            <a:endParaRPr lang="nl-NL" sz="3000" dirty="0">
              <a:solidFill>
                <a:srgbClr val="002060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338263" y="3390524"/>
            <a:ext cx="9280208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alle zegeningen die wij als gelovigen uit de natiën ontvangen, zijn gefundeerd (hebben hun wortel in) op de belofte aan de vaderen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het is God die Zijn beloften vervuld, eigen roem is uitgesloten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162" y="5093670"/>
            <a:ext cx="8400098" cy="85064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63" y="5914639"/>
            <a:ext cx="6512734" cy="82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3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28600" y="253548"/>
            <a:ext cx="118071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11</a:t>
            </a:r>
          </a:p>
          <a:p>
            <a:pPr algn="ctr"/>
            <a:r>
              <a:rPr lang="nl-NL" sz="3000" baseline="30000" dirty="0" smtClean="0"/>
              <a:t>1 </a:t>
            </a:r>
            <a:r>
              <a:rPr lang="nl-NL" sz="3000" dirty="0"/>
              <a:t>Ik zeg, dan: God verstoot Zijn volk toch niet? Volstrekt niet!</a:t>
            </a:r>
          </a:p>
          <a:p>
            <a:pPr algn="ctr"/>
            <a:r>
              <a:rPr lang="nl-NL" sz="3000" dirty="0"/>
              <a:t>Want ik ben ook een Israëliet, ik ben uit het zaad van Abraham, </a:t>
            </a:r>
          </a:p>
          <a:p>
            <a:pPr algn="ctr"/>
            <a:r>
              <a:rPr lang="nl-NL" sz="3000" dirty="0"/>
              <a:t>van de stam Benjamin.</a:t>
            </a:r>
          </a:p>
          <a:p>
            <a:pPr algn="ctr"/>
            <a:r>
              <a:rPr lang="nl-NL" sz="3000" baseline="30000" dirty="0" smtClean="0"/>
              <a:t>2</a:t>
            </a:r>
            <a:r>
              <a:rPr lang="nl-NL" sz="3000" dirty="0" smtClean="0"/>
              <a:t> God </a:t>
            </a:r>
            <a:r>
              <a:rPr lang="nl-NL" sz="3000" dirty="0"/>
              <a:t>verstoot Zijn volk niet, dat Hij tevoren kende. </a:t>
            </a:r>
          </a:p>
          <a:p>
            <a:pPr algn="ctr"/>
            <a:r>
              <a:rPr lang="nl-NL" sz="3000" dirty="0"/>
              <a:t>Of hebben jullie niet waargenomen in Elia, </a:t>
            </a:r>
          </a:p>
          <a:p>
            <a:pPr algn="ctr"/>
            <a:r>
              <a:rPr lang="nl-NL" sz="3000" dirty="0"/>
              <a:t>wat de Schrift zegt, als hij bij God tegen Israël pleit?</a:t>
            </a:r>
          </a:p>
          <a:p>
            <a:pPr algn="ctr"/>
            <a:r>
              <a:rPr lang="nl-NL" sz="3000" baseline="30000" dirty="0" smtClean="0"/>
              <a:t>3</a:t>
            </a:r>
            <a:r>
              <a:rPr lang="nl-NL" sz="3000" dirty="0" smtClean="0"/>
              <a:t> Heer</a:t>
            </a:r>
            <a:r>
              <a:rPr lang="nl-NL" sz="3000" dirty="0"/>
              <a:t>, zij doden uw profeten, zij slechten uw altaren; </a:t>
            </a:r>
          </a:p>
          <a:p>
            <a:pPr algn="ctr"/>
            <a:r>
              <a:rPr lang="nl-NL" sz="3000" dirty="0"/>
              <a:t>en ik werd alleen overgelaten en zij zoeken mijn ziel. </a:t>
            </a:r>
          </a:p>
          <a:p>
            <a:pPr algn="ctr"/>
            <a:r>
              <a:rPr lang="nl-NL" sz="3000" baseline="30000" dirty="0" smtClean="0"/>
              <a:t>4</a:t>
            </a:r>
            <a:r>
              <a:rPr lang="nl-NL" sz="3000" dirty="0" smtClean="0"/>
              <a:t> Maar </a:t>
            </a:r>
            <a:r>
              <a:rPr lang="nl-NL" sz="3000" dirty="0"/>
              <a:t>wat zegt de Godsspraak tegen hem? </a:t>
            </a:r>
          </a:p>
          <a:p>
            <a:pPr algn="ctr"/>
            <a:r>
              <a:rPr lang="nl-NL" sz="3000" dirty="0"/>
              <a:t>Ik liet voor Mijzelf zevenduizend mannen achter, </a:t>
            </a:r>
          </a:p>
          <a:p>
            <a:pPr algn="ctr"/>
            <a:r>
              <a:rPr lang="nl-NL" sz="3000" dirty="0"/>
              <a:t>die de knie niet buigen voor de Baäl</a:t>
            </a:r>
            <a:r>
              <a:rPr lang="nl-NL" sz="3000" dirty="0" smtClean="0"/>
              <a:t>.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287961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6589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11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19 </a:t>
            </a:r>
            <a:r>
              <a:rPr lang="nl-NL" sz="3000" dirty="0" smtClean="0">
                <a:solidFill>
                  <a:srgbClr val="002060"/>
                </a:solidFill>
              </a:rPr>
              <a:t>Jij </a:t>
            </a:r>
            <a:r>
              <a:rPr lang="nl-NL" sz="3000" dirty="0">
                <a:solidFill>
                  <a:srgbClr val="002060"/>
                </a:solidFill>
              </a:rPr>
              <a:t>zal dan zeggen: er worden takken weggebroken,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opdat </a:t>
            </a:r>
            <a:r>
              <a:rPr lang="nl-NL" sz="3000" dirty="0">
                <a:solidFill>
                  <a:srgbClr val="002060"/>
                </a:solidFill>
              </a:rPr>
              <a:t>ik geënt zal worden.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264093" y="3064233"/>
            <a:ext cx="6697027" cy="89255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d</a:t>
            </a:r>
            <a:r>
              <a:rPr lang="nl-NL" sz="2600" dirty="0" smtClean="0">
                <a:latin typeface="+mj-lt"/>
              </a:rPr>
              <a:t>at is waar, maar niet het hele verhaal, want God gaat ook Israël herstellen. Zie het vervolg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759020"/>
            <a:ext cx="9993630" cy="77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3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6589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11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20 </a:t>
            </a:r>
            <a:r>
              <a:rPr lang="nl-NL" sz="3000" dirty="0" smtClean="0">
                <a:solidFill>
                  <a:srgbClr val="002060"/>
                </a:solidFill>
              </a:rPr>
              <a:t>Goed</a:t>
            </a:r>
            <a:r>
              <a:rPr lang="nl-NL" sz="3000" dirty="0">
                <a:solidFill>
                  <a:srgbClr val="002060"/>
                </a:solidFill>
              </a:rPr>
              <a:t>! Zij worden </a:t>
            </a:r>
            <a:r>
              <a:rPr lang="nl-NL" sz="3000" dirty="0" smtClean="0">
                <a:solidFill>
                  <a:srgbClr val="002060"/>
                </a:solidFill>
              </a:rPr>
              <a:t>om het ongeloof </a:t>
            </a:r>
            <a:r>
              <a:rPr lang="nl-NL" sz="3000" dirty="0">
                <a:solidFill>
                  <a:srgbClr val="002060"/>
                </a:solidFill>
              </a:rPr>
              <a:t>weggebroken,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jij staat in het geloof. Wees </a:t>
            </a:r>
            <a:r>
              <a:rPr lang="nl-NL" sz="3000" dirty="0" smtClean="0">
                <a:solidFill>
                  <a:srgbClr val="002060"/>
                </a:solidFill>
              </a:rPr>
              <a:t>toch niet </a:t>
            </a:r>
            <a:r>
              <a:rPr lang="nl-NL" sz="3000" dirty="0">
                <a:solidFill>
                  <a:srgbClr val="002060"/>
                </a:solidFill>
              </a:rPr>
              <a:t>hooghartig, maar vrees!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212533" y="2490046"/>
            <a:ext cx="9611677" cy="209288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z</a:t>
            </a:r>
            <a:r>
              <a:rPr lang="nl-NL" sz="2600" dirty="0" smtClean="0">
                <a:latin typeface="+mj-lt"/>
              </a:rPr>
              <a:t>ij worden weggebroken = het merendeel van Israël terzijde gesteld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in hun plaats zijn de natiën geënt = deel gekregen aan de belofte aan Abraham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ongeloof tegenover geloof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beiden zijn door God geregisseerd! (:6-10)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5079258"/>
            <a:ext cx="8615139" cy="832909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1" y="5901262"/>
            <a:ext cx="8127172" cy="78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9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6589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11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21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indien God de natuurlijke takken niet </a:t>
            </a:r>
            <a:r>
              <a:rPr lang="nl-NL" sz="3000" dirty="0" smtClean="0">
                <a:solidFill>
                  <a:srgbClr val="002060"/>
                </a:solidFill>
              </a:rPr>
              <a:t>spaarde,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dan </a:t>
            </a:r>
            <a:r>
              <a:rPr lang="nl-NL" sz="3000" dirty="0">
                <a:solidFill>
                  <a:srgbClr val="002060"/>
                </a:solidFill>
              </a:rPr>
              <a:t>zal Hij </a:t>
            </a:r>
            <a:r>
              <a:rPr lang="nl-NL" sz="3000" dirty="0" smtClean="0">
                <a:solidFill>
                  <a:srgbClr val="002060"/>
                </a:solidFill>
              </a:rPr>
              <a:t>zo mogelijk jou </a:t>
            </a:r>
            <a:r>
              <a:rPr lang="nl-NL" sz="3000" dirty="0">
                <a:solidFill>
                  <a:srgbClr val="002060"/>
                </a:solidFill>
              </a:rPr>
              <a:t>ook niet sparen!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041333" y="2896701"/>
            <a:ext cx="6354127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jou = de natiën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dit gaat </a:t>
            </a:r>
            <a:r>
              <a:rPr lang="nl-NL" sz="2600" i="1" dirty="0" smtClean="0">
                <a:latin typeface="+mj-lt"/>
              </a:rPr>
              <a:t>niet</a:t>
            </a:r>
            <a:r>
              <a:rPr lang="nl-NL" sz="2600" dirty="0" smtClean="0">
                <a:latin typeface="+mj-lt"/>
              </a:rPr>
              <a:t> over individuele gelovigen die zouden kunnen worden ‘weggehakt’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851" y="5110247"/>
            <a:ext cx="8946609" cy="79620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851" y="5872162"/>
            <a:ext cx="9567863" cy="79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8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0" y="190714"/>
            <a:ext cx="117583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11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22 </a:t>
            </a:r>
            <a:r>
              <a:rPr lang="nl-NL" sz="3000" dirty="0" smtClean="0">
                <a:solidFill>
                  <a:srgbClr val="002060"/>
                </a:solidFill>
              </a:rPr>
              <a:t>Let dan op </a:t>
            </a:r>
            <a:r>
              <a:rPr lang="nl-NL" sz="3000" dirty="0">
                <a:solidFill>
                  <a:srgbClr val="002060"/>
                </a:solidFill>
              </a:rPr>
              <a:t>de </a:t>
            </a:r>
            <a:r>
              <a:rPr lang="nl-NL" sz="3000" dirty="0" smtClean="0">
                <a:solidFill>
                  <a:srgbClr val="002060"/>
                </a:solidFill>
              </a:rPr>
              <a:t>geschiktheid en strengheid </a:t>
            </a:r>
            <a:r>
              <a:rPr lang="nl-NL" sz="3000" dirty="0">
                <a:solidFill>
                  <a:srgbClr val="002060"/>
                </a:solidFill>
              </a:rPr>
              <a:t>van God: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op hen die vallen, strengheid; maar </a:t>
            </a:r>
            <a:r>
              <a:rPr lang="nl-NL" sz="3000" dirty="0">
                <a:solidFill>
                  <a:srgbClr val="002060"/>
                </a:solidFill>
              </a:rPr>
              <a:t>op jou de </a:t>
            </a:r>
            <a:r>
              <a:rPr lang="nl-NL" sz="3000" dirty="0" smtClean="0">
                <a:solidFill>
                  <a:srgbClr val="002060"/>
                </a:solidFill>
              </a:rPr>
              <a:t>geschiktheid van </a:t>
            </a:r>
            <a:r>
              <a:rPr lang="nl-NL" sz="3000" dirty="0">
                <a:solidFill>
                  <a:srgbClr val="002060"/>
                </a:solidFill>
              </a:rPr>
              <a:t>God,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indien </a:t>
            </a:r>
            <a:r>
              <a:rPr lang="nl-NL" sz="3000" dirty="0">
                <a:solidFill>
                  <a:srgbClr val="002060"/>
                </a:solidFill>
              </a:rPr>
              <a:t>jij </a:t>
            </a:r>
            <a:r>
              <a:rPr lang="nl-NL" sz="3000" dirty="0" smtClean="0">
                <a:solidFill>
                  <a:srgbClr val="002060"/>
                </a:solidFill>
              </a:rPr>
              <a:t>blijft bij de geschiktheid, </a:t>
            </a:r>
            <a:r>
              <a:rPr lang="nl-NL" sz="3000" dirty="0">
                <a:solidFill>
                  <a:srgbClr val="002060"/>
                </a:solidFill>
              </a:rPr>
              <a:t>anders zal </a:t>
            </a:r>
            <a:r>
              <a:rPr lang="nl-NL" sz="3000" dirty="0" smtClean="0">
                <a:solidFill>
                  <a:srgbClr val="002060"/>
                </a:solidFill>
              </a:rPr>
              <a:t>ook jij uitgehakt </a:t>
            </a:r>
            <a:r>
              <a:rPr lang="nl-NL" sz="3000" dirty="0">
                <a:solidFill>
                  <a:srgbClr val="002060"/>
                </a:solidFill>
              </a:rPr>
              <a:t>worden.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52463" y="2437504"/>
            <a:ext cx="10708957" cy="249299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geschiktheid =&gt; meestal vertaald met ‘goedertierenheid’ of ‘vriendelijkheid’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Gods goedheid = Hij belooft en geeft om niet (genade)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Israël vertrouwde op eigen werken </a:t>
            </a:r>
            <a:r>
              <a:rPr lang="nl-NL" sz="2600" dirty="0" err="1" smtClean="0">
                <a:latin typeface="+mj-lt"/>
              </a:rPr>
              <a:t>ipv</a:t>
            </a:r>
            <a:r>
              <a:rPr lang="nl-NL" sz="2600" dirty="0" smtClean="0">
                <a:latin typeface="+mj-lt"/>
              </a:rPr>
              <a:t> op de goedheid van God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>
                <a:latin typeface="+mj-lt"/>
              </a:rPr>
              <a:t>d</a:t>
            </a:r>
            <a:r>
              <a:rPr lang="nl-NL" sz="2600" dirty="0" smtClean="0">
                <a:latin typeface="+mj-lt"/>
              </a:rPr>
              <a:t>aarom werden zij ‘weggehakt’ (:17)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gelovigen uit de natiën (het christendom) zal dit ook overkomen als zij niet blijven bij Gods goedheid…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54" y="5238292"/>
            <a:ext cx="12024916" cy="74817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54" y="5952179"/>
            <a:ext cx="12024916" cy="67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9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0" y="190714"/>
            <a:ext cx="117583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11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23 </a:t>
            </a:r>
            <a:r>
              <a:rPr lang="nl-NL" sz="3000" dirty="0" smtClean="0">
                <a:solidFill>
                  <a:srgbClr val="002060"/>
                </a:solidFill>
              </a:rPr>
              <a:t>Maar </a:t>
            </a:r>
            <a:r>
              <a:rPr lang="nl-NL" sz="3000" dirty="0">
                <a:solidFill>
                  <a:srgbClr val="002060"/>
                </a:solidFill>
              </a:rPr>
              <a:t>ook </a:t>
            </a:r>
            <a:r>
              <a:rPr lang="nl-NL" sz="3000" dirty="0" smtClean="0">
                <a:solidFill>
                  <a:srgbClr val="002060"/>
                </a:solidFill>
              </a:rPr>
              <a:t>zij, </a:t>
            </a:r>
            <a:r>
              <a:rPr lang="nl-NL" sz="3000" dirty="0">
                <a:solidFill>
                  <a:srgbClr val="002060"/>
                </a:solidFill>
              </a:rPr>
              <a:t>wanneer zij niet </a:t>
            </a:r>
            <a:r>
              <a:rPr lang="nl-NL" sz="3000" dirty="0" smtClean="0">
                <a:solidFill>
                  <a:srgbClr val="002060"/>
                </a:solidFill>
              </a:rPr>
              <a:t>blijven bij </a:t>
            </a:r>
            <a:r>
              <a:rPr lang="nl-NL" sz="3000" dirty="0">
                <a:solidFill>
                  <a:srgbClr val="002060"/>
                </a:solidFill>
              </a:rPr>
              <a:t>het ongeloof,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>
                <a:solidFill>
                  <a:srgbClr val="002060"/>
                </a:solidFill>
              </a:rPr>
              <a:t>zullen </a:t>
            </a:r>
            <a:r>
              <a:rPr lang="nl-NL" sz="3000" dirty="0" smtClean="0">
                <a:solidFill>
                  <a:srgbClr val="002060"/>
                </a:solidFill>
              </a:rPr>
              <a:t>geënt </a:t>
            </a:r>
            <a:r>
              <a:rPr lang="nl-NL" sz="3000" dirty="0">
                <a:solidFill>
                  <a:srgbClr val="002060"/>
                </a:solidFill>
              </a:rPr>
              <a:t>worden, want God is bij machte hen weer te enten.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017270" y="2895061"/>
            <a:ext cx="9738359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zij = de natuurlijke takken =&gt; Israël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Israëls herstel in de toekomst!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Israël is in het verleden terzijde gesteld, redding ging naar de natiën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in de toekomst worden de rollen omgedraaid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0" y="5106968"/>
            <a:ext cx="9906730" cy="87092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0" y="5921495"/>
            <a:ext cx="10215181" cy="8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33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0" y="190714"/>
            <a:ext cx="1175838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11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24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indien jij uit de wilde olijf, waartoe jij naar jouw natuur behoort, werd uitgehakt en naast jouw natuur op de </a:t>
            </a:r>
            <a:r>
              <a:rPr lang="nl-NL" sz="3000" dirty="0" smtClean="0">
                <a:solidFill>
                  <a:srgbClr val="002060"/>
                </a:solidFill>
              </a:rPr>
              <a:t>edele olijfboom </a:t>
            </a:r>
            <a:r>
              <a:rPr lang="nl-NL" sz="3000" dirty="0">
                <a:solidFill>
                  <a:srgbClr val="002060"/>
                </a:solidFill>
              </a:rPr>
              <a:t>geënt </a:t>
            </a:r>
            <a:r>
              <a:rPr lang="nl-NL" sz="3000" dirty="0" smtClean="0">
                <a:solidFill>
                  <a:srgbClr val="002060"/>
                </a:solidFill>
              </a:rPr>
              <a:t>werd, </a:t>
            </a:r>
            <a:r>
              <a:rPr lang="nl-NL" sz="3000" dirty="0">
                <a:solidFill>
                  <a:srgbClr val="002060"/>
                </a:solidFill>
              </a:rPr>
              <a:t>hoeveel te meer zullen dezen, naar hun natuur,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in hun </a:t>
            </a:r>
            <a:r>
              <a:rPr lang="nl-NL" sz="3000" dirty="0">
                <a:solidFill>
                  <a:srgbClr val="002060"/>
                </a:solidFill>
              </a:rPr>
              <a:t>eigen olijfboom geënt worden.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426518" y="2682171"/>
            <a:ext cx="9280064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situatie nu, waarbij de </a:t>
            </a:r>
            <a:r>
              <a:rPr lang="nl-NL" sz="2600" dirty="0">
                <a:latin typeface="+mj-lt"/>
              </a:rPr>
              <a:t>natiën deel </a:t>
            </a:r>
            <a:r>
              <a:rPr lang="nl-NL" sz="2600" dirty="0" smtClean="0">
                <a:latin typeface="+mj-lt"/>
              </a:rPr>
              <a:t>hebben gekregen aan de zegeningen is onnatuurlijk (‘naast natuur’)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hoe logisch is het dat de natuurlijke situatie weer hersteld wordt!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13" y="4395561"/>
            <a:ext cx="10557876" cy="75701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" y="5132692"/>
            <a:ext cx="10557876" cy="78588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" y="5890251"/>
            <a:ext cx="9023685" cy="77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6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0" y="190714"/>
            <a:ext cx="117583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11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25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ik wil niet, dat jullie onwetend zijn, broeders, van dit </a:t>
            </a:r>
            <a:r>
              <a:rPr lang="nl-NL" sz="3000" dirty="0" smtClean="0">
                <a:solidFill>
                  <a:srgbClr val="002060"/>
                </a:solidFill>
              </a:rPr>
              <a:t>geheim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(opdat </a:t>
            </a:r>
            <a:r>
              <a:rPr lang="nl-NL" sz="3000" dirty="0">
                <a:solidFill>
                  <a:srgbClr val="002060"/>
                </a:solidFill>
              </a:rPr>
              <a:t>jullie niet eigenwijs zullen </a:t>
            </a:r>
            <a:r>
              <a:rPr lang="nl-NL" sz="3000" dirty="0" smtClean="0">
                <a:solidFill>
                  <a:srgbClr val="002060"/>
                </a:solidFill>
              </a:rPr>
              <a:t>zijn)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dat gedeeltelijke verharding, over </a:t>
            </a:r>
            <a:r>
              <a:rPr lang="nl-NL" sz="3000" dirty="0">
                <a:solidFill>
                  <a:srgbClr val="002060"/>
                </a:solidFill>
              </a:rPr>
              <a:t>Israël is gekomen,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totdat </a:t>
            </a:r>
            <a:r>
              <a:rPr lang="nl-NL" sz="3000" dirty="0">
                <a:solidFill>
                  <a:srgbClr val="002060"/>
                </a:solidFill>
              </a:rPr>
              <a:t>de </a:t>
            </a:r>
            <a:r>
              <a:rPr lang="nl-NL" sz="3000" dirty="0" smtClean="0">
                <a:solidFill>
                  <a:srgbClr val="002060"/>
                </a:solidFill>
              </a:rPr>
              <a:t>volheid van </a:t>
            </a:r>
            <a:r>
              <a:rPr lang="nl-NL" sz="3000" dirty="0">
                <a:solidFill>
                  <a:srgbClr val="002060"/>
                </a:solidFill>
              </a:rPr>
              <a:t>de natiën zal </a:t>
            </a:r>
            <a:r>
              <a:rPr lang="nl-NL" sz="3000" dirty="0" smtClean="0">
                <a:solidFill>
                  <a:srgbClr val="002060"/>
                </a:solidFill>
              </a:rPr>
              <a:t>binnengaan.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26</a:t>
            </a:r>
            <a:r>
              <a:rPr lang="nl-NL" sz="3000" dirty="0" smtClean="0">
                <a:solidFill>
                  <a:srgbClr val="002060"/>
                </a:solidFill>
              </a:rPr>
              <a:t> En </a:t>
            </a:r>
            <a:r>
              <a:rPr lang="nl-NL" sz="3000" dirty="0">
                <a:solidFill>
                  <a:srgbClr val="002060"/>
                </a:solidFill>
              </a:rPr>
              <a:t>zó zal geheel Israël gered </a:t>
            </a:r>
            <a:r>
              <a:rPr lang="nl-NL" sz="3000" dirty="0" smtClean="0">
                <a:solidFill>
                  <a:srgbClr val="002060"/>
                </a:solidFill>
              </a:rPr>
              <a:t>worden…</a:t>
            </a:r>
            <a:endParaRPr lang="nl-NL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9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28600" y="253548"/>
            <a:ext cx="1180718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11</a:t>
            </a:r>
          </a:p>
          <a:p>
            <a:pPr lvl="0" algn="ctr"/>
            <a:r>
              <a:rPr lang="nl-NL" sz="3000" baseline="30000" dirty="0">
                <a:solidFill>
                  <a:prstClr val="black"/>
                </a:solidFill>
              </a:rPr>
              <a:t>5</a:t>
            </a:r>
            <a:r>
              <a:rPr lang="nl-NL" sz="3000" dirty="0">
                <a:solidFill>
                  <a:prstClr val="black"/>
                </a:solidFill>
              </a:rPr>
              <a:t> Zó is er dan ook in de tegenwoordige tijd een overblijfsel geworden </a:t>
            </a:r>
          </a:p>
          <a:p>
            <a:pPr lvl="0" algn="ctr"/>
            <a:r>
              <a:rPr lang="nl-NL" sz="3000" dirty="0">
                <a:solidFill>
                  <a:prstClr val="black"/>
                </a:solidFill>
              </a:rPr>
              <a:t>naar de uitverkiezing van genade. </a:t>
            </a:r>
          </a:p>
          <a:p>
            <a:pPr algn="ctr"/>
            <a:r>
              <a:rPr lang="nl-NL" sz="3000" baseline="30000" dirty="0" smtClean="0"/>
              <a:t>6 </a:t>
            </a:r>
            <a:r>
              <a:rPr lang="nl-NL" sz="3000" dirty="0"/>
              <a:t>Indien het nu in genade is, dan is het niet meer uit werken, </a:t>
            </a:r>
          </a:p>
          <a:p>
            <a:pPr algn="ctr"/>
            <a:r>
              <a:rPr lang="nl-NL" sz="3000" dirty="0"/>
              <a:t>anders is de genade geen genade meer. </a:t>
            </a:r>
          </a:p>
          <a:p>
            <a:pPr algn="ctr"/>
            <a:r>
              <a:rPr lang="nl-NL" sz="3000" dirty="0"/>
              <a:t>Maar, indien het uit werken is, dan is het geen genade meer, </a:t>
            </a:r>
          </a:p>
          <a:p>
            <a:pPr algn="ctr"/>
            <a:r>
              <a:rPr lang="nl-NL" sz="3000" dirty="0"/>
              <a:t>anders is het werk geen werk meer</a:t>
            </a:r>
            <a:r>
              <a:rPr lang="nl-NL" sz="3000" dirty="0" smtClean="0"/>
              <a:t>.</a:t>
            </a:r>
          </a:p>
          <a:p>
            <a:pPr algn="ctr"/>
            <a:r>
              <a:rPr lang="nl-NL" sz="3000" baseline="30000" dirty="0" smtClean="0"/>
              <a:t>7</a:t>
            </a:r>
            <a:r>
              <a:rPr lang="nl-NL" sz="3000" dirty="0" smtClean="0"/>
              <a:t> Wat </a:t>
            </a:r>
            <a:r>
              <a:rPr lang="nl-NL" sz="3000" dirty="0"/>
              <a:t>dan? Hetgeen Israël zoekt, dit verkreeg zij niet, </a:t>
            </a:r>
          </a:p>
          <a:p>
            <a:pPr algn="ctr"/>
            <a:r>
              <a:rPr lang="nl-NL" sz="3000" dirty="0"/>
              <a:t>maar de uitverkiezing verkreeg het, en de </a:t>
            </a:r>
            <a:r>
              <a:rPr lang="nl-NL" sz="3000" dirty="0" err="1"/>
              <a:t>overigen</a:t>
            </a:r>
            <a:r>
              <a:rPr lang="nl-NL" sz="3000" dirty="0"/>
              <a:t> werden verhard.</a:t>
            </a:r>
          </a:p>
          <a:p>
            <a:pPr algn="ctr"/>
            <a:r>
              <a:rPr lang="nl-NL" sz="3000" baseline="30000" dirty="0" smtClean="0"/>
              <a:t>8</a:t>
            </a:r>
            <a:r>
              <a:rPr lang="nl-NL" sz="3000" dirty="0" smtClean="0"/>
              <a:t> Zoals </a:t>
            </a:r>
            <a:r>
              <a:rPr lang="nl-NL" sz="3000" dirty="0"/>
              <a:t>er geschreven staat: God geeft aan hen een geest van verdoving, ogen om niet te zien en oren om niet te horen, tot op de dag van vandaag</a:t>
            </a:r>
            <a:r>
              <a:rPr lang="nl-NL" sz="3000" dirty="0" smtClean="0"/>
              <a:t>.</a:t>
            </a:r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368470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28600" y="253548"/>
            <a:ext cx="1180718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000" b="1" dirty="0" smtClean="0"/>
              <a:t>Romeinen 11</a:t>
            </a:r>
          </a:p>
          <a:p>
            <a:pPr lvl="0" algn="ctr"/>
            <a:r>
              <a:rPr lang="nl-NL" sz="3000" baseline="30000" dirty="0">
                <a:solidFill>
                  <a:prstClr val="black"/>
                </a:solidFill>
              </a:rPr>
              <a:t>9</a:t>
            </a:r>
            <a:r>
              <a:rPr lang="nl-NL" sz="3000" dirty="0">
                <a:solidFill>
                  <a:prstClr val="black"/>
                </a:solidFill>
              </a:rPr>
              <a:t> En David zegt: Laat hun tafel tot een strik worden, en tot een jachtnet, </a:t>
            </a:r>
          </a:p>
          <a:p>
            <a:pPr lvl="0" algn="ctr"/>
            <a:r>
              <a:rPr lang="nl-NL" sz="3000" dirty="0">
                <a:solidFill>
                  <a:prstClr val="black"/>
                </a:solidFill>
              </a:rPr>
              <a:t>en tot een valstrik, en tot een vergelding voor hen.</a:t>
            </a:r>
          </a:p>
          <a:p>
            <a:pPr lvl="0" algn="ctr"/>
            <a:r>
              <a:rPr lang="nl-NL" sz="3000" baseline="30000" dirty="0">
                <a:solidFill>
                  <a:prstClr val="black"/>
                </a:solidFill>
              </a:rPr>
              <a:t>10</a:t>
            </a:r>
            <a:r>
              <a:rPr lang="nl-NL" sz="3000" dirty="0">
                <a:solidFill>
                  <a:prstClr val="black"/>
                </a:solidFill>
              </a:rPr>
              <a:t> Laten hun ogen duister gemaakt worden, zodat zij niet zien, </a:t>
            </a:r>
          </a:p>
          <a:p>
            <a:pPr lvl="0" algn="ctr"/>
            <a:r>
              <a:rPr lang="nl-NL" sz="3000" dirty="0">
                <a:solidFill>
                  <a:prstClr val="black"/>
                </a:solidFill>
              </a:rPr>
              <a:t>en verkrom hun rug voortdurend.</a:t>
            </a:r>
          </a:p>
          <a:p>
            <a:pPr algn="ctr"/>
            <a:r>
              <a:rPr lang="nl-NL" sz="3000" baseline="30000" dirty="0" smtClean="0"/>
              <a:t>11 </a:t>
            </a:r>
            <a:r>
              <a:rPr lang="nl-NL" sz="3000" dirty="0"/>
              <a:t>Ik zeg dan: Zij struikelden toch niet, opdat zij zouden vallen? </a:t>
            </a:r>
          </a:p>
          <a:p>
            <a:pPr algn="ctr"/>
            <a:r>
              <a:rPr lang="nl-NL" sz="3000" dirty="0"/>
              <a:t>Volstrekt niet! Maar in hun misstap is de redding voor de natiën, </a:t>
            </a:r>
          </a:p>
          <a:p>
            <a:pPr algn="ctr"/>
            <a:r>
              <a:rPr lang="nl-NL" sz="3000" dirty="0"/>
              <a:t>om hen jaloers te maken.</a:t>
            </a:r>
          </a:p>
          <a:p>
            <a:pPr algn="ctr"/>
            <a:r>
              <a:rPr lang="nl-NL" sz="3000" baseline="30000" dirty="0" smtClean="0"/>
              <a:t>12</a:t>
            </a:r>
            <a:r>
              <a:rPr lang="nl-NL" sz="3000" dirty="0" smtClean="0"/>
              <a:t> Maar </a:t>
            </a:r>
            <a:r>
              <a:rPr lang="nl-NL" sz="3000" dirty="0"/>
              <a:t>indien hun misstap de rijkdom van de wereld is en hun vermindering de rijkdom van de natiën, hoeveel te meer hun volheid!</a:t>
            </a:r>
          </a:p>
          <a:p>
            <a:pPr algn="ctr"/>
            <a:endParaRPr lang="nl-NL" sz="3000" dirty="0"/>
          </a:p>
        </p:txBody>
      </p:sp>
    </p:spTree>
    <p:extLst>
      <p:ext uri="{BB962C8B-B14F-4D97-AF65-F5344CB8AC3E}">
        <p14:creationId xmlns:p14="http://schemas.microsoft.com/office/powerpoint/2010/main" val="135107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6555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11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13</a:t>
            </a:r>
            <a:r>
              <a:rPr lang="nl-NL" sz="3000" dirty="0" smtClean="0">
                <a:solidFill>
                  <a:srgbClr val="002060"/>
                </a:solidFill>
              </a:rPr>
              <a:t> Maar ik spreek tot jullie, </a:t>
            </a:r>
            <a:r>
              <a:rPr lang="nl-NL" sz="3000" dirty="0">
                <a:solidFill>
                  <a:srgbClr val="002060"/>
                </a:solidFill>
              </a:rPr>
              <a:t>de natiën: </a:t>
            </a:r>
            <a:r>
              <a:rPr lang="nl-NL" sz="3000" dirty="0" smtClean="0">
                <a:solidFill>
                  <a:srgbClr val="002060"/>
                </a:solidFill>
              </a:rPr>
              <a:t>voor zover ik dan inderdaad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een afgevaardigde </a:t>
            </a:r>
            <a:r>
              <a:rPr lang="nl-NL" sz="3000" dirty="0">
                <a:solidFill>
                  <a:srgbClr val="002060"/>
                </a:solidFill>
              </a:rPr>
              <a:t>van </a:t>
            </a:r>
            <a:r>
              <a:rPr lang="nl-NL" sz="3000" dirty="0" smtClean="0">
                <a:solidFill>
                  <a:srgbClr val="002060"/>
                </a:solidFill>
              </a:rPr>
              <a:t>natiën </a:t>
            </a:r>
            <a:r>
              <a:rPr lang="nl-NL" sz="3000" dirty="0">
                <a:solidFill>
                  <a:srgbClr val="002060"/>
                </a:solidFill>
              </a:rPr>
              <a:t>ben, verheerlijk ik mijn bediening</a:t>
            </a:r>
            <a:r>
              <a:rPr lang="nl-NL" sz="3000" dirty="0" smtClean="0">
                <a:solidFill>
                  <a:srgbClr val="002060"/>
                </a:solidFill>
              </a:rPr>
              <a:t>,</a:t>
            </a: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14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 dat ik op de één of andere manier, mijn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vlees jaloers zou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maken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enigen uit hen zou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redden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275986" y="2925583"/>
            <a:ext cx="8931004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Paulus, hoewel Israëliet (:1), vereenzelvigd zich met de natiën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als apostel (afgevaardigde) </a:t>
            </a:r>
            <a:r>
              <a:rPr lang="nl-NL" sz="2600" i="1" dirty="0" smtClean="0">
                <a:latin typeface="+mj-lt"/>
              </a:rPr>
              <a:t>van</a:t>
            </a:r>
            <a:r>
              <a:rPr lang="nl-NL" sz="2600" dirty="0" smtClean="0">
                <a:latin typeface="+mj-lt"/>
              </a:rPr>
              <a:t> natiën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Paulus was een Romein (Hand.22:25-30; 25:11)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met een Griekse naam</a:t>
            </a:r>
            <a:endParaRPr lang="nl-NL" sz="26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4952567"/>
            <a:ext cx="9369519" cy="88244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1" y="5820374"/>
            <a:ext cx="9861009" cy="86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6555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11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13</a:t>
            </a:r>
            <a:r>
              <a:rPr lang="nl-NL" sz="3000" dirty="0" smtClean="0">
                <a:solidFill>
                  <a:srgbClr val="002060"/>
                </a:solidFill>
              </a:rPr>
              <a:t> Maar ik spreek tot jullie, </a:t>
            </a:r>
            <a:r>
              <a:rPr lang="nl-NL" sz="3000" dirty="0">
                <a:solidFill>
                  <a:srgbClr val="002060"/>
                </a:solidFill>
              </a:rPr>
              <a:t>de natiën: </a:t>
            </a:r>
            <a:r>
              <a:rPr lang="nl-NL" sz="3000" dirty="0" smtClean="0">
                <a:solidFill>
                  <a:srgbClr val="002060"/>
                </a:solidFill>
              </a:rPr>
              <a:t>voor zover ik dan inderdaad </a:t>
            </a: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een afgevaardigde </a:t>
            </a:r>
            <a:r>
              <a:rPr lang="nl-NL" sz="3000" dirty="0">
                <a:solidFill>
                  <a:srgbClr val="002060"/>
                </a:solidFill>
              </a:rPr>
              <a:t>van </a:t>
            </a:r>
            <a:r>
              <a:rPr lang="nl-NL" sz="3000" dirty="0" smtClean="0">
                <a:solidFill>
                  <a:srgbClr val="002060"/>
                </a:solidFill>
              </a:rPr>
              <a:t>natiën </a:t>
            </a:r>
            <a:r>
              <a:rPr lang="nl-NL" sz="3000" dirty="0">
                <a:solidFill>
                  <a:srgbClr val="002060"/>
                </a:solidFill>
              </a:rPr>
              <a:t>ben, verheerlijk ik mijn bediening</a:t>
            </a:r>
            <a:r>
              <a:rPr lang="nl-NL" sz="3000" dirty="0" smtClean="0">
                <a:solidFill>
                  <a:srgbClr val="002060"/>
                </a:solidFill>
              </a:rPr>
              <a:t>,</a:t>
            </a: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14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 dat ik op de één of andere manier, mijn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vlees jaloers zou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maken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, </a:t>
            </a:r>
            <a:endParaRPr lang="nl-NL" sz="3000" dirty="0" smtClean="0">
              <a:solidFill>
                <a:schemeClr val="bg1">
                  <a:lumMod val="65000"/>
                </a:schemeClr>
              </a:solidFill>
            </a:endParaRP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enigen uit hen zou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redden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2655047" y="2925583"/>
            <a:ext cx="6292183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Paulus’ bediening was om het evangelie van de voorhuid te verkondigen (Gal.2:7)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‘apostel van de natiën’ =&gt; andere Schriftplaatsen: 1 Tim.2:7 en 2 Tim.1:11</a:t>
            </a:r>
            <a:endParaRPr lang="nl-NL" sz="26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4952567"/>
            <a:ext cx="9369519" cy="88244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1" y="5820374"/>
            <a:ext cx="9861009" cy="86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0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6555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11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chemeClr val="bg1">
                    <a:lumMod val="65000"/>
                  </a:schemeClr>
                </a:solidFill>
              </a:rPr>
              <a:t>13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 Maar ik spreek tot jullie,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de natiën: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voor zover ik dan inderdaad </a:t>
            </a:r>
          </a:p>
          <a:p>
            <a:pPr lvl="0"/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een afgevaardigde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van 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natiën </a:t>
            </a:r>
            <a:r>
              <a:rPr lang="nl-NL" sz="3000" dirty="0">
                <a:solidFill>
                  <a:schemeClr val="bg1">
                    <a:lumMod val="65000"/>
                  </a:schemeClr>
                </a:solidFill>
              </a:rPr>
              <a:t>ben, verheerlijk ik mijn bediening</a:t>
            </a:r>
            <a:r>
              <a:rPr lang="nl-NL" sz="3000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14</a:t>
            </a:r>
            <a:r>
              <a:rPr lang="nl-NL" sz="3000" dirty="0" smtClean="0">
                <a:solidFill>
                  <a:srgbClr val="002060"/>
                </a:solidFill>
              </a:rPr>
              <a:t> dat ik op de één of andere manier, mijn </a:t>
            </a:r>
            <a:r>
              <a:rPr lang="nl-NL" sz="3000" dirty="0">
                <a:solidFill>
                  <a:srgbClr val="002060"/>
                </a:solidFill>
              </a:rPr>
              <a:t>vlees jaloers zou </a:t>
            </a:r>
            <a:r>
              <a:rPr lang="nl-NL" sz="3000" dirty="0" smtClean="0">
                <a:solidFill>
                  <a:srgbClr val="002060"/>
                </a:solidFill>
              </a:rPr>
              <a:t>maken</a:t>
            </a:r>
            <a:r>
              <a:rPr lang="nl-NL" sz="3000" dirty="0">
                <a:solidFill>
                  <a:srgbClr val="002060"/>
                </a:solidFill>
              </a:rPr>
              <a:t>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en </a:t>
            </a:r>
            <a:r>
              <a:rPr lang="nl-NL" sz="3000" dirty="0">
                <a:solidFill>
                  <a:srgbClr val="002060"/>
                </a:solidFill>
              </a:rPr>
              <a:t>enigen uit hen zou </a:t>
            </a:r>
            <a:r>
              <a:rPr lang="nl-NL" sz="3000" dirty="0" smtClean="0">
                <a:solidFill>
                  <a:srgbClr val="002060"/>
                </a:solidFill>
              </a:rPr>
              <a:t>redden</a:t>
            </a:r>
            <a:r>
              <a:rPr lang="nl-NL" sz="30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611630" y="2957941"/>
            <a:ext cx="8778240" cy="169277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de heerlijkheid van Paulus’ bediening was niet dat hij als Jood werd gezonden tot de natiën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maar: dat hij deel uitmakend van de natiën een boodschap had voor het Joodse volk, om enigen uit hen te redden</a:t>
            </a:r>
            <a:endParaRPr lang="nl-NL" sz="26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0" y="5005852"/>
            <a:ext cx="8523699" cy="93108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1" y="5860898"/>
            <a:ext cx="6978592" cy="84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9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6555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11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15 </a:t>
            </a:r>
            <a:r>
              <a:rPr lang="nl-NL" sz="3000" dirty="0" smtClean="0">
                <a:solidFill>
                  <a:srgbClr val="002060"/>
                </a:solidFill>
              </a:rPr>
              <a:t>Want </a:t>
            </a:r>
            <a:r>
              <a:rPr lang="nl-NL" sz="3000" dirty="0">
                <a:solidFill>
                  <a:srgbClr val="002060"/>
                </a:solidFill>
              </a:rPr>
              <a:t>indien </a:t>
            </a:r>
            <a:r>
              <a:rPr lang="nl-NL" sz="3000" dirty="0" smtClean="0">
                <a:solidFill>
                  <a:srgbClr val="002060"/>
                </a:solidFill>
              </a:rPr>
              <a:t>hun verwerping verzoening </a:t>
            </a:r>
            <a:r>
              <a:rPr lang="nl-NL" sz="3000" dirty="0">
                <a:solidFill>
                  <a:srgbClr val="002060"/>
                </a:solidFill>
              </a:rPr>
              <a:t>van de wereld is, </a:t>
            </a:r>
            <a:endParaRPr lang="nl-NL" sz="3000" dirty="0" smtClean="0">
              <a:solidFill>
                <a:srgbClr val="002060"/>
              </a:solidFill>
            </a:endParaRPr>
          </a:p>
          <a:p>
            <a:pPr lvl="0"/>
            <a:r>
              <a:rPr lang="nl-NL" sz="3000" dirty="0" smtClean="0">
                <a:solidFill>
                  <a:srgbClr val="002060"/>
                </a:solidFill>
              </a:rPr>
              <a:t>wat </a:t>
            </a:r>
            <a:r>
              <a:rPr lang="nl-NL" sz="3000" dirty="0">
                <a:solidFill>
                  <a:srgbClr val="002060"/>
                </a:solidFill>
              </a:rPr>
              <a:t>zal de </a:t>
            </a:r>
            <a:r>
              <a:rPr lang="nl-NL" sz="3000" dirty="0" smtClean="0">
                <a:solidFill>
                  <a:srgbClr val="002060"/>
                </a:solidFill>
              </a:rPr>
              <a:t>aanneming </a:t>
            </a:r>
            <a:r>
              <a:rPr lang="nl-NL" sz="3000" dirty="0">
                <a:solidFill>
                  <a:srgbClr val="002060"/>
                </a:solidFill>
              </a:rPr>
              <a:t>anders zijn dan leven uit de doden?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965960" y="2569107"/>
            <a:ext cx="7178040" cy="129266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2600" dirty="0">
                <a:latin typeface="+mj-lt"/>
              </a:rPr>
              <a:t>Maar indien hun misstap de rijkdom van de wereld </a:t>
            </a:r>
            <a:r>
              <a:rPr lang="nl-NL" sz="2600" dirty="0" smtClean="0">
                <a:latin typeface="+mj-lt"/>
              </a:rPr>
              <a:t>is </a:t>
            </a:r>
          </a:p>
          <a:p>
            <a:r>
              <a:rPr lang="nl-NL" sz="2600" dirty="0" smtClean="0">
                <a:latin typeface="+mj-lt"/>
              </a:rPr>
              <a:t>en </a:t>
            </a:r>
            <a:r>
              <a:rPr lang="nl-NL" sz="2600" dirty="0">
                <a:latin typeface="+mj-lt"/>
              </a:rPr>
              <a:t>hun vermindering de rijkdom van de </a:t>
            </a:r>
            <a:r>
              <a:rPr lang="nl-NL" sz="2600" dirty="0" smtClean="0">
                <a:latin typeface="+mj-lt"/>
              </a:rPr>
              <a:t>natiën,</a:t>
            </a:r>
          </a:p>
          <a:p>
            <a:r>
              <a:rPr lang="nl-NL" sz="2600" dirty="0" smtClean="0">
                <a:latin typeface="+mj-lt"/>
              </a:rPr>
              <a:t>hoeveel </a:t>
            </a:r>
            <a:r>
              <a:rPr lang="nl-NL" sz="2600" dirty="0">
                <a:latin typeface="+mj-lt"/>
              </a:rPr>
              <a:t>te meer hun volheid</a:t>
            </a:r>
            <a:r>
              <a:rPr lang="nl-NL" sz="2600" dirty="0" smtClean="0">
                <a:latin typeface="+mj-lt"/>
              </a:rPr>
              <a:t>! (:12)</a:t>
            </a:r>
            <a:endParaRPr lang="nl-NL" sz="26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4866322"/>
            <a:ext cx="8048625" cy="9239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1" y="5767387"/>
            <a:ext cx="82962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4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345981" y="190714"/>
            <a:ext cx="116555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</a:rPr>
              <a:t>Romeinen 11</a:t>
            </a:r>
            <a:endParaRPr lang="nl-NL" sz="3000" b="1" dirty="0">
              <a:solidFill>
                <a:srgbClr val="002060"/>
              </a:solidFill>
            </a:endParaRPr>
          </a:p>
          <a:p>
            <a:pPr lvl="0"/>
            <a:r>
              <a:rPr lang="nl-NL" sz="3000" baseline="30000" dirty="0" smtClean="0">
                <a:solidFill>
                  <a:srgbClr val="002060"/>
                </a:solidFill>
              </a:rPr>
              <a:t>15 </a:t>
            </a:r>
            <a:r>
              <a:rPr lang="nl-NL" sz="3000" dirty="0">
                <a:solidFill>
                  <a:srgbClr val="002060"/>
                </a:solidFill>
              </a:rPr>
              <a:t>Want indien hun verwerping verzoening van de wereld is, </a:t>
            </a:r>
          </a:p>
          <a:p>
            <a:pPr lvl="0"/>
            <a:r>
              <a:rPr lang="nl-NL" sz="3000" dirty="0">
                <a:solidFill>
                  <a:srgbClr val="002060"/>
                </a:solidFill>
              </a:rPr>
              <a:t>wat zal de aanneming anders zijn dan leven uit de doden?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87339" y="3020960"/>
            <a:ext cx="9348201" cy="49244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2600" dirty="0" smtClean="0">
                <a:latin typeface="+mj-lt"/>
              </a:rPr>
              <a:t>in deze tussentijd wordt de verzoening van de wereld verkondigd!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81" y="4866322"/>
            <a:ext cx="8048625" cy="9239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81" y="5767387"/>
            <a:ext cx="829627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0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67009</TotalTime>
  <Words>1894</Words>
  <Application>Microsoft Office PowerPoint</Application>
  <PresentationFormat>Breedbeeld</PresentationFormat>
  <Paragraphs>194</Paragraphs>
  <Slides>26</Slides>
  <Notes>25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Verdana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3241</cp:revision>
  <dcterms:created xsi:type="dcterms:W3CDTF">2017-10-24T20:34:00Z</dcterms:created>
  <dcterms:modified xsi:type="dcterms:W3CDTF">2022-07-10T12:26:35Z</dcterms:modified>
</cp:coreProperties>
</file>