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1351" r:id="rId3"/>
    <p:sldId id="1907" r:id="rId4"/>
    <p:sldId id="2017" r:id="rId5"/>
    <p:sldId id="2016" r:id="rId6"/>
    <p:sldId id="2036" r:id="rId7"/>
    <p:sldId id="2015" r:id="rId8"/>
    <p:sldId id="2018" r:id="rId9"/>
    <p:sldId id="2019" r:id="rId10"/>
    <p:sldId id="2020" r:id="rId11"/>
    <p:sldId id="2021" r:id="rId12"/>
    <p:sldId id="2022" r:id="rId13"/>
    <p:sldId id="2037" r:id="rId14"/>
    <p:sldId id="2023" r:id="rId15"/>
    <p:sldId id="2024" r:id="rId16"/>
    <p:sldId id="2026" r:id="rId17"/>
    <p:sldId id="2025" r:id="rId18"/>
    <p:sldId id="2027" r:id="rId19"/>
    <p:sldId id="2028" r:id="rId20"/>
    <p:sldId id="2029" r:id="rId21"/>
    <p:sldId id="2031" r:id="rId22"/>
    <p:sldId id="2032" r:id="rId23"/>
    <p:sldId id="2034" r:id="rId24"/>
    <p:sldId id="2033" r:id="rId25"/>
    <p:sldId id="2035"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9BD"/>
    <a:srgbClr val="008000"/>
    <a:srgbClr val="003300"/>
    <a:srgbClr val="75CF07"/>
    <a:srgbClr val="79D707"/>
    <a:srgbClr val="CCFFCC"/>
    <a:srgbClr val="CCFF99"/>
    <a:srgbClr val="CCCCFF"/>
    <a:srgbClr val="817FB1"/>
    <a:srgbClr val="799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252" autoAdjust="0"/>
    <p:restoredTop sz="86401" autoAdjust="0"/>
  </p:normalViewPr>
  <p:slideViewPr>
    <p:cSldViewPr snapToGrid="0">
      <p:cViewPr varScale="1">
        <p:scale>
          <a:sx n="84" d="100"/>
          <a:sy n="84" d="100"/>
        </p:scale>
        <p:origin x="516"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110"/>
    </p:cViewPr>
  </p:sorterViewPr>
  <p:notesViewPr>
    <p:cSldViewPr snapToGrid="0">
      <p:cViewPr varScale="1">
        <p:scale>
          <a:sx n="83" d="100"/>
          <a:sy n="83" d="100"/>
        </p:scale>
        <p:origin x="29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14-8-2022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dirty="0"/>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a:t>
            </a:fld>
            <a:endParaRPr lang="nl-NL" dirty="0">
              <a:solidFill>
                <a:prstClr val="black"/>
              </a:solidFill>
            </a:endParaRPr>
          </a:p>
        </p:txBody>
      </p:sp>
    </p:spTree>
    <p:extLst>
      <p:ext uri="{BB962C8B-B14F-4D97-AF65-F5344CB8AC3E}">
        <p14:creationId xmlns:p14="http://schemas.microsoft.com/office/powerpoint/2010/main" val="2998764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13</a:t>
            </a:fld>
            <a:endParaRPr lang="nl-NL" dirty="0">
              <a:solidFill>
                <a:prstClr val="black"/>
              </a:solidFill>
            </a:endParaRPr>
          </a:p>
        </p:txBody>
      </p:sp>
    </p:spTree>
    <p:extLst>
      <p:ext uri="{BB962C8B-B14F-4D97-AF65-F5344CB8AC3E}">
        <p14:creationId xmlns:p14="http://schemas.microsoft.com/office/powerpoint/2010/main" val="3438388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15</a:t>
            </a:fld>
            <a:endParaRPr lang="nl-NL" dirty="0">
              <a:solidFill>
                <a:prstClr val="black"/>
              </a:solidFill>
            </a:endParaRPr>
          </a:p>
        </p:txBody>
      </p:sp>
    </p:spTree>
    <p:extLst>
      <p:ext uri="{BB962C8B-B14F-4D97-AF65-F5344CB8AC3E}">
        <p14:creationId xmlns:p14="http://schemas.microsoft.com/office/powerpoint/2010/main" val="1464981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16</a:t>
            </a:fld>
            <a:endParaRPr lang="nl-NL" dirty="0">
              <a:solidFill>
                <a:prstClr val="black"/>
              </a:solidFill>
            </a:endParaRPr>
          </a:p>
        </p:txBody>
      </p:sp>
    </p:spTree>
    <p:extLst>
      <p:ext uri="{BB962C8B-B14F-4D97-AF65-F5344CB8AC3E}">
        <p14:creationId xmlns:p14="http://schemas.microsoft.com/office/powerpoint/2010/main" val="50868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17</a:t>
            </a:fld>
            <a:endParaRPr lang="nl-NL" dirty="0">
              <a:solidFill>
                <a:prstClr val="black"/>
              </a:solidFill>
            </a:endParaRPr>
          </a:p>
        </p:txBody>
      </p:sp>
    </p:spTree>
    <p:extLst>
      <p:ext uri="{BB962C8B-B14F-4D97-AF65-F5344CB8AC3E}">
        <p14:creationId xmlns:p14="http://schemas.microsoft.com/office/powerpoint/2010/main" val="3556020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20</a:t>
            </a:fld>
            <a:endParaRPr lang="nl-NL" dirty="0">
              <a:solidFill>
                <a:prstClr val="black"/>
              </a:solidFill>
            </a:endParaRPr>
          </a:p>
        </p:txBody>
      </p:sp>
    </p:spTree>
    <p:extLst>
      <p:ext uri="{BB962C8B-B14F-4D97-AF65-F5344CB8AC3E}">
        <p14:creationId xmlns:p14="http://schemas.microsoft.com/office/powerpoint/2010/main" val="1792537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21</a:t>
            </a:fld>
            <a:endParaRPr lang="nl-NL" dirty="0">
              <a:solidFill>
                <a:prstClr val="black"/>
              </a:solidFill>
            </a:endParaRPr>
          </a:p>
        </p:txBody>
      </p:sp>
    </p:spTree>
    <p:extLst>
      <p:ext uri="{BB962C8B-B14F-4D97-AF65-F5344CB8AC3E}">
        <p14:creationId xmlns:p14="http://schemas.microsoft.com/office/powerpoint/2010/main" val="3672108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22</a:t>
            </a:fld>
            <a:endParaRPr lang="nl-NL" dirty="0">
              <a:solidFill>
                <a:prstClr val="black"/>
              </a:solidFill>
            </a:endParaRPr>
          </a:p>
        </p:txBody>
      </p:sp>
    </p:spTree>
    <p:extLst>
      <p:ext uri="{BB962C8B-B14F-4D97-AF65-F5344CB8AC3E}">
        <p14:creationId xmlns:p14="http://schemas.microsoft.com/office/powerpoint/2010/main" val="2070997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23</a:t>
            </a:fld>
            <a:endParaRPr lang="nl-NL" dirty="0">
              <a:solidFill>
                <a:prstClr val="black"/>
              </a:solidFill>
            </a:endParaRPr>
          </a:p>
        </p:txBody>
      </p:sp>
    </p:spTree>
    <p:extLst>
      <p:ext uri="{BB962C8B-B14F-4D97-AF65-F5344CB8AC3E}">
        <p14:creationId xmlns:p14="http://schemas.microsoft.com/office/powerpoint/2010/main" val="1483787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24</a:t>
            </a:fld>
            <a:endParaRPr lang="nl-NL" dirty="0">
              <a:solidFill>
                <a:prstClr val="black"/>
              </a:solidFill>
            </a:endParaRPr>
          </a:p>
        </p:txBody>
      </p:sp>
    </p:spTree>
    <p:extLst>
      <p:ext uri="{BB962C8B-B14F-4D97-AF65-F5344CB8AC3E}">
        <p14:creationId xmlns:p14="http://schemas.microsoft.com/office/powerpoint/2010/main" val="368797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a:t>
            </a:fld>
            <a:endParaRPr lang="nl-NL" dirty="0">
              <a:solidFill>
                <a:prstClr val="black"/>
              </a:solidFill>
            </a:endParaRPr>
          </a:p>
        </p:txBody>
      </p:sp>
    </p:spTree>
    <p:extLst>
      <p:ext uri="{BB962C8B-B14F-4D97-AF65-F5344CB8AC3E}">
        <p14:creationId xmlns:p14="http://schemas.microsoft.com/office/powerpoint/2010/main" val="1878309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3</a:t>
            </a:fld>
            <a:endParaRPr lang="nl-NL" dirty="0">
              <a:solidFill>
                <a:prstClr val="black"/>
              </a:solidFill>
            </a:endParaRPr>
          </a:p>
        </p:txBody>
      </p:sp>
    </p:spTree>
    <p:extLst>
      <p:ext uri="{BB962C8B-B14F-4D97-AF65-F5344CB8AC3E}">
        <p14:creationId xmlns:p14="http://schemas.microsoft.com/office/powerpoint/2010/main" val="114434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4</a:t>
            </a:fld>
            <a:endParaRPr lang="nl-NL" dirty="0">
              <a:solidFill>
                <a:prstClr val="black"/>
              </a:solidFill>
            </a:endParaRPr>
          </a:p>
        </p:txBody>
      </p:sp>
    </p:spTree>
    <p:extLst>
      <p:ext uri="{BB962C8B-B14F-4D97-AF65-F5344CB8AC3E}">
        <p14:creationId xmlns:p14="http://schemas.microsoft.com/office/powerpoint/2010/main" val="320010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5</a:t>
            </a:fld>
            <a:endParaRPr lang="nl-NL" dirty="0">
              <a:solidFill>
                <a:prstClr val="black"/>
              </a:solidFill>
            </a:endParaRPr>
          </a:p>
        </p:txBody>
      </p:sp>
    </p:spTree>
    <p:extLst>
      <p:ext uri="{BB962C8B-B14F-4D97-AF65-F5344CB8AC3E}">
        <p14:creationId xmlns:p14="http://schemas.microsoft.com/office/powerpoint/2010/main" val="100261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6</a:t>
            </a:fld>
            <a:endParaRPr lang="nl-NL" dirty="0">
              <a:solidFill>
                <a:prstClr val="black"/>
              </a:solidFill>
            </a:endParaRPr>
          </a:p>
        </p:txBody>
      </p:sp>
    </p:spTree>
    <p:extLst>
      <p:ext uri="{BB962C8B-B14F-4D97-AF65-F5344CB8AC3E}">
        <p14:creationId xmlns:p14="http://schemas.microsoft.com/office/powerpoint/2010/main" val="269833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7</a:t>
            </a:fld>
            <a:endParaRPr lang="nl-NL" dirty="0">
              <a:solidFill>
                <a:prstClr val="black"/>
              </a:solidFill>
            </a:endParaRPr>
          </a:p>
        </p:txBody>
      </p:sp>
    </p:spTree>
    <p:extLst>
      <p:ext uri="{BB962C8B-B14F-4D97-AF65-F5344CB8AC3E}">
        <p14:creationId xmlns:p14="http://schemas.microsoft.com/office/powerpoint/2010/main" val="12243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8</a:t>
            </a:fld>
            <a:endParaRPr lang="nl-NL" dirty="0">
              <a:solidFill>
                <a:prstClr val="black"/>
              </a:solidFill>
            </a:endParaRPr>
          </a:p>
        </p:txBody>
      </p:sp>
    </p:spTree>
    <p:extLst>
      <p:ext uri="{BB962C8B-B14F-4D97-AF65-F5344CB8AC3E}">
        <p14:creationId xmlns:p14="http://schemas.microsoft.com/office/powerpoint/2010/main" val="2181811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9</a:t>
            </a:fld>
            <a:endParaRPr lang="nl-NL" dirty="0">
              <a:solidFill>
                <a:prstClr val="black"/>
              </a:solidFill>
            </a:endParaRPr>
          </a:p>
        </p:txBody>
      </p:sp>
    </p:spTree>
    <p:extLst>
      <p:ext uri="{BB962C8B-B14F-4D97-AF65-F5344CB8AC3E}">
        <p14:creationId xmlns:p14="http://schemas.microsoft.com/office/powerpoint/2010/main" val="234412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14-8-2022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14-8-2022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14-8-2022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13960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14-8-2022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69177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14-8-2022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78936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14-8-2022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0651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14-8-2022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27872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solidFill>
                  <a:prstClr val="black">
                    <a:tint val="75000"/>
                  </a:prstClr>
                </a:solidFill>
              </a:rPr>
              <a:pPr/>
              <a:t>14-8-2022</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9750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solidFill>
                  <a:prstClr val="black">
                    <a:tint val="75000"/>
                  </a:prstClr>
                </a:solidFill>
              </a:rPr>
              <a:pPr/>
              <a:t>14-8-2022</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131827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solidFill>
                  <a:prstClr val="black">
                    <a:tint val="75000"/>
                  </a:prstClr>
                </a:solidFill>
              </a:rPr>
              <a:pPr/>
              <a:t>14-8-2022</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07598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14-8-2022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58863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14-8-2022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3750917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14-8-2022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26649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14-8-2022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50986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14-8-2022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31055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14-8-2022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14-8-2022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14-8-2022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14-8-2022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14-8-2022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14-8-2022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14-8-2022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14-8-2022</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dirty="0"/>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solidFill>
                  <a:prstClr val="black">
                    <a:tint val="75000"/>
                  </a:prstClr>
                </a:solidFill>
              </a:rPr>
              <a:pPr/>
              <a:t>14-8-2022</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61037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3920490" y="1833716"/>
            <a:ext cx="6732270" cy="3948708"/>
          </a:xfrm>
          <a:prstGeom prst="rect">
            <a:avLst/>
          </a:prstGeom>
        </p:spPr>
      </p:pic>
      <p:sp>
        <p:nvSpPr>
          <p:cNvPr id="8" name="Tekstvak 7"/>
          <p:cNvSpPr txBox="1"/>
          <p:nvPr/>
        </p:nvSpPr>
        <p:spPr>
          <a:xfrm>
            <a:off x="-702882" y="788919"/>
            <a:ext cx="9361040" cy="707886"/>
          </a:xfrm>
          <a:prstGeom prst="rect">
            <a:avLst/>
          </a:prstGeom>
          <a:noFill/>
        </p:spPr>
        <p:txBody>
          <a:bodyPr wrap="square" rtlCol="0">
            <a:spAutoFit/>
          </a:bodyPr>
          <a:lstStyle/>
          <a:p>
            <a:pPr algn="ctr"/>
            <a:r>
              <a:rPr lang="nl-NL" sz="4000" b="1" dirty="0" smtClean="0">
                <a:solidFill>
                  <a:srgbClr val="002060"/>
                </a:solidFill>
                <a:latin typeface="Verdana" pitchFamily="34" charset="0"/>
                <a:ea typeface="Verdana" pitchFamily="34" charset="0"/>
                <a:cs typeface="Verdana" pitchFamily="34" charset="0"/>
              </a:rPr>
              <a:t>de Romeinen brief</a:t>
            </a:r>
          </a:p>
        </p:txBody>
      </p:sp>
      <p:sp>
        <p:nvSpPr>
          <p:cNvPr id="9" name="Tekstvak 8"/>
          <p:cNvSpPr txBox="1"/>
          <p:nvPr/>
        </p:nvSpPr>
        <p:spPr>
          <a:xfrm>
            <a:off x="7109460" y="4982205"/>
            <a:ext cx="3463290" cy="800219"/>
          </a:xfrm>
          <a:prstGeom prst="rect">
            <a:avLst/>
          </a:prstGeom>
          <a:noFill/>
        </p:spPr>
        <p:txBody>
          <a:bodyPr wrap="square" rtlCol="0">
            <a:spAutoFit/>
          </a:bodyPr>
          <a:lstStyle/>
          <a:p>
            <a:pPr algn="r"/>
            <a:r>
              <a:rPr lang="nl-NL" sz="3000" dirty="0" smtClean="0">
                <a:solidFill>
                  <a:schemeClr val="bg1"/>
                </a:solidFill>
              </a:rPr>
              <a:t>studie 27</a:t>
            </a:r>
          </a:p>
          <a:p>
            <a:pPr algn="r"/>
            <a:r>
              <a:rPr lang="nl-NL" sz="1600" dirty="0" smtClean="0">
                <a:solidFill>
                  <a:schemeClr val="bg1"/>
                </a:solidFill>
              </a:rPr>
              <a:t>14 augustus 2022 Hendrik Ido Ambacht</a:t>
            </a:r>
            <a:endParaRPr lang="nl-NL" sz="1600" dirty="0">
              <a:solidFill>
                <a:schemeClr val="bg1"/>
              </a:solidFill>
            </a:endParaRPr>
          </a:p>
        </p:txBody>
      </p:sp>
    </p:spTree>
    <p:extLst>
      <p:ext uri="{BB962C8B-B14F-4D97-AF65-F5344CB8AC3E}">
        <p14:creationId xmlns:p14="http://schemas.microsoft.com/office/powerpoint/2010/main" val="1273827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34462" y="417310"/>
            <a:ext cx="11863754" cy="5170646"/>
          </a:xfrm>
          <a:prstGeom prst="rect">
            <a:avLst/>
          </a:prstGeom>
        </p:spPr>
        <p:txBody>
          <a:bodyPr wrap="square">
            <a:spAutoFit/>
          </a:bodyPr>
          <a:lstStyle/>
          <a:p>
            <a:r>
              <a:rPr lang="nl-NL" sz="3000" b="1" dirty="0" smtClean="0"/>
              <a:t>Genesis </a:t>
            </a:r>
            <a:r>
              <a:rPr lang="nl-NL" sz="3000" b="1" dirty="0"/>
              <a:t>48</a:t>
            </a:r>
          </a:p>
          <a:p>
            <a:r>
              <a:rPr lang="nl-NL" sz="3000" baseline="30000" dirty="0"/>
              <a:t>13</a:t>
            </a:r>
            <a:r>
              <a:rPr lang="nl-NL" sz="3000" dirty="0"/>
              <a:t> En Jozef neemt hen beiden, </a:t>
            </a:r>
            <a:endParaRPr lang="nl-NL" sz="3000" dirty="0" smtClean="0"/>
          </a:p>
          <a:p>
            <a:r>
              <a:rPr lang="nl-NL" sz="3000" dirty="0" smtClean="0"/>
              <a:t>Efraïm </a:t>
            </a:r>
            <a:r>
              <a:rPr lang="nl-NL" sz="3000" dirty="0"/>
              <a:t>rechts van hem, </a:t>
            </a:r>
            <a:r>
              <a:rPr lang="nl-NL" sz="3000" dirty="0" smtClean="0"/>
              <a:t>aan </a:t>
            </a:r>
            <a:r>
              <a:rPr lang="nl-NL" sz="3000" dirty="0"/>
              <a:t>Israëls linkerkant, </a:t>
            </a:r>
            <a:endParaRPr lang="nl-NL" sz="3000" dirty="0" smtClean="0"/>
          </a:p>
          <a:p>
            <a:r>
              <a:rPr lang="nl-NL" sz="3000" dirty="0" smtClean="0"/>
              <a:t>en </a:t>
            </a:r>
            <a:r>
              <a:rPr lang="nl-NL" sz="3000" dirty="0"/>
              <a:t>Manasse links van hem, aan Israëls rechterkant, </a:t>
            </a:r>
            <a:endParaRPr lang="nl-NL" sz="3000" dirty="0" smtClean="0"/>
          </a:p>
          <a:p>
            <a:r>
              <a:rPr lang="nl-NL" sz="3000" dirty="0" smtClean="0"/>
              <a:t>en </a:t>
            </a:r>
            <a:r>
              <a:rPr lang="nl-NL" sz="3000" dirty="0"/>
              <a:t>hij brengt hen </a:t>
            </a:r>
            <a:r>
              <a:rPr lang="nl-NL" sz="3000" dirty="0" smtClean="0"/>
              <a:t>dichtbij </a:t>
            </a:r>
            <a:r>
              <a:rPr lang="nl-NL" sz="3000" dirty="0"/>
              <a:t>tot hem.</a:t>
            </a:r>
          </a:p>
          <a:p>
            <a:r>
              <a:rPr lang="nl-NL" sz="3000" baseline="30000" dirty="0"/>
              <a:t>14</a:t>
            </a:r>
            <a:r>
              <a:rPr lang="nl-NL" sz="3000" dirty="0"/>
              <a:t> En Israëls strekt zijn rechterhand uit </a:t>
            </a:r>
            <a:r>
              <a:rPr lang="nl-NL" sz="3000" dirty="0" smtClean="0"/>
              <a:t>en </a:t>
            </a:r>
            <a:r>
              <a:rPr lang="nl-NL" sz="3000" dirty="0"/>
              <a:t>hij legt die </a:t>
            </a:r>
            <a:r>
              <a:rPr lang="nl-NL" sz="3000" dirty="0" smtClean="0"/>
              <a:t>op </a:t>
            </a:r>
            <a:r>
              <a:rPr lang="nl-NL" sz="3000" dirty="0"/>
              <a:t>het hoofd </a:t>
            </a:r>
            <a:endParaRPr lang="nl-NL" sz="3000" dirty="0" smtClean="0"/>
          </a:p>
          <a:p>
            <a:r>
              <a:rPr lang="nl-NL" sz="3000" dirty="0" smtClean="0"/>
              <a:t>van Efraïm, </a:t>
            </a:r>
            <a:r>
              <a:rPr lang="nl-NL" sz="3000" dirty="0"/>
              <a:t>hoewel hij de jongste is, </a:t>
            </a:r>
            <a:endParaRPr lang="nl-NL" sz="3000" dirty="0" smtClean="0"/>
          </a:p>
          <a:p>
            <a:r>
              <a:rPr lang="nl-NL" sz="3000" dirty="0" smtClean="0"/>
              <a:t>en </a:t>
            </a:r>
            <a:r>
              <a:rPr lang="nl-NL" sz="3000" dirty="0"/>
              <a:t>zijn linkerhand op het hoofd van Manasse</a:t>
            </a:r>
            <a:r>
              <a:rPr lang="nl-NL" sz="3000" dirty="0" smtClean="0"/>
              <a:t>;</a:t>
            </a:r>
          </a:p>
          <a:p>
            <a:r>
              <a:rPr lang="nl-NL" sz="3000" dirty="0" smtClean="0"/>
              <a:t>hij </a:t>
            </a:r>
            <a:r>
              <a:rPr lang="nl-NL" sz="3000" dirty="0"/>
              <a:t>gebruikte zijn handen verstandig, </a:t>
            </a:r>
            <a:endParaRPr lang="nl-NL" sz="3000" dirty="0" smtClean="0"/>
          </a:p>
          <a:p>
            <a:r>
              <a:rPr lang="nl-NL" sz="3000" dirty="0" smtClean="0"/>
              <a:t>al is Manasse de </a:t>
            </a:r>
            <a:r>
              <a:rPr lang="nl-NL" sz="3000" dirty="0"/>
              <a:t>eerstgeborene.</a:t>
            </a:r>
          </a:p>
          <a:p>
            <a:r>
              <a:rPr lang="nl-NL" sz="3000" dirty="0" smtClean="0"/>
              <a:t>(...)</a:t>
            </a:r>
            <a:endParaRPr lang="nl-NL" sz="3000" dirty="0"/>
          </a:p>
        </p:txBody>
      </p:sp>
      <p:pic>
        <p:nvPicPr>
          <p:cNvPr id="2" name="Afbeelding 1"/>
          <p:cNvPicPr>
            <a:picLocks noChangeAspect="1"/>
          </p:cNvPicPr>
          <p:nvPr/>
        </p:nvPicPr>
        <p:blipFill>
          <a:blip r:embed="rId2"/>
          <a:stretch>
            <a:fillRect/>
          </a:stretch>
        </p:blipFill>
        <p:spPr>
          <a:xfrm>
            <a:off x="7430458" y="3538687"/>
            <a:ext cx="4667758" cy="3202082"/>
          </a:xfrm>
          <a:prstGeom prst="rect">
            <a:avLst/>
          </a:prstGeom>
        </p:spPr>
      </p:pic>
    </p:spTree>
    <p:extLst>
      <p:ext uri="{BB962C8B-B14F-4D97-AF65-F5344CB8AC3E}">
        <p14:creationId xmlns:p14="http://schemas.microsoft.com/office/powerpoint/2010/main" val="331612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31494" y="394013"/>
            <a:ext cx="12192000" cy="2862322"/>
          </a:xfrm>
          <a:prstGeom prst="rect">
            <a:avLst/>
          </a:prstGeom>
        </p:spPr>
        <p:txBody>
          <a:bodyPr wrap="square">
            <a:spAutoFit/>
          </a:bodyPr>
          <a:lstStyle/>
          <a:p>
            <a:r>
              <a:rPr lang="nl-NL" sz="3000" b="1" i="1" dirty="0" smtClean="0"/>
              <a:t>Genesis </a:t>
            </a:r>
            <a:r>
              <a:rPr lang="nl-NL" sz="3000" b="1" i="1" dirty="0"/>
              <a:t>48</a:t>
            </a:r>
          </a:p>
          <a:p>
            <a:r>
              <a:rPr lang="nl-NL" sz="3000" baseline="30000" dirty="0" smtClean="0"/>
              <a:t>17</a:t>
            </a:r>
            <a:r>
              <a:rPr lang="nl-NL" sz="3000" dirty="0" smtClean="0"/>
              <a:t> En </a:t>
            </a:r>
            <a:r>
              <a:rPr lang="nl-NL" sz="3000" dirty="0"/>
              <a:t>Jozef ziet, dat zijn vader zijn rechterhand op </a:t>
            </a:r>
            <a:r>
              <a:rPr lang="nl-NL" sz="3000" dirty="0" err="1"/>
              <a:t>Efraïms</a:t>
            </a:r>
            <a:r>
              <a:rPr lang="nl-NL" sz="3000" dirty="0"/>
              <a:t> hoofd legt, </a:t>
            </a:r>
            <a:endParaRPr lang="nl-NL" sz="3000" dirty="0" smtClean="0"/>
          </a:p>
          <a:p>
            <a:r>
              <a:rPr lang="nl-NL" sz="3000" dirty="0" smtClean="0"/>
              <a:t>en </a:t>
            </a:r>
            <a:r>
              <a:rPr lang="nl-NL" sz="3000" dirty="0"/>
              <a:t>het is kwaad in zijn ogen. En hij houdt de hand van zijn vader </a:t>
            </a:r>
            <a:r>
              <a:rPr lang="nl-NL" sz="3000" dirty="0" smtClean="0"/>
              <a:t>vast </a:t>
            </a:r>
          </a:p>
          <a:p>
            <a:r>
              <a:rPr lang="nl-NL" sz="3000" dirty="0" smtClean="0"/>
              <a:t>om </a:t>
            </a:r>
            <a:r>
              <a:rPr lang="nl-NL" sz="3000" dirty="0"/>
              <a:t>die van </a:t>
            </a:r>
            <a:r>
              <a:rPr lang="nl-NL" sz="3000" dirty="0" err="1"/>
              <a:t>Efraïms</a:t>
            </a:r>
            <a:r>
              <a:rPr lang="nl-NL" sz="3000" dirty="0"/>
              <a:t> hoofd weg te nemen naar het hoofd van Manasse.</a:t>
            </a:r>
          </a:p>
          <a:p>
            <a:r>
              <a:rPr lang="nl-NL" sz="3000" baseline="30000" dirty="0"/>
              <a:t>18</a:t>
            </a:r>
            <a:r>
              <a:rPr lang="nl-NL" sz="3000" dirty="0"/>
              <a:t> En Jozef zegt tot zijn vader: Zo niet, mijn vader, want deze is de eerstgeborene, plaats jouw rechterhand op zijn hoofd</a:t>
            </a:r>
            <a:r>
              <a:rPr lang="nl-NL" sz="3000" dirty="0" smtClean="0"/>
              <a:t>.</a:t>
            </a:r>
            <a:endParaRPr lang="nl-NL" sz="3000" dirty="0"/>
          </a:p>
        </p:txBody>
      </p:sp>
    </p:spTree>
    <p:extLst>
      <p:ext uri="{BB962C8B-B14F-4D97-AF65-F5344CB8AC3E}">
        <p14:creationId xmlns:p14="http://schemas.microsoft.com/office/powerpoint/2010/main" val="23946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31494" y="394013"/>
            <a:ext cx="12192000" cy="3323987"/>
          </a:xfrm>
          <a:prstGeom prst="rect">
            <a:avLst/>
          </a:prstGeom>
        </p:spPr>
        <p:txBody>
          <a:bodyPr wrap="square">
            <a:spAutoFit/>
          </a:bodyPr>
          <a:lstStyle/>
          <a:p>
            <a:r>
              <a:rPr lang="nl-NL" sz="3000" b="1" i="1" dirty="0" smtClean="0"/>
              <a:t>Genesis </a:t>
            </a:r>
            <a:r>
              <a:rPr lang="nl-NL" sz="3000" b="1" i="1" dirty="0"/>
              <a:t>48</a:t>
            </a:r>
          </a:p>
          <a:p>
            <a:r>
              <a:rPr lang="nl-NL" sz="3000" baseline="30000" dirty="0" smtClean="0"/>
              <a:t>19</a:t>
            </a:r>
            <a:r>
              <a:rPr lang="nl-NL" sz="3000" dirty="0" smtClean="0"/>
              <a:t> </a:t>
            </a:r>
            <a:r>
              <a:rPr lang="nl-NL" sz="3000" dirty="0"/>
              <a:t>En zijn vader weigert het en hij zegt: </a:t>
            </a:r>
            <a:r>
              <a:rPr lang="nl-NL" sz="3000" dirty="0" smtClean="0"/>
              <a:t>Ik </a:t>
            </a:r>
            <a:r>
              <a:rPr lang="nl-NL" sz="3000" dirty="0"/>
              <a:t>weet het, mijn zoon, ik weet het. </a:t>
            </a:r>
            <a:endParaRPr lang="nl-NL" sz="3000" dirty="0" smtClean="0"/>
          </a:p>
          <a:p>
            <a:r>
              <a:rPr lang="nl-NL" sz="3000" dirty="0" smtClean="0"/>
              <a:t>Ook </a:t>
            </a:r>
            <a:r>
              <a:rPr lang="nl-NL" sz="3000" dirty="0"/>
              <a:t>hij zal tot een volk worden </a:t>
            </a:r>
            <a:endParaRPr lang="nl-NL" sz="3000" dirty="0" smtClean="0"/>
          </a:p>
          <a:p>
            <a:r>
              <a:rPr lang="nl-NL" sz="3000" dirty="0" smtClean="0"/>
              <a:t>en </a:t>
            </a:r>
            <a:r>
              <a:rPr lang="nl-NL" sz="3000" dirty="0"/>
              <a:t>ook hij zal groot zijn. </a:t>
            </a:r>
            <a:endParaRPr lang="nl-NL" sz="3000" dirty="0" smtClean="0"/>
          </a:p>
          <a:p>
            <a:r>
              <a:rPr lang="nl-NL" sz="3000" dirty="0" smtClean="0"/>
              <a:t>En </a:t>
            </a:r>
            <a:r>
              <a:rPr lang="nl-NL" sz="3000" dirty="0"/>
              <a:t>niettemin zal zijn jongere broeder </a:t>
            </a:r>
            <a:endParaRPr lang="nl-NL" sz="3000" dirty="0" smtClean="0"/>
          </a:p>
          <a:p>
            <a:r>
              <a:rPr lang="nl-NL" sz="3000" dirty="0" smtClean="0"/>
              <a:t>groter </a:t>
            </a:r>
            <a:r>
              <a:rPr lang="nl-NL" sz="3000" dirty="0"/>
              <a:t>zijn dan hij, </a:t>
            </a:r>
            <a:endParaRPr lang="nl-NL" sz="3000" dirty="0" smtClean="0"/>
          </a:p>
          <a:p>
            <a:r>
              <a:rPr lang="nl-NL" sz="3000" dirty="0" smtClean="0"/>
              <a:t>en </a:t>
            </a:r>
            <a:r>
              <a:rPr lang="nl-NL" sz="3000" dirty="0"/>
              <a:t>zijn zaad zal </a:t>
            </a:r>
            <a:r>
              <a:rPr lang="nl-NL" sz="3000" u="sng" dirty="0"/>
              <a:t>een volheid van </a:t>
            </a:r>
            <a:r>
              <a:rPr lang="nl-NL" sz="3000" u="sng" dirty="0" smtClean="0"/>
              <a:t>natiën</a:t>
            </a:r>
            <a:r>
              <a:rPr lang="nl-NL" sz="3000" dirty="0" smtClean="0"/>
              <a:t> </a:t>
            </a:r>
            <a:r>
              <a:rPr lang="nl-NL" sz="3000" dirty="0"/>
              <a:t>worden.</a:t>
            </a:r>
          </a:p>
        </p:txBody>
      </p:sp>
      <p:pic>
        <p:nvPicPr>
          <p:cNvPr id="2" name="Afbeelding 1"/>
          <p:cNvPicPr>
            <a:picLocks noChangeAspect="1"/>
          </p:cNvPicPr>
          <p:nvPr/>
        </p:nvPicPr>
        <p:blipFill>
          <a:blip r:embed="rId2"/>
          <a:stretch>
            <a:fillRect/>
          </a:stretch>
        </p:blipFill>
        <p:spPr>
          <a:xfrm>
            <a:off x="7750303" y="1594341"/>
            <a:ext cx="4301326" cy="5134708"/>
          </a:xfrm>
          <a:prstGeom prst="rect">
            <a:avLst/>
          </a:prstGeom>
        </p:spPr>
      </p:pic>
    </p:spTree>
    <p:extLst>
      <p:ext uri="{BB962C8B-B14F-4D97-AF65-F5344CB8AC3E}">
        <p14:creationId xmlns:p14="http://schemas.microsoft.com/office/powerpoint/2010/main" val="55729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0" y="190714"/>
            <a:ext cx="11758389" cy="2862322"/>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chemeClr val="bg1">
                    <a:lumMod val="65000"/>
                  </a:schemeClr>
                </a:solidFill>
              </a:rPr>
              <a:t>25</a:t>
            </a:r>
            <a:r>
              <a:rPr lang="nl-NL" sz="3000" dirty="0" smtClean="0">
                <a:solidFill>
                  <a:schemeClr val="bg1">
                    <a:lumMod val="65000"/>
                  </a:schemeClr>
                </a:solidFill>
              </a:rPr>
              <a:t>….dat </a:t>
            </a:r>
            <a:r>
              <a:rPr lang="nl-NL" sz="3000" dirty="0">
                <a:solidFill>
                  <a:schemeClr val="bg1">
                    <a:lumMod val="65000"/>
                  </a:schemeClr>
                </a:solidFill>
              </a:rPr>
              <a:t>gedeeltelijke verharding, over Israël is gekomen, </a:t>
            </a:r>
          </a:p>
          <a:p>
            <a:pPr lvl="0"/>
            <a:r>
              <a:rPr lang="nl-NL" sz="3000" dirty="0">
                <a:solidFill>
                  <a:schemeClr val="bg1">
                    <a:lumMod val="65000"/>
                  </a:schemeClr>
                </a:solidFill>
              </a:rPr>
              <a:t>totdat de volheid van de natiën zal binnengaan.</a:t>
            </a:r>
          </a:p>
          <a:p>
            <a:pPr lvl="0"/>
            <a:r>
              <a:rPr lang="nl-NL" sz="3000" baseline="30000" dirty="0" smtClean="0">
                <a:solidFill>
                  <a:srgbClr val="002060"/>
                </a:solidFill>
              </a:rPr>
              <a:t>26</a:t>
            </a:r>
            <a:r>
              <a:rPr lang="nl-NL" sz="3000" dirty="0" smtClean="0">
                <a:solidFill>
                  <a:srgbClr val="002060"/>
                </a:solidFill>
              </a:rPr>
              <a:t> En </a:t>
            </a:r>
            <a:r>
              <a:rPr lang="nl-NL" sz="3000" dirty="0">
                <a:solidFill>
                  <a:srgbClr val="002060"/>
                </a:solidFill>
              </a:rPr>
              <a:t>zó zal geheel Israël gered worden, </a:t>
            </a:r>
            <a:endParaRPr lang="nl-NL" sz="3000" dirty="0" smtClean="0">
              <a:solidFill>
                <a:srgbClr val="002060"/>
              </a:solidFill>
            </a:endParaRPr>
          </a:p>
          <a:p>
            <a:pPr lvl="0"/>
            <a:r>
              <a:rPr lang="nl-NL" sz="3000" dirty="0" smtClean="0">
                <a:solidFill>
                  <a:schemeClr val="bg1">
                    <a:lumMod val="65000"/>
                  </a:schemeClr>
                </a:solidFill>
              </a:rPr>
              <a:t>zoals </a:t>
            </a:r>
            <a:r>
              <a:rPr lang="nl-NL" sz="3000" dirty="0">
                <a:solidFill>
                  <a:schemeClr val="bg1">
                    <a:lumMod val="65000"/>
                  </a:schemeClr>
                </a:solidFill>
              </a:rPr>
              <a:t>er geschreven staat: De Uitredder zal vanuit Sion </a:t>
            </a:r>
            <a:r>
              <a:rPr lang="nl-NL" sz="3000" dirty="0" smtClean="0">
                <a:solidFill>
                  <a:schemeClr val="bg1">
                    <a:lumMod val="65000"/>
                  </a:schemeClr>
                </a:solidFill>
              </a:rPr>
              <a:t>komen, </a:t>
            </a:r>
          </a:p>
          <a:p>
            <a:pPr lvl="0"/>
            <a:r>
              <a:rPr lang="nl-NL" sz="3000" dirty="0" smtClean="0">
                <a:solidFill>
                  <a:schemeClr val="bg1">
                    <a:lumMod val="65000"/>
                  </a:schemeClr>
                </a:solidFill>
              </a:rPr>
              <a:t>en </a:t>
            </a:r>
            <a:r>
              <a:rPr lang="nl-NL" sz="3000" dirty="0">
                <a:solidFill>
                  <a:schemeClr val="bg1">
                    <a:lumMod val="65000"/>
                  </a:schemeClr>
                </a:solidFill>
              </a:rPr>
              <a:t>Hij zal de </a:t>
            </a:r>
            <a:r>
              <a:rPr lang="nl-NL" sz="3000" dirty="0" smtClean="0">
                <a:solidFill>
                  <a:schemeClr val="bg1">
                    <a:lumMod val="65000"/>
                  </a:schemeClr>
                </a:solidFill>
              </a:rPr>
              <a:t>goddeloosheden van </a:t>
            </a:r>
            <a:r>
              <a:rPr lang="nl-NL" sz="3000" dirty="0">
                <a:solidFill>
                  <a:schemeClr val="bg1">
                    <a:lumMod val="65000"/>
                  </a:schemeClr>
                </a:solidFill>
              </a:rPr>
              <a:t>Jakob afkeren.</a:t>
            </a:r>
          </a:p>
        </p:txBody>
      </p:sp>
      <p:sp>
        <p:nvSpPr>
          <p:cNvPr id="4" name="Tekstvak 3"/>
          <p:cNvSpPr txBox="1"/>
          <p:nvPr/>
        </p:nvSpPr>
        <p:spPr>
          <a:xfrm>
            <a:off x="1348740" y="3351250"/>
            <a:ext cx="8241030" cy="209288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hier gaat het over de redding van Israël als </a:t>
            </a:r>
            <a:r>
              <a:rPr lang="nl-NL" sz="2600" i="1" dirty="0" smtClean="0">
                <a:latin typeface="+mj-lt"/>
              </a:rPr>
              <a:t>volk</a:t>
            </a:r>
            <a:r>
              <a:rPr lang="nl-NL" sz="2600" dirty="0" smtClean="0">
                <a:latin typeface="+mj-lt"/>
              </a:rPr>
              <a:t>, niet over </a:t>
            </a:r>
            <a:r>
              <a:rPr lang="nl-NL" sz="2600" i="1" dirty="0" smtClean="0">
                <a:latin typeface="+mj-lt"/>
              </a:rPr>
              <a:t>individuele</a:t>
            </a:r>
            <a:r>
              <a:rPr lang="nl-NL" sz="2600" dirty="0" smtClean="0">
                <a:latin typeface="+mj-lt"/>
              </a:rPr>
              <a:t> Israëlieten (1 Tim.4:10)</a:t>
            </a:r>
          </a:p>
          <a:p>
            <a:pPr marL="457200" indent="-457200">
              <a:buFont typeface="Courier New" panose="02070309020205020404" pitchFamily="49" charset="0"/>
              <a:buChar char="o"/>
            </a:pPr>
            <a:r>
              <a:rPr lang="nl-NL" sz="2600" dirty="0" smtClean="0">
                <a:latin typeface="+mj-lt"/>
              </a:rPr>
              <a:t>aan het einde van de tijd van benauwdheid van Jakob zal Israël als </a:t>
            </a:r>
            <a:r>
              <a:rPr lang="nl-NL" sz="2600" i="1" dirty="0" smtClean="0">
                <a:latin typeface="+mj-lt"/>
              </a:rPr>
              <a:t>volk</a:t>
            </a:r>
            <a:r>
              <a:rPr lang="nl-NL" sz="2600" dirty="0" smtClean="0">
                <a:latin typeface="+mj-lt"/>
              </a:rPr>
              <a:t> de naam van JAHWEH aanroepen</a:t>
            </a:r>
          </a:p>
          <a:p>
            <a:pPr marL="457200" indent="-457200">
              <a:buFont typeface="Courier New" panose="02070309020205020404" pitchFamily="49" charset="0"/>
              <a:buChar char="o"/>
            </a:pPr>
            <a:r>
              <a:rPr lang="nl-NL" sz="2600" dirty="0" smtClean="0">
                <a:latin typeface="+mj-lt"/>
              </a:rPr>
              <a:t>… en buiten het land verzameld worden (Ez.20:33-38) =&gt;</a:t>
            </a:r>
          </a:p>
        </p:txBody>
      </p:sp>
      <p:pic>
        <p:nvPicPr>
          <p:cNvPr id="2" name="Afbeelding 1"/>
          <p:cNvPicPr>
            <a:picLocks noChangeAspect="1"/>
          </p:cNvPicPr>
          <p:nvPr/>
        </p:nvPicPr>
        <p:blipFill>
          <a:blip r:embed="rId3"/>
          <a:stretch>
            <a:fillRect/>
          </a:stretch>
        </p:blipFill>
        <p:spPr>
          <a:xfrm>
            <a:off x="345981" y="5935001"/>
            <a:ext cx="5506180" cy="833464"/>
          </a:xfrm>
          <a:prstGeom prst="rect">
            <a:avLst/>
          </a:prstGeom>
        </p:spPr>
      </p:pic>
    </p:spTree>
    <p:extLst>
      <p:ext uri="{BB962C8B-B14F-4D97-AF65-F5344CB8AC3E}">
        <p14:creationId xmlns:p14="http://schemas.microsoft.com/office/powerpoint/2010/main" val="286229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8067554" y="2441126"/>
            <a:ext cx="4008700" cy="4301128"/>
          </a:xfrm>
          <a:prstGeom prst="rect">
            <a:avLst/>
          </a:prstGeom>
        </p:spPr>
      </p:pic>
      <p:sp>
        <p:nvSpPr>
          <p:cNvPr id="4" name="Rechthoek 3"/>
          <p:cNvSpPr/>
          <p:nvPr/>
        </p:nvSpPr>
        <p:spPr>
          <a:xfrm>
            <a:off x="297180" y="517297"/>
            <a:ext cx="11555729" cy="3323987"/>
          </a:xfrm>
          <a:prstGeom prst="rect">
            <a:avLst/>
          </a:prstGeom>
        </p:spPr>
        <p:txBody>
          <a:bodyPr wrap="square">
            <a:spAutoFit/>
          </a:bodyPr>
          <a:lstStyle/>
          <a:p>
            <a:r>
              <a:rPr lang="nl-NL" sz="3000" b="1" dirty="0" smtClean="0"/>
              <a:t>Micha 2</a:t>
            </a:r>
          </a:p>
          <a:p>
            <a:r>
              <a:rPr lang="nl-NL" sz="3000" baseline="30000" dirty="0" smtClean="0"/>
              <a:t>12</a:t>
            </a:r>
            <a:r>
              <a:rPr lang="nl-NL" sz="3000" dirty="0" smtClean="0"/>
              <a:t> Ik </a:t>
            </a:r>
            <a:r>
              <a:rPr lang="nl-NL" sz="3000" dirty="0"/>
              <a:t>zal </a:t>
            </a:r>
            <a:r>
              <a:rPr lang="nl-NL" sz="3000" dirty="0" smtClean="0"/>
              <a:t>Jakob verzamelen</a:t>
            </a:r>
            <a:r>
              <a:rPr lang="nl-NL" sz="3000" dirty="0"/>
              <a:t>, ja </a:t>
            </a:r>
            <a:r>
              <a:rPr lang="nl-NL" sz="3000" dirty="0" smtClean="0"/>
              <a:t>verzamelen, </a:t>
            </a:r>
            <a:r>
              <a:rPr lang="nl-NL" sz="3000" dirty="0"/>
              <a:t>allen van jou. </a:t>
            </a:r>
            <a:endParaRPr lang="nl-NL" sz="3000" dirty="0" smtClean="0"/>
          </a:p>
          <a:p>
            <a:r>
              <a:rPr lang="nl-NL" sz="3000" dirty="0" smtClean="0"/>
              <a:t>Ik </a:t>
            </a:r>
            <a:r>
              <a:rPr lang="nl-NL" sz="3000" dirty="0"/>
              <a:t>zal het overblijfsel van </a:t>
            </a:r>
            <a:r>
              <a:rPr lang="nl-NL" sz="3000" dirty="0" smtClean="0"/>
              <a:t>Israël </a:t>
            </a:r>
            <a:r>
              <a:rPr lang="nl-NL" sz="3000" dirty="0"/>
              <a:t>bijeenbrengen, ja bijeenbrengen. </a:t>
            </a:r>
            <a:endParaRPr lang="nl-NL" sz="3000" dirty="0" smtClean="0"/>
          </a:p>
          <a:p>
            <a:r>
              <a:rPr lang="nl-NL" sz="3000" dirty="0" smtClean="0"/>
              <a:t>Ik </a:t>
            </a:r>
            <a:r>
              <a:rPr lang="nl-NL" sz="3000" dirty="0"/>
              <a:t>zal hem tezamen plaatsen als een kudde </a:t>
            </a:r>
            <a:r>
              <a:rPr lang="nl-NL" sz="3000" dirty="0" smtClean="0"/>
              <a:t>schapen in </a:t>
            </a:r>
            <a:r>
              <a:rPr lang="nl-NL" sz="3000" dirty="0" err="1" smtClean="0"/>
              <a:t>Bozra</a:t>
            </a:r>
            <a:r>
              <a:rPr lang="nl-NL" sz="3000" dirty="0"/>
              <a:t>, </a:t>
            </a:r>
            <a:endParaRPr lang="nl-NL" sz="3000" dirty="0" smtClean="0"/>
          </a:p>
          <a:p>
            <a:r>
              <a:rPr lang="nl-NL" sz="3000" dirty="0" smtClean="0"/>
              <a:t>als </a:t>
            </a:r>
            <a:r>
              <a:rPr lang="nl-NL" sz="3000" dirty="0"/>
              <a:t>een bijeengedreven kudde </a:t>
            </a:r>
            <a:endParaRPr lang="nl-NL" sz="3000" dirty="0" smtClean="0"/>
          </a:p>
          <a:p>
            <a:r>
              <a:rPr lang="nl-NL" sz="3000" dirty="0" smtClean="0"/>
              <a:t>in </a:t>
            </a:r>
            <a:r>
              <a:rPr lang="nl-NL" sz="3000" dirty="0"/>
              <a:t>het midden van zijn schaapskooi. </a:t>
            </a:r>
            <a:endParaRPr lang="nl-NL" sz="3000" dirty="0" smtClean="0"/>
          </a:p>
          <a:p>
            <a:r>
              <a:rPr lang="nl-NL" sz="3000" dirty="0" smtClean="0"/>
              <a:t>Er zal rumoer zijn van mensen.</a:t>
            </a:r>
            <a:endParaRPr lang="nl-NL" sz="3000" dirty="0"/>
          </a:p>
        </p:txBody>
      </p:sp>
    </p:spTree>
    <p:extLst>
      <p:ext uri="{BB962C8B-B14F-4D97-AF65-F5344CB8AC3E}">
        <p14:creationId xmlns:p14="http://schemas.microsoft.com/office/powerpoint/2010/main" val="99829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0" y="190714"/>
            <a:ext cx="11758389" cy="1938992"/>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26</a:t>
            </a:r>
            <a:r>
              <a:rPr lang="nl-NL" sz="3000" dirty="0" smtClean="0">
                <a:solidFill>
                  <a:srgbClr val="002060"/>
                </a:solidFill>
              </a:rPr>
              <a:t> </a:t>
            </a:r>
            <a:r>
              <a:rPr lang="nl-NL" sz="3000" dirty="0" smtClean="0">
                <a:solidFill>
                  <a:schemeClr val="bg1">
                    <a:lumMod val="65000"/>
                  </a:schemeClr>
                </a:solidFill>
              </a:rPr>
              <a:t>En </a:t>
            </a:r>
            <a:r>
              <a:rPr lang="nl-NL" sz="3000" dirty="0">
                <a:solidFill>
                  <a:schemeClr val="bg1">
                    <a:lumMod val="65000"/>
                  </a:schemeClr>
                </a:solidFill>
              </a:rPr>
              <a:t>zó zal geheel Israël gered worden, </a:t>
            </a:r>
            <a:endParaRPr lang="nl-NL" sz="3000" dirty="0" smtClean="0">
              <a:solidFill>
                <a:schemeClr val="bg1">
                  <a:lumMod val="65000"/>
                </a:schemeClr>
              </a:solidFill>
            </a:endParaRPr>
          </a:p>
          <a:p>
            <a:pPr lvl="0"/>
            <a:r>
              <a:rPr lang="nl-NL" sz="3000" dirty="0" smtClean="0">
                <a:solidFill>
                  <a:srgbClr val="002060"/>
                </a:solidFill>
              </a:rPr>
              <a:t>zoals </a:t>
            </a:r>
            <a:r>
              <a:rPr lang="nl-NL" sz="3000" dirty="0">
                <a:solidFill>
                  <a:srgbClr val="002060"/>
                </a:solidFill>
              </a:rPr>
              <a:t>er geschreven staat: De Uitredder zal vanuit Sion </a:t>
            </a:r>
            <a:r>
              <a:rPr lang="nl-NL" sz="3000" dirty="0" smtClean="0">
                <a:solidFill>
                  <a:srgbClr val="002060"/>
                </a:solidFill>
              </a:rPr>
              <a:t>komen, </a:t>
            </a:r>
          </a:p>
          <a:p>
            <a:pPr lvl="0"/>
            <a:r>
              <a:rPr lang="nl-NL" sz="3000" dirty="0" smtClean="0">
                <a:solidFill>
                  <a:srgbClr val="002060"/>
                </a:solidFill>
              </a:rPr>
              <a:t>en </a:t>
            </a:r>
            <a:r>
              <a:rPr lang="nl-NL" sz="3000" dirty="0">
                <a:solidFill>
                  <a:srgbClr val="002060"/>
                </a:solidFill>
              </a:rPr>
              <a:t>Hij zal de </a:t>
            </a:r>
            <a:r>
              <a:rPr lang="nl-NL" sz="3000" dirty="0" smtClean="0">
                <a:solidFill>
                  <a:srgbClr val="002060"/>
                </a:solidFill>
              </a:rPr>
              <a:t>goddeloosheden van </a:t>
            </a:r>
            <a:r>
              <a:rPr lang="nl-NL" sz="3000" dirty="0">
                <a:solidFill>
                  <a:srgbClr val="002060"/>
                </a:solidFill>
              </a:rPr>
              <a:t>Jakob afkeren.</a:t>
            </a:r>
          </a:p>
        </p:txBody>
      </p:sp>
      <p:sp>
        <p:nvSpPr>
          <p:cNvPr id="4" name="Tekstvak 3"/>
          <p:cNvSpPr txBox="1"/>
          <p:nvPr/>
        </p:nvSpPr>
        <p:spPr>
          <a:xfrm>
            <a:off x="2074762" y="3024562"/>
            <a:ext cx="7439628" cy="1292662"/>
          </a:xfrm>
          <a:prstGeom prst="rect">
            <a:avLst/>
          </a:prstGeom>
          <a:solidFill>
            <a:srgbClr val="CCFFCC"/>
          </a:solidFill>
        </p:spPr>
        <p:txBody>
          <a:bodyPr wrap="square" rtlCol="0">
            <a:spAutoFit/>
          </a:bodyPr>
          <a:lstStyle/>
          <a:p>
            <a:r>
              <a:rPr lang="nl-NL" sz="2600" b="1" i="1" dirty="0" smtClean="0">
                <a:latin typeface="+mj-lt"/>
              </a:rPr>
              <a:t>Jesaja 59</a:t>
            </a:r>
          </a:p>
          <a:p>
            <a:r>
              <a:rPr lang="nl-NL" sz="2600" baseline="30000" dirty="0" smtClean="0">
                <a:latin typeface="+mj-lt"/>
              </a:rPr>
              <a:t>20</a:t>
            </a:r>
            <a:r>
              <a:rPr lang="nl-NL" sz="2600" dirty="0" smtClean="0">
                <a:latin typeface="+mj-lt"/>
              </a:rPr>
              <a:t> </a:t>
            </a:r>
            <a:r>
              <a:rPr lang="nl-NL" sz="2600" dirty="0">
                <a:latin typeface="+mj-lt"/>
              </a:rPr>
              <a:t>En de Verlosser komt tot Sion en tot die terugkeren </a:t>
            </a:r>
            <a:endParaRPr lang="nl-NL" sz="2600" dirty="0" smtClean="0">
              <a:latin typeface="+mj-lt"/>
            </a:endParaRPr>
          </a:p>
          <a:p>
            <a:r>
              <a:rPr lang="nl-NL" sz="2600" dirty="0" smtClean="0">
                <a:latin typeface="+mj-lt"/>
              </a:rPr>
              <a:t>van </a:t>
            </a:r>
            <a:r>
              <a:rPr lang="nl-NL" sz="2600" dirty="0">
                <a:latin typeface="+mj-lt"/>
              </a:rPr>
              <a:t>de overtreding in Jakob, zegt JAHWEH met nadruk.</a:t>
            </a:r>
            <a:endParaRPr lang="nl-NL" sz="2600" dirty="0" smtClean="0">
              <a:latin typeface="+mj-lt"/>
            </a:endParaRPr>
          </a:p>
        </p:txBody>
      </p:sp>
      <p:pic>
        <p:nvPicPr>
          <p:cNvPr id="5" name="Afbeelding 4"/>
          <p:cNvPicPr>
            <a:picLocks noChangeAspect="1"/>
          </p:cNvPicPr>
          <p:nvPr/>
        </p:nvPicPr>
        <p:blipFill>
          <a:blip r:embed="rId3"/>
          <a:stretch>
            <a:fillRect/>
          </a:stretch>
        </p:blipFill>
        <p:spPr>
          <a:xfrm>
            <a:off x="451485" y="5212080"/>
            <a:ext cx="6649579" cy="842522"/>
          </a:xfrm>
          <a:prstGeom prst="rect">
            <a:avLst/>
          </a:prstGeom>
        </p:spPr>
      </p:pic>
      <p:pic>
        <p:nvPicPr>
          <p:cNvPr id="7" name="Afbeelding 6"/>
          <p:cNvPicPr>
            <a:picLocks noChangeAspect="1"/>
          </p:cNvPicPr>
          <p:nvPr/>
        </p:nvPicPr>
        <p:blipFill>
          <a:blip r:embed="rId4"/>
          <a:stretch>
            <a:fillRect/>
          </a:stretch>
        </p:blipFill>
        <p:spPr>
          <a:xfrm>
            <a:off x="451485" y="6020312"/>
            <a:ext cx="7632160" cy="785274"/>
          </a:xfrm>
          <a:prstGeom prst="rect">
            <a:avLst/>
          </a:prstGeom>
        </p:spPr>
      </p:pic>
    </p:spTree>
    <p:extLst>
      <p:ext uri="{BB962C8B-B14F-4D97-AF65-F5344CB8AC3E}">
        <p14:creationId xmlns:p14="http://schemas.microsoft.com/office/powerpoint/2010/main" val="30466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0" y="190714"/>
            <a:ext cx="11758389" cy="1938992"/>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26</a:t>
            </a:r>
            <a:r>
              <a:rPr lang="nl-NL" sz="3000" dirty="0" smtClean="0">
                <a:solidFill>
                  <a:srgbClr val="002060"/>
                </a:solidFill>
              </a:rPr>
              <a:t> </a:t>
            </a:r>
            <a:r>
              <a:rPr lang="nl-NL" sz="3000" dirty="0" smtClean="0">
                <a:solidFill>
                  <a:schemeClr val="bg1">
                    <a:lumMod val="65000"/>
                  </a:schemeClr>
                </a:solidFill>
              </a:rPr>
              <a:t>En </a:t>
            </a:r>
            <a:r>
              <a:rPr lang="nl-NL" sz="3000" dirty="0">
                <a:solidFill>
                  <a:schemeClr val="bg1">
                    <a:lumMod val="65000"/>
                  </a:schemeClr>
                </a:solidFill>
              </a:rPr>
              <a:t>zó zal geheel Israël gered worden, </a:t>
            </a:r>
            <a:endParaRPr lang="nl-NL" sz="3000" dirty="0" smtClean="0">
              <a:solidFill>
                <a:schemeClr val="bg1">
                  <a:lumMod val="65000"/>
                </a:schemeClr>
              </a:solidFill>
            </a:endParaRPr>
          </a:p>
          <a:p>
            <a:pPr lvl="0"/>
            <a:r>
              <a:rPr lang="nl-NL" sz="3000" dirty="0" smtClean="0">
                <a:solidFill>
                  <a:srgbClr val="002060"/>
                </a:solidFill>
              </a:rPr>
              <a:t>zoals </a:t>
            </a:r>
            <a:r>
              <a:rPr lang="nl-NL" sz="3000" dirty="0">
                <a:solidFill>
                  <a:srgbClr val="002060"/>
                </a:solidFill>
              </a:rPr>
              <a:t>er geschreven staat: De Uitredder zal vanuit Sion </a:t>
            </a:r>
            <a:r>
              <a:rPr lang="nl-NL" sz="3000" dirty="0" smtClean="0">
                <a:solidFill>
                  <a:srgbClr val="002060"/>
                </a:solidFill>
              </a:rPr>
              <a:t>komen, </a:t>
            </a:r>
          </a:p>
          <a:p>
            <a:pPr lvl="0"/>
            <a:r>
              <a:rPr lang="nl-NL" sz="3000" dirty="0" smtClean="0">
                <a:solidFill>
                  <a:srgbClr val="002060"/>
                </a:solidFill>
              </a:rPr>
              <a:t>en </a:t>
            </a:r>
            <a:r>
              <a:rPr lang="nl-NL" sz="3000" dirty="0">
                <a:solidFill>
                  <a:srgbClr val="002060"/>
                </a:solidFill>
              </a:rPr>
              <a:t>Hij zal de </a:t>
            </a:r>
            <a:r>
              <a:rPr lang="nl-NL" sz="3000" dirty="0" smtClean="0">
                <a:solidFill>
                  <a:srgbClr val="002060"/>
                </a:solidFill>
              </a:rPr>
              <a:t>goddeloosheden van </a:t>
            </a:r>
            <a:r>
              <a:rPr lang="nl-NL" sz="3000" dirty="0">
                <a:solidFill>
                  <a:srgbClr val="002060"/>
                </a:solidFill>
              </a:rPr>
              <a:t>Jakob afkeren.</a:t>
            </a:r>
          </a:p>
        </p:txBody>
      </p:sp>
      <p:sp>
        <p:nvSpPr>
          <p:cNvPr id="4" name="Tekstvak 3"/>
          <p:cNvSpPr txBox="1"/>
          <p:nvPr/>
        </p:nvSpPr>
        <p:spPr>
          <a:xfrm>
            <a:off x="1647459" y="3420253"/>
            <a:ext cx="8629650" cy="209288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de Verlosser </a:t>
            </a:r>
            <a:r>
              <a:rPr lang="nl-NL" sz="2600" dirty="0">
                <a:latin typeface="+mj-lt"/>
              </a:rPr>
              <a:t>komt </a:t>
            </a:r>
            <a:r>
              <a:rPr lang="nl-NL" sz="2600" i="1" dirty="0">
                <a:latin typeface="+mj-lt"/>
              </a:rPr>
              <a:t>tot</a:t>
            </a:r>
            <a:r>
              <a:rPr lang="nl-NL" sz="2600" dirty="0">
                <a:latin typeface="+mj-lt"/>
              </a:rPr>
              <a:t> </a:t>
            </a:r>
            <a:r>
              <a:rPr lang="nl-NL" sz="2600" dirty="0" smtClean="0">
                <a:latin typeface="+mj-lt"/>
              </a:rPr>
              <a:t>Sion (Zach.14:4)</a:t>
            </a:r>
          </a:p>
          <a:p>
            <a:pPr marL="457200" indent="-457200">
              <a:buFont typeface="Courier New" panose="02070309020205020404" pitchFamily="49" charset="0"/>
              <a:buChar char="o"/>
            </a:pPr>
            <a:r>
              <a:rPr lang="nl-NL" sz="2600" dirty="0">
                <a:latin typeface="+mj-lt"/>
              </a:rPr>
              <a:t>h</a:t>
            </a:r>
            <a:r>
              <a:rPr lang="nl-NL" sz="2600" dirty="0" smtClean="0">
                <a:latin typeface="+mj-lt"/>
              </a:rPr>
              <a:t>et gelovig overblijfsel zal vluchten naar de woestijn, door een gespleten Olijfberg (Zach.14:5)</a:t>
            </a:r>
          </a:p>
          <a:p>
            <a:pPr marL="457200" indent="-457200">
              <a:buFont typeface="Courier New" panose="02070309020205020404" pitchFamily="49" charset="0"/>
              <a:buChar char="o"/>
            </a:pPr>
            <a:r>
              <a:rPr lang="nl-NL" sz="2600" i="1" dirty="0" smtClean="0">
                <a:latin typeface="+mj-lt"/>
              </a:rPr>
              <a:t>vanuit</a:t>
            </a:r>
            <a:r>
              <a:rPr lang="nl-NL" sz="2600" dirty="0" smtClean="0">
                <a:latin typeface="+mj-lt"/>
              </a:rPr>
              <a:t> Sion zal de Heer hen verzamelen in </a:t>
            </a:r>
            <a:r>
              <a:rPr lang="nl-NL" sz="2600" dirty="0" err="1" smtClean="0">
                <a:latin typeface="+mj-lt"/>
              </a:rPr>
              <a:t>Bozra</a:t>
            </a:r>
            <a:r>
              <a:rPr lang="nl-NL" sz="2600" dirty="0" smtClean="0">
                <a:latin typeface="+mj-lt"/>
              </a:rPr>
              <a:t> (Petra) en vandaar optrekken naar het land (Micha 2:12-13; Jes.63:1)</a:t>
            </a:r>
          </a:p>
        </p:txBody>
      </p:sp>
    </p:spTree>
    <p:extLst>
      <p:ext uri="{BB962C8B-B14F-4D97-AF65-F5344CB8AC3E}">
        <p14:creationId xmlns:p14="http://schemas.microsoft.com/office/powerpoint/2010/main" val="331858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0" y="190714"/>
            <a:ext cx="11758389" cy="1938992"/>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26</a:t>
            </a:r>
            <a:r>
              <a:rPr lang="nl-NL" sz="3000" dirty="0" smtClean="0">
                <a:solidFill>
                  <a:srgbClr val="002060"/>
                </a:solidFill>
              </a:rPr>
              <a:t> En </a:t>
            </a:r>
            <a:r>
              <a:rPr lang="nl-NL" sz="3000" dirty="0">
                <a:solidFill>
                  <a:srgbClr val="002060"/>
                </a:solidFill>
              </a:rPr>
              <a:t>zó zal geheel </a:t>
            </a:r>
            <a:r>
              <a:rPr lang="nl-NL" sz="3000" dirty="0">
                <a:solidFill>
                  <a:srgbClr val="002060"/>
                </a:solidFill>
                <a:effectLst>
                  <a:outerShdw blurRad="38100" dist="38100" dir="2700000" algn="tl">
                    <a:srgbClr val="000000">
                      <a:alpha val="43137"/>
                    </a:srgbClr>
                  </a:outerShdw>
                </a:effectLst>
              </a:rPr>
              <a:t>Israël</a:t>
            </a:r>
            <a:r>
              <a:rPr lang="nl-NL" sz="3000" dirty="0">
                <a:solidFill>
                  <a:srgbClr val="002060"/>
                </a:solidFill>
              </a:rPr>
              <a:t> gered worden, </a:t>
            </a:r>
            <a:endParaRPr lang="nl-NL" sz="3000" dirty="0" smtClean="0">
              <a:solidFill>
                <a:srgbClr val="002060"/>
              </a:solidFill>
            </a:endParaRPr>
          </a:p>
          <a:p>
            <a:pPr lvl="0"/>
            <a:r>
              <a:rPr lang="nl-NL" sz="3000" dirty="0" smtClean="0">
                <a:solidFill>
                  <a:schemeClr val="bg1">
                    <a:lumMod val="65000"/>
                  </a:schemeClr>
                </a:solidFill>
              </a:rPr>
              <a:t>zoals </a:t>
            </a:r>
            <a:r>
              <a:rPr lang="nl-NL" sz="3000" dirty="0">
                <a:solidFill>
                  <a:schemeClr val="bg1">
                    <a:lumMod val="65000"/>
                  </a:schemeClr>
                </a:solidFill>
              </a:rPr>
              <a:t>er geschreven staat: De Uitredder zal vanuit Sion </a:t>
            </a:r>
            <a:r>
              <a:rPr lang="nl-NL" sz="3000" dirty="0" smtClean="0">
                <a:solidFill>
                  <a:schemeClr val="bg1">
                    <a:lumMod val="65000"/>
                  </a:schemeClr>
                </a:solidFill>
              </a:rPr>
              <a:t>komen, </a:t>
            </a:r>
          </a:p>
          <a:p>
            <a:pPr lvl="0"/>
            <a:r>
              <a:rPr lang="nl-NL" sz="3000" dirty="0" smtClean="0">
                <a:solidFill>
                  <a:srgbClr val="002060"/>
                </a:solidFill>
              </a:rPr>
              <a:t>en </a:t>
            </a:r>
            <a:r>
              <a:rPr lang="nl-NL" sz="3000" dirty="0">
                <a:solidFill>
                  <a:srgbClr val="002060"/>
                </a:solidFill>
              </a:rPr>
              <a:t>Hij zal de </a:t>
            </a:r>
            <a:r>
              <a:rPr lang="nl-NL" sz="3000" dirty="0" smtClean="0">
                <a:solidFill>
                  <a:srgbClr val="002060"/>
                </a:solidFill>
              </a:rPr>
              <a:t>goddeloosheden van </a:t>
            </a:r>
            <a:r>
              <a:rPr lang="nl-NL" sz="3000" dirty="0">
                <a:solidFill>
                  <a:srgbClr val="002060"/>
                </a:solidFill>
                <a:effectLst>
                  <a:outerShdw blurRad="38100" dist="38100" dir="2700000" algn="tl">
                    <a:srgbClr val="000000">
                      <a:alpha val="43137"/>
                    </a:srgbClr>
                  </a:outerShdw>
                </a:effectLst>
              </a:rPr>
              <a:t>Jakob</a:t>
            </a:r>
            <a:r>
              <a:rPr lang="nl-NL" sz="3000" dirty="0">
                <a:solidFill>
                  <a:srgbClr val="002060"/>
                </a:solidFill>
              </a:rPr>
              <a:t> afkeren.</a:t>
            </a:r>
          </a:p>
        </p:txBody>
      </p:sp>
      <p:sp>
        <p:nvSpPr>
          <p:cNvPr id="4" name="Tekstvak 3"/>
          <p:cNvSpPr txBox="1"/>
          <p:nvPr/>
        </p:nvSpPr>
        <p:spPr>
          <a:xfrm>
            <a:off x="3464829" y="3591703"/>
            <a:ext cx="3758931"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Jakob wordt Israël</a:t>
            </a:r>
            <a:r>
              <a:rPr lang="nl-NL" sz="2600" dirty="0">
                <a:latin typeface="+mj-lt"/>
              </a:rPr>
              <a:t> </a:t>
            </a:r>
            <a:r>
              <a:rPr lang="nl-NL" sz="2600" dirty="0" smtClean="0">
                <a:latin typeface="+mj-lt"/>
              </a:rPr>
              <a:t>=&gt;</a:t>
            </a:r>
          </a:p>
        </p:txBody>
      </p:sp>
    </p:spTree>
    <p:extLst>
      <p:ext uri="{BB962C8B-B14F-4D97-AF65-F5344CB8AC3E}">
        <p14:creationId xmlns:p14="http://schemas.microsoft.com/office/powerpoint/2010/main" val="217201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89095" y="446958"/>
            <a:ext cx="12009120" cy="6555641"/>
          </a:xfrm>
          <a:prstGeom prst="rect">
            <a:avLst/>
          </a:prstGeom>
        </p:spPr>
        <p:txBody>
          <a:bodyPr wrap="square">
            <a:spAutoFit/>
          </a:bodyPr>
          <a:lstStyle/>
          <a:p>
            <a:pPr algn="ctr"/>
            <a:r>
              <a:rPr lang="nl-NL" sz="3000" b="1" dirty="0" smtClean="0"/>
              <a:t>Genesis 32</a:t>
            </a:r>
          </a:p>
          <a:p>
            <a:pPr algn="ctr"/>
            <a:r>
              <a:rPr lang="nl-NL" sz="3000" baseline="30000" dirty="0" smtClean="0"/>
              <a:t>22</a:t>
            </a:r>
            <a:r>
              <a:rPr lang="nl-NL" sz="3000" dirty="0" smtClean="0"/>
              <a:t> </a:t>
            </a:r>
            <a:r>
              <a:rPr lang="nl-NL" sz="3000" dirty="0"/>
              <a:t>En hij staat op in die </a:t>
            </a:r>
            <a:r>
              <a:rPr lang="nl-NL" sz="3000" dirty="0" smtClean="0"/>
              <a:t>nacht</a:t>
            </a:r>
            <a:r>
              <a:rPr lang="nl-NL" sz="3000" dirty="0"/>
              <a:t> </a:t>
            </a:r>
            <a:r>
              <a:rPr lang="nl-NL" sz="3000" dirty="0" smtClean="0"/>
              <a:t>(...) </a:t>
            </a:r>
          </a:p>
          <a:p>
            <a:pPr algn="ctr"/>
            <a:r>
              <a:rPr lang="nl-NL" sz="3000" dirty="0" smtClean="0"/>
              <a:t>en </a:t>
            </a:r>
            <a:r>
              <a:rPr lang="nl-NL" sz="3000" dirty="0"/>
              <a:t>hij steekt de doorwaadbare plaats van de </a:t>
            </a:r>
            <a:r>
              <a:rPr lang="nl-NL" sz="3000" dirty="0" err="1">
                <a:effectLst>
                  <a:outerShdw blurRad="38100" dist="38100" dir="2700000" algn="tl">
                    <a:srgbClr val="000000">
                      <a:alpha val="43137"/>
                    </a:srgbClr>
                  </a:outerShdw>
                </a:effectLst>
              </a:rPr>
              <a:t>Jabbok</a:t>
            </a:r>
            <a:r>
              <a:rPr lang="nl-NL" sz="3000" dirty="0">
                <a:effectLst>
                  <a:outerShdw blurRad="38100" dist="38100" dir="2700000" algn="tl">
                    <a:srgbClr val="000000">
                      <a:alpha val="43137"/>
                    </a:srgbClr>
                  </a:outerShdw>
                </a:effectLst>
              </a:rPr>
              <a:t> </a:t>
            </a:r>
            <a:r>
              <a:rPr lang="nl-NL" sz="3000" dirty="0"/>
              <a:t>over.</a:t>
            </a:r>
          </a:p>
          <a:p>
            <a:pPr algn="ctr"/>
            <a:r>
              <a:rPr lang="nl-NL" sz="3000" baseline="30000" dirty="0"/>
              <a:t>24</a:t>
            </a:r>
            <a:r>
              <a:rPr lang="nl-NL" sz="3000" dirty="0"/>
              <a:t> (...) </a:t>
            </a:r>
            <a:r>
              <a:rPr lang="nl-NL" sz="3000" dirty="0" smtClean="0"/>
              <a:t>…en </a:t>
            </a:r>
            <a:r>
              <a:rPr lang="nl-NL" sz="3000" dirty="0"/>
              <a:t>een </a:t>
            </a:r>
            <a:r>
              <a:rPr lang="nl-NL" sz="3000" dirty="0" smtClean="0"/>
              <a:t>Man </a:t>
            </a:r>
            <a:r>
              <a:rPr lang="nl-NL" sz="3000" dirty="0"/>
              <a:t>worstelt met hem, tot aan het opgaan van de </a:t>
            </a:r>
            <a:r>
              <a:rPr lang="nl-NL" sz="3000" dirty="0" err="1"/>
              <a:t>dageraad</a:t>
            </a:r>
            <a:r>
              <a:rPr lang="nl-NL" sz="3000" dirty="0"/>
              <a:t>.</a:t>
            </a:r>
          </a:p>
          <a:p>
            <a:pPr algn="ctr"/>
            <a:r>
              <a:rPr lang="nl-NL" sz="3000" baseline="30000" dirty="0"/>
              <a:t>25</a:t>
            </a:r>
            <a:r>
              <a:rPr lang="nl-NL" sz="3000" dirty="0"/>
              <a:t> En Hij ziet, dat Hij niet de overhand heeft over hem. </a:t>
            </a:r>
            <a:endParaRPr lang="nl-NL" sz="3000" dirty="0" smtClean="0"/>
          </a:p>
          <a:p>
            <a:pPr algn="ctr"/>
            <a:r>
              <a:rPr lang="nl-NL" sz="3000" dirty="0" smtClean="0"/>
              <a:t>En </a:t>
            </a:r>
            <a:r>
              <a:rPr lang="nl-NL" sz="3000" dirty="0"/>
              <a:t>Hij raakt zijn heupgewricht aan; en Jakobs heupgewricht wordt ontwricht, terwijl hij met Hem worstelde.</a:t>
            </a:r>
          </a:p>
          <a:p>
            <a:pPr algn="ctr"/>
            <a:r>
              <a:rPr lang="nl-NL" sz="3000" baseline="30000" dirty="0"/>
              <a:t>26</a:t>
            </a:r>
            <a:r>
              <a:rPr lang="nl-NL" sz="3000" dirty="0"/>
              <a:t> En Hij zegt: Laat mij gaan, want de </a:t>
            </a:r>
            <a:r>
              <a:rPr lang="nl-NL" sz="3000" dirty="0" err="1"/>
              <a:t>dageraad</a:t>
            </a:r>
            <a:r>
              <a:rPr lang="nl-NL" sz="3000" dirty="0"/>
              <a:t> gaat op. </a:t>
            </a:r>
            <a:endParaRPr lang="nl-NL" sz="3000" dirty="0" smtClean="0"/>
          </a:p>
          <a:p>
            <a:pPr algn="ctr"/>
            <a:r>
              <a:rPr lang="nl-NL" sz="3000" dirty="0" smtClean="0"/>
              <a:t>En </a:t>
            </a:r>
            <a:r>
              <a:rPr lang="nl-NL" sz="3000" dirty="0"/>
              <a:t>hij zegt: Ik laat jou niet gaan, tenzij jij mij zegent.</a:t>
            </a:r>
          </a:p>
          <a:p>
            <a:pPr algn="ctr"/>
            <a:r>
              <a:rPr lang="nl-NL" sz="3000" baseline="30000" dirty="0"/>
              <a:t>27</a:t>
            </a:r>
            <a:r>
              <a:rPr lang="nl-NL" sz="3000" dirty="0"/>
              <a:t> En Hij zegt tot hem: Wat is jouw naam? En hij zegt: Jakob</a:t>
            </a:r>
            <a:r>
              <a:rPr lang="nl-NL" sz="3000" dirty="0" smtClean="0"/>
              <a:t>.</a:t>
            </a:r>
          </a:p>
          <a:p>
            <a:pPr lvl="0" algn="ctr"/>
            <a:r>
              <a:rPr lang="nl-NL" sz="3000" baseline="30000" dirty="0">
                <a:solidFill>
                  <a:prstClr val="black"/>
                </a:solidFill>
              </a:rPr>
              <a:t>28</a:t>
            </a:r>
            <a:r>
              <a:rPr lang="nl-NL" sz="3000" dirty="0">
                <a:solidFill>
                  <a:prstClr val="black"/>
                </a:solidFill>
              </a:rPr>
              <a:t> En Hij zegt: Jouw naam zal niet meer Jakob genoemd worden, </a:t>
            </a:r>
          </a:p>
          <a:p>
            <a:pPr lvl="0" algn="ctr"/>
            <a:r>
              <a:rPr lang="nl-NL" sz="3000" dirty="0">
                <a:solidFill>
                  <a:prstClr val="black"/>
                </a:solidFill>
              </a:rPr>
              <a:t>maar Israël, want jij bent hebt gestreden met God </a:t>
            </a:r>
          </a:p>
          <a:p>
            <a:pPr lvl="0" algn="ctr"/>
            <a:r>
              <a:rPr lang="nl-NL" sz="3000" dirty="0">
                <a:solidFill>
                  <a:prstClr val="black"/>
                </a:solidFill>
              </a:rPr>
              <a:t>en met mensen, en jij zal de overhand hebben.</a:t>
            </a:r>
          </a:p>
          <a:p>
            <a:pPr algn="ctr"/>
            <a:endParaRPr lang="nl-NL" sz="3000" dirty="0"/>
          </a:p>
        </p:txBody>
      </p:sp>
    </p:spTree>
    <p:extLst>
      <p:ext uri="{BB962C8B-B14F-4D97-AF65-F5344CB8AC3E}">
        <p14:creationId xmlns:p14="http://schemas.microsoft.com/office/powerpoint/2010/main" val="247367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82880" y="517297"/>
            <a:ext cx="11772900" cy="3785652"/>
          </a:xfrm>
          <a:prstGeom prst="rect">
            <a:avLst/>
          </a:prstGeom>
        </p:spPr>
        <p:txBody>
          <a:bodyPr wrap="square">
            <a:spAutoFit/>
          </a:bodyPr>
          <a:lstStyle/>
          <a:p>
            <a:pPr algn="ctr"/>
            <a:r>
              <a:rPr lang="nl-NL" sz="3000" b="1" dirty="0" smtClean="0"/>
              <a:t>Genesis 32</a:t>
            </a:r>
          </a:p>
          <a:p>
            <a:pPr algn="ctr"/>
            <a:r>
              <a:rPr lang="nl-NL" sz="3000" baseline="30000" dirty="0" smtClean="0"/>
              <a:t>29</a:t>
            </a:r>
            <a:r>
              <a:rPr lang="nl-NL" sz="3000" dirty="0" smtClean="0"/>
              <a:t> </a:t>
            </a:r>
            <a:r>
              <a:rPr lang="nl-NL" sz="3000" dirty="0"/>
              <a:t>En Jakob vraagt en hij zegt: Vertel mij, alsjeblieft, jouw naam. </a:t>
            </a:r>
            <a:endParaRPr lang="nl-NL" sz="3000" dirty="0" smtClean="0"/>
          </a:p>
          <a:p>
            <a:pPr algn="ctr"/>
            <a:r>
              <a:rPr lang="nl-NL" sz="3000" dirty="0" smtClean="0"/>
              <a:t>En </a:t>
            </a:r>
            <a:r>
              <a:rPr lang="nl-NL" sz="3000" dirty="0"/>
              <a:t>Hij zegt: Waarom vraag jij toch naar mijn naam? En Hij zegent hem daar.</a:t>
            </a:r>
          </a:p>
          <a:p>
            <a:pPr algn="ctr"/>
            <a:r>
              <a:rPr lang="nl-NL" sz="3000" baseline="30000" dirty="0"/>
              <a:t>30</a:t>
            </a:r>
            <a:r>
              <a:rPr lang="nl-NL" sz="3000" dirty="0"/>
              <a:t> En Jakob noemt de plaats: </a:t>
            </a:r>
            <a:r>
              <a:rPr lang="nl-NL" sz="3000" dirty="0" err="1"/>
              <a:t>Pniël</a:t>
            </a:r>
            <a:r>
              <a:rPr lang="nl-NL" sz="3000" dirty="0"/>
              <a:t>. </a:t>
            </a:r>
            <a:endParaRPr lang="nl-NL" sz="3000" dirty="0" smtClean="0"/>
          </a:p>
          <a:p>
            <a:pPr algn="ctr"/>
            <a:r>
              <a:rPr lang="nl-NL" sz="3000" dirty="0" smtClean="0"/>
              <a:t>Want </a:t>
            </a:r>
            <a:r>
              <a:rPr lang="nl-NL" sz="3000" dirty="0"/>
              <a:t>ik heb God gezien van aangezicht tot aangezicht </a:t>
            </a:r>
            <a:endParaRPr lang="nl-NL" sz="3000" dirty="0" smtClean="0"/>
          </a:p>
          <a:p>
            <a:pPr algn="ctr"/>
            <a:r>
              <a:rPr lang="nl-NL" sz="3000" dirty="0" smtClean="0"/>
              <a:t>en </a:t>
            </a:r>
            <a:r>
              <a:rPr lang="nl-NL" sz="3000" dirty="0"/>
              <a:t>mijn ziel wordt </a:t>
            </a:r>
            <a:r>
              <a:rPr lang="nl-NL" sz="3000" dirty="0" err="1"/>
              <a:t>uitgered</a:t>
            </a:r>
            <a:r>
              <a:rPr lang="nl-NL" sz="3000" dirty="0"/>
              <a:t>.</a:t>
            </a:r>
          </a:p>
          <a:p>
            <a:pPr algn="ctr"/>
            <a:r>
              <a:rPr lang="nl-NL" sz="3000" baseline="30000" dirty="0"/>
              <a:t>31</a:t>
            </a:r>
            <a:r>
              <a:rPr lang="nl-NL" sz="3000" dirty="0"/>
              <a:t> En de zon ging over hem op, toen hij </a:t>
            </a:r>
            <a:r>
              <a:rPr lang="nl-NL" sz="3000" dirty="0" err="1"/>
              <a:t>Pniël</a:t>
            </a:r>
            <a:r>
              <a:rPr lang="nl-NL" sz="3000" dirty="0"/>
              <a:t> passeerde. </a:t>
            </a:r>
            <a:endParaRPr lang="nl-NL" sz="3000" dirty="0" smtClean="0"/>
          </a:p>
          <a:p>
            <a:pPr algn="ctr"/>
            <a:r>
              <a:rPr lang="nl-NL" sz="3000" dirty="0" smtClean="0"/>
              <a:t>(…)</a:t>
            </a:r>
            <a:endParaRPr lang="nl-NL" sz="3000" dirty="0"/>
          </a:p>
        </p:txBody>
      </p:sp>
      <p:sp>
        <p:nvSpPr>
          <p:cNvPr id="3" name="Tekstvak 2"/>
          <p:cNvSpPr txBox="1"/>
          <p:nvPr/>
        </p:nvSpPr>
        <p:spPr>
          <a:xfrm>
            <a:off x="1817370" y="4940443"/>
            <a:ext cx="9178290" cy="89255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vergelijk: …en de zon was ondergegaan (28:11)</a:t>
            </a:r>
          </a:p>
          <a:p>
            <a:pPr marL="457200" indent="-457200">
              <a:buFont typeface="Courier New" panose="02070309020205020404" pitchFamily="49" charset="0"/>
              <a:buChar char="o"/>
            </a:pPr>
            <a:r>
              <a:rPr lang="nl-NL" sz="2600" dirty="0">
                <a:latin typeface="+mj-lt"/>
              </a:rPr>
              <a:t>t</a:t>
            </a:r>
            <a:r>
              <a:rPr lang="nl-NL" sz="2600" dirty="0" smtClean="0">
                <a:latin typeface="+mj-lt"/>
              </a:rPr>
              <a:t>wintig jaar verbleef Jakob in het buitenland bij Laban (31:38,41)</a:t>
            </a:r>
          </a:p>
        </p:txBody>
      </p:sp>
    </p:spTree>
    <p:extLst>
      <p:ext uri="{BB962C8B-B14F-4D97-AF65-F5344CB8AC3E}">
        <p14:creationId xmlns:p14="http://schemas.microsoft.com/office/powerpoint/2010/main" val="318767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28600" y="253548"/>
            <a:ext cx="11807189" cy="4708981"/>
          </a:xfrm>
          <a:prstGeom prst="rect">
            <a:avLst/>
          </a:prstGeom>
          <a:noFill/>
        </p:spPr>
        <p:txBody>
          <a:bodyPr wrap="square" rtlCol="0">
            <a:spAutoFit/>
          </a:bodyPr>
          <a:lstStyle/>
          <a:p>
            <a:pPr algn="ctr"/>
            <a:r>
              <a:rPr lang="nl-NL" sz="3000" b="1" dirty="0" smtClean="0"/>
              <a:t>Romeinen 11</a:t>
            </a:r>
          </a:p>
          <a:p>
            <a:pPr algn="ctr"/>
            <a:r>
              <a:rPr lang="nl-NL" sz="3000" baseline="30000" dirty="0" smtClean="0"/>
              <a:t>13</a:t>
            </a:r>
            <a:r>
              <a:rPr lang="nl-NL" sz="3000" dirty="0" smtClean="0"/>
              <a:t> </a:t>
            </a:r>
            <a:r>
              <a:rPr lang="nl-NL" sz="3000" dirty="0"/>
              <a:t>Maar ik spreek tot jullie, de natiën: voor zover ik dan inderdaad </a:t>
            </a:r>
          </a:p>
          <a:p>
            <a:pPr algn="ctr"/>
            <a:r>
              <a:rPr lang="nl-NL" sz="3000" dirty="0"/>
              <a:t>een afgevaardigde van natiën ben, verheerlijk ik mijn bediening,</a:t>
            </a:r>
          </a:p>
          <a:p>
            <a:pPr algn="ctr"/>
            <a:r>
              <a:rPr lang="nl-NL" sz="3000" baseline="30000" dirty="0"/>
              <a:t>14</a:t>
            </a:r>
            <a:r>
              <a:rPr lang="nl-NL" sz="3000" dirty="0"/>
              <a:t> dat ik op de één of andere manier, mijn vlees jaloers zou maken, </a:t>
            </a:r>
          </a:p>
          <a:p>
            <a:pPr algn="ctr"/>
            <a:r>
              <a:rPr lang="nl-NL" sz="3000" dirty="0"/>
              <a:t>en enigen uit hen zou redden</a:t>
            </a:r>
            <a:r>
              <a:rPr lang="nl-NL" sz="3000" dirty="0" smtClean="0"/>
              <a:t>.</a:t>
            </a:r>
          </a:p>
          <a:p>
            <a:pPr algn="ctr"/>
            <a:r>
              <a:rPr lang="nl-NL" sz="3000" baseline="30000" dirty="0"/>
              <a:t>15</a:t>
            </a:r>
            <a:r>
              <a:rPr lang="nl-NL" sz="3000" dirty="0"/>
              <a:t> Want indien hun verwerping verzoening van de wereld is, </a:t>
            </a:r>
          </a:p>
          <a:p>
            <a:pPr algn="ctr"/>
            <a:r>
              <a:rPr lang="nl-NL" sz="3000" dirty="0"/>
              <a:t>wat zal de aanneming anders zijn dan leven uit de doden?</a:t>
            </a:r>
          </a:p>
          <a:p>
            <a:pPr algn="ctr"/>
            <a:r>
              <a:rPr lang="nl-NL" sz="3000" baseline="30000" dirty="0"/>
              <a:t>16</a:t>
            </a:r>
            <a:r>
              <a:rPr lang="nl-NL" sz="3000" dirty="0"/>
              <a:t> En indien de eerstelingsvrucht van de oogst heilig is, dan ook het deeg; en indien de wortel heilig is, dan ook de takken.</a:t>
            </a:r>
          </a:p>
          <a:p>
            <a:pPr algn="ctr"/>
            <a:endParaRPr lang="nl-NL" sz="3000" dirty="0"/>
          </a:p>
        </p:txBody>
      </p:sp>
    </p:spTree>
    <p:extLst>
      <p:ext uri="{BB962C8B-B14F-4D97-AF65-F5344CB8AC3E}">
        <p14:creationId xmlns:p14="http://schemas.microsoft.com/office/powerpoint/2010/main" val="287961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0" y="190714"/>
            <a:ext cx="11758389" cy="1015663"/>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27 </a:t>
            </a:r>
            <a:r>
              <a:rPr lang="nl-NL" sz="3000" dirty="0" smtClean="0">
                <a:solidFill>
                  <a:srgbClr val="002060"/>
                </a:solidFill>
              </a:rPr>
              <a:t>En </a:t>
            </a:r>
            <a:r>
              <a:rPr lang="nl-NL" sz="3000" dirty="0">
                <a:solidFill>
                  <a:srgbClr val="002060"/>
                </a:solidFill>
              </a:rPr>
              <a:t>dit is mijn verbond met hen, wanneer Ik hun zonden zal verwijderen.</a:t>
            </a:r>
          </a:p>
        </p:txBody>
      </p:sp>
      <p:sp>
        <p:nvSpPr>
          <p:cNvPr id="4" name="Tekstvak 3"/>
          <p:cNvSpPr txBox="1"/>
          <p:nvPr/>
        </p:nvSpPr>
        <p:spPr>
          <a:xfrm>
            <a:off x="2543467" y="3454543"/>
            <a:ext cx="7005051"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het nieuwe verbond (Jes.59:21; Jer.31:34; 33:8)</a:t>
            </a:r>
          </a:p>
          <a:p>
            <a:pPr marL="457200" indent="-457200">
              <a:buFont typeface="Courier New" panose="02070309020205020404" pitchFamily="49" charset="0"/>
              <a:buChar char="o"/>
            </a:pPr>
            <a:r>
              <a:rPr lang="nl-NL" sz="2600" dirty="0" smtClean="0">
                <a:latin typeface="+mj-lt"/>
              </a:rPr>
              <a:t>niet slechts ‘zonden vergeven’, maar bevrijden van zonde. Zonde wordt niet meer gedaan.</a:t>
            </a:r>
          </a:p>
        </p:txBody>
      </p:sp>
      <p:pic>
        <p:nvPicPr>
          <p:cNvPr id="3" name="Afbeelding 2"/>
          <p:cNvPicPr>
            <a:picLocks noChangeAspect="1"/>
          </p:cNvPicPr>
          <p:nvPr/>
        </p:nvPicPr>
        <p:blipFill>
          <a:blip r:embed="rId3"/>
          <a:stretch>
            <a:fillRect/>
          </a:stretch>
        </p:blipFill>
        <p:spPr>
          <a:xfrm>
            <a:off x="113347" y="5969384"/>
            <a:ext cx="11865293" cy="780983"/>
          </a:xfrm>
          <a:prstGeom prst="rect">
            <a:avLst/>
          </a:prstGeom>
        </p:spPr>
      </p:pic>
    </p:spTree>
    <p:extLst>
      <p:ext uri="{BB962C8B-B14F-4D97-AF65-F5344CB8AC3E}">
        <p14:creationId xmlns:p14="http://schemas.microsoft.com/office/powerpoint/2010/main" val="67232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0" y="190714"/>
            <a:ext cx="11758389" cy="1938992"/>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28 </a:t>
            </a:r>
            <a:r>
              <a:rPr lang="nl-NL" sz="3000" dirty="0" smtClean="0">
                <a:solidFill>
                  <a:srgbClr val="002060"/>
                </a:solidFill>
              </a:rPr>
              <a:t>Zij zijn naar het </a:t>
            </a:r>
            <a:r>
              <a:rPr lang="nl-NL" sz="3000" dirty="0">
                <a:solidFill>
                  <a:srgbClr val="002060"/>
                </a:solidFill>
              </a:rPr>
              <a:t>goede bericht </a:t>
            </a:r>
            <a:endParaRPr lang="nl-NL" sz="3000" dirty="0" smtClean="0">
              <a:solidFill>
                <a:srgbClr val="002060"/>
              </a:solidFill>
            </a:endParaRPr>
          </a:p>
          <a:p>
            <a:pPr lvl="0"/>
            <a:r>
              <a:rPr lang="nl-NL" sz="3000" dirty="0" smtClean="0">
                <a:solidFill>
                  <a:srgbClr val="002060"/>
                </a:solidFill>
              </a:rPr>
              <a:t>weliswaar vijanden </a:t>
            </a:r>
            <a:r>
              <a:rPr lang="nl-NL" sz="3000" dirty="0">
                <a:solidFill>
                  <a:srgbClr val="002060"/>
                </a:solidFill>
              </a:rPr>
              <a:t>vanwege jullie; </a:t>
            </a:r>
            <a:endParaRPr lang="nl-NL" sz="3000" dirty="0" smtClean="0">
              <a:solidFill>
                <a:srgbClr val="002060"/>
              </a:solidFill>
            </a:endParaRPr>
          </a:p>
          <a:p>
            <a:pPr lvl="0"/>
            <a:r>
              <a:rPr lang="nl-NL" sz="3000" dirty="0" smtClean="0">
                <a:solidFill>
                  <a:schemeClr val="bg1">
                    <a:lumMod val="65000"/>
                  </a:schemeClr>
                </a:solidFill>
              </a:rPr>
              <a:t>maar </a:t>
            </a:r>
            <a:r>
              <a:rPr lang="nl-NL" sz="3000" dirty="0">
                <a:solidFill>
                  <a:schemeClr val="bg1">
                    <a:lumMod val="65000"/>
                  </a:schemeClr>
                </a:solidFill>
              </a:rPr>
              <a:t>naar de uitverkiezing zijn zij geliefden vanwege de </a:t>
            </a:r>
            <a:r>
              <a:rPr lang="nl-NL" sz="3000" dirty="0" smtClean="0">
                <a:solidFill>
                  <a:schemeClr val="bg1">
                    <a:lumMod val="65000"/>
                  </a:schemeClr>
                </a:solidFill>
              </a:rPr>
              <a:t>vaderen.</a:t>
            </a:r>
            <a:endParaRPr lang="nl-NL" sz="3000" dirty="0">
              <a:solidFill>
                <a:schemeClr val="bg1">
                  <a:lumMod val="65000"/>
                </a:schemeClr>
              </a:solidFill>
            </a:endParaRPr>
          </a:p>
        </p:txBody>
      </p:sp>
      <p:sp>
        <p:nvSpPr>
          <p:cNvPr id="4" name="Tekstvak 3"/>
          <p:cNvSpPr txBox="1"/>
          <p:nvPr/>
        </p:nvSpPr>
        <p:spPr>
          <a:xfrm>
            <a:off x="2440597" y="3050217"/>
            <a:ext cx="7005051" cy="89255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zowel ‘vijanden’ als ‘geliefden’</a:t>
            </a:r>
          </a:p>
          <a:p>
            <a:pPr marL="457200" indent="-457200">
              <a:buFont typeface="Courier New" panose="02070309020205020404" pitchFamily="49" charset="0"/>
              <a:buChar char="o"/>
            </a:pPr>
            <a:r>
              <a:rPr lang="nl-NL" sz="2600" dirty="0" smtClean="0">
                <a:latin typeface="+mj-lt"/>
              </a:rPr>
              <a:t>‘vijanden om jullie’ = de natiën =&gt;</a:t>
            </a:r>
          </a:p>
        </p:txBody>
      </p:sp>
      <p:pic>
        <p:nvPicPr>
          <p:cNvPr id="2" name="Afbeelding 1"/>
          <p:cNvPicPr>
            <a:picLocks noChangeAspect="1"/>
          </p:cNvPicPr>
          <p:nvPr/>
        </p:nvPicPr>
        <p:blipFill>
          <a:blip r:embed="rId3"/>
          <a:stretch>
            <a:fillRect/>
          </a:stretch>
        </p:blipFill>
        <p:spPr>
          <a:xfrm>
            <a:off x="345980" y="5873692"/>
            <a:ext cx="9609550" cy="884150"/>
          </a:xfrm>
          <a:prstGeom prst="rect">
            <a:avLst/>
          </a:prstGeom>
        </p:spPr>
      </p:pic>
    </p:spTree>
    <p:extLst>
      <p:ext uri="{BB962C8B-B14F-4D97-AF65-F5344CB8AC3E}">
        <p14:creationId xmlns:p14="http://schemas.microsoft.com/office/powerpoint/2010/main" val="11473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0" y="190714"/>
            <a:ext cx="11758389" cy="1938992"/>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28 </a:t>
            </a:r>
            <a:r>
              <a:rPr lang="nl-NL" sz="3000" dirty="0" smtClean="0">
                <a:solidFill>
                  <a:srgbClr val="002060"/>
                </a:solidFill>
              </a:rPr>
              <a:t>Zij zijn naar het </a:t>
            </a:r>
            <a:r>
              <a:rPr lang="nl-NL" sz="3000" dirty="0">
                <a:solidFill>
                  <a:srgbClr val="002060"/>
                </a:solidFill>
              </a:rPr>
              <a:t>goede bericht </a:t>
            </a:r>
            <a:endParaRPr lang="nl-NL" sz="3000" dirty="0" smtClean="0">
              <a:solidFill>
                <a:srgbClr val="002060"/>
              </a:solidFill>
            </a:endParaRPr>
          </a:p>
          <a:p>
            <a:pPr lvl="0"/>
            <a:r>
              <a:rPr lang="nl-NL" sz="3000" dirty="0" smtClean="0">
                <a:solidFill>
                  <a:srgbClr val="002060"/>
                </a:solidFill>
              </a:rPr>
              <a:t>weliswaar vijanden </a:t>
            </a:r>
            <a:r>
              <a:rPr lang="nl-NL" sz="3000" dirty="0">
                <a:solidFill>
                  <a:srgbClr val="002060"/>
                </a:solidFill>
              </a:rPr>
              <a:t>vanwege jullie; </a:t>
            </a:r>
            <a:endParaRPr lang="nl-NL" sz="3000" dirty="0" smtClean="0">
              <a:solidFill>
                <a:srgbClr val="002060"/>
              </a:solidFill>
            </a:endParaRPr>
          </a:p>
          <a:p>
            <a:pPr lvl="0"/>
            <a:r>
              <a:rPr lang="nl-NL" sz="3000" dirty="0" smtClean="0">
                <a:solidFill>
                  <a:schemeClr val="bg1">
                    <a:lumMod val="65000"/>
                  </a:schemeClr>
                </a:solidFill>
              </a:rPr>
              <a:t>maar </a:t>
            </a:r>
            <a:r>
              <a:rPr lang="nl-NL" sz="3000" dirty="0">
                <a:solidFill>
                  <a:schemeClr val="bg1">
                    <a:lumMod val="65000"/>
                  </a:schemeClr>
                </a:solidFill>
              </a:rPr>
              <a:t>naar de uitverkiezing zijn zij geliefden vanwege de </a:t>
            </a:r>
            <a:r>
              <a:rPr lang="nl-NL" sz="3000" dirty="0" smtClean="0">
                <a:solidFill>
                  <a:schemeClr val="bg1">
                    <a:lumMod val="65000"/>
                  </a:schemeClr>
                </a:solidFill>
              </a:rPr>
              <a:t>vaderen.</a:t>
            </a:r>
            <a:endParaRPr lang="nl-NL" sz="3000" dirty="0">
              <a:solidFill>
                <a:schemeClr val="bg1">
                  <a:lumMod val="65000"/>
                </a:schemeClr>
              </a:solidFill>
            </a:endParaRPr>
          </a:p>
        </p:txBody>
      </p:sp>
      <p:sp>
        <p:nvSpPr>
          <p:cNvPr id="4" name="Tekstvak 3"/>
          <p:cNvSpPr txBox="1"/>
          <p:nvPr/>
        </p:nvSpPr>
        <p:spPr>
          <a:xfrm>
            <a:off x="964662" y="3050217"/>
            <a:ext cx="10521023" cy="2092881"/>
          </a:xfrm>
          <a:prstGeom prst="rect">
            <a:avLst/>
          </a:prstGeom>
          <a:solidFill>
            <a:srgbClr val="CCFFCC"/>
          </a:solidFill>
        </p:spPr>
        <p:txBody>
          <a:bodyPr wrap="square" rtlCol="0">
            <a:spAutoFit/>
          </a:bodyPr>
          <a:lstStyle/>
          <a:p>
            <a:r>
              <a:rPr lang="nl-NL" sz="2600" b="1" i="1" dirty="0" smtClean="0">
                <a:latin typeface="+mj-lt"/>
              </a:rPr>
              <a:t>Romeinen 11</a:t>
            </a:r>
          </a:p>
          <a:p>
            <a:r>
              <a:rPr lang="nl-NL" sz="2600" baseline="30000" dirty="0" smtClean="0">
                <a:latin typeface="+mj-lt"/>
              </a:rPr>
              <a:t>11</a:t>
            </a:r>
            <a:r>
              <a:rPr lang="nl-NL" sz="2600" dirty="0" smtClean="0">
                <a:latin typeface="+mj-lt"/>
              </a:rPr>
              <a:t> </a:t>
            </a:r>
            <a:r>
              <a:rPr lang="nl-NL" sz="2600" dirty="0">
                <a:latin typeface="+mj-lt"/>
              </a:rPr>
              <a:t>Ik zeg dan: Zij struikelden toch niet, opdat zij zouden vallen? </a:t>
            </a:r>
            <a:r>
              <a:rPr lang="nl-NL" sz="2600" dirty="0" smtClean="0">
                <a:latin typeface="+mj-lt"/>
              </a:rPr>
              <a:t>Volstrekt </a:t>
            </a:r>
            <a:r>
              <a:rPr lang="nl-NL" sz="2600" dirty="0">
                <a:latin typeface="+mj-lt"/>
              </a:rPr>
              <a:t>niet! Maar in hun misstap is de redding voor de natiën, </a:t>
            </a:r>
            <a:r>
              <a:rPr lang="nl-NL" sz="2600" dirty="0" smtClean="0">
                <a:latin typeface="+mj-lt"/>
              </a:rPr>
              <a:t>om </a:t>
            </a:r>
            <a:r>
              <a:rPr lang="nl-NL" sz="2600" dirty="0">
                <a:latin typeface="+mj-lt"/>
              </a:rPr>
              <a:t>hen jaloers te maken</a:t>
            </a:r>
            <a:r>
              <a:rPr lang="nl-NL" sz="2600" dirty="0" smtClean="0">
                <a:latin typeface="+mj-lt"/>
              </a:rPr>
              <a:t>.</a:t>
            </a:r>
          </a:p>
          <a:p>
            <a:r>
              <a:rPr lang="nl-NL" sz="2600" baseline="30000" dirty="0">
                <a:latin typeface="+mj-lt"/>
              </a:rPr>
              <a:t>12</a:t>
            </a:r>
            <a:r>
              <a:rPr lang="nl-NL" sz="2600" dirty="0">
                <a:latin typeface="+mj-lt"/>
              </a:rPr>
              <a:t> Maar indien hun misstap de rijkdom van de wereld is en hun vermindering de rijkdom van de natiën, hoeveel te meer hun </a:t>
            </a:r>
            <a:r>
              <a:rPr lang="nl-NL" sz="2600" dirty="0" smtClean="0">
                <a:latin typeface="+mj-lt"/>
              </a:rPr>
              <a:t>volheid!</a:t>
            </a:r>
            <a:endParaRPr lang="nl-NL" sz="2600" dirty="0">
              <a:latin typeface="+mj-lt"/>
            </a:endParaRPr>
          </a:p>
        </p:txBody>
      </p:sp>
      <p:pic>
        <p:nvPicPr>
          <p:cNvPr id="7" name="Afbeelding 6"/>
          <p:cNvPicPr>
            <a:picLocks noChangeAspect="1"/>
          </p:cNvPicPr>
          <p:nvPr/>
        </p:nvPicPr>
        <p:blipFill>
          <a:blip r:embed="rId3"/>
          <a:stretch>
            <a:fillRect/>
          </a:stretch>
        </p:blipFill>
        <p:spPr>
          <a:xfrm>
            <a:off x="345980" y="5873692"/>
            <a:ext cx="9609550" cy="884150"/>
          </a:xfrm>
          <a:prstGeom prst="rect">
            <a:avLst/>
          </a:prstGeom>
        </p:spPr>
      </p:pic>
    </p:spTree>
    <p:extLst>
      <p:ext uri="{BB962C8B-B14F-4D97-AF65-F5344CB8AC3E}">
        <p14:creationId xmlns:p14="http://schemas.microsoft.com/office/powerpoint/2010/main" val="87018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0" y="190714"/>
            <a:ext cx="11758389" cy="1938992"/>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chemeClr val="bg1">
                    <a:lumMod val="65000"/>
                  </a:schemeClr>
                </a:solidFill>
              </a:rPr>
              <a:t>28 </a:t>
            </a:r>
            <a:r>
              <a:rPr lang="nl-NL" sz="3000" dirty="0" smtClean="0">
                <a:solidFill>
                  <a:schemeClr val="bg1">
                    <a:lumMod val="65000"/>
                  </a:schemeClr>
                </a:solidFill>
              </a:rPr>
              <a:t>Zij zijn naar het </a:t>
            </a:r>
            <a:r>
              <a:rPr lang="nl-NL" sz="3000" dirty="0">
                <a:solidFill>
                  <a:schemeClr val="bg1">
                    <a:lumMod val="65000"/>
                  </a:schemeClr>
                </a:solidFill>
              </a:rPr>
              <a:t>goede bericht </a:t>
            </a:r>
            <a:endParaRPr lang="nl-NL" sz="3000" dirty="0" smtClean="0">
              <a:solidFill>
                <a:schemeClr val="bg1">
                  <a:lumMod val="65000"/>
                </a:schemeClr>
              </a:solidFill>
            </a:endParaRPr>
          </a:p>
          <a:p>
            <a:pPr lvl="0"/>
            <a:r>
              <a:rPr lang="nl-NL" sz="3000" dirty="0" smtClean="0">
                <a:solidFill>
                  <a:schemeClr val="bg1">
                    <a:lumMod val="65000"/>
                  </a:schemeClr>
                </a:solidFill>
              </a:rPr>
              <a:t>weliswaar vijanden </a:t>
            </a:r>
            <a:r>
              <a:rPr lang="nl-NL" sz="3000" dirty="0">
                <a:solidFill>
                  <a:schemeClr val="bg1">
                    <a:lumMod val="65000"/>
                  </a:schemeClr>
                </a:solidFill>
              </a:rPr>
              <a:t>vanwege jullie; </a:t>
            </a:r>
            <a:endParaRPr lang="nl-NL" sz="3000" dirty="0" smtClean="0">
              <a:solidFill>
                <a:schemeClr val="bg1">
                  <a:lumMod val="65000"/>
                </a:schemeClr>
              </a:solidFill>
            </a:endParaRPr>
          </a:p>
          <a:p>
            <a:pPr lvl="0"/>
            <a:r>
              <a:rPr lang="nl-NL" sz="3000" dirty="0" smtClean="0">
                <a:solidFill>
                  <a:srgbClr val="002060"/>
                </a:solidFill>
              </a:rPr>
              <a:t>maar </a:t>
            </a:r>
            <a:r>
              <a:rPr lang="nl-NL" sz="3000" dirty="0">
                <a:solidFill>
                  <a:srgbClr val="002060"/>
                </a:solidFill>
              </a:rPr>
              <a:t>naar de uitverkiezing zijn zij geliefden vanwege de </a:t>
            </a:r>
            <a:r>
              <a:rPr lang="nl-NL" sz="3000" dirty="0" smtClean="0">
                <a:solidFill>
                  <a:srgbClr val="002060"/>
                </a:solidFill>
              </a:rPr>
              <a:t>vaderen.</a:t>
            </a:r>
            <a:endParaRPr lang="nl-NL" sz="3000" dirty="0">
              <a:solidFill>
                <a:srgbClr val="002060"/>
              </a:solidFill>
            </a:endParaRPr>
          </a:p>
        </p:txBody>
      </p:sp>
      <p:sp>
        <p:nvSpPr>
          <p:cNvPr id="4" name="Tekstvak 3"/>
          <p:cNvSpPr txBox="1"/>
          <p:nvPr/>
        </p:nvSpPr>
        <p:spPr>
          <a:xfrm>
            <a:off x="2018643" y="3538285"/>
            <a:ext cx="7845448"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God vervult Zijn beloften aan Abraham, Izak en Jakob!</a:t>
            </a:r>
          </a:p>
        </p:txBody>
      </p:sp>
      <p:pic>
        <p:nvPicPr>
          <p:cNvPr id="5" name="Afbeelding 4"/>
          <p:cNvPicPr>
            <a:picLocks noChangeAspect="1"/>
          </p:cNvPicPr>
          <p:nvPr/>
        </p:nvPicPr>
        <p:blipFill>
          <a:blip r:embed="rId3"/>
          <a:stretch>
            <a:fillRect/>
          </a:stretch>
        </p:blipFill>
        <p:spPr>
          <a:xfrm>
            <a:off x="345981" y="5931751"/>
            <a:ext cx="9518110" cy="802424"/>
          </a:xfrm>
          <a:prstGeom prst="rect">
            <a:avLst/>
          </a:prstGeom>
        </p:spPr>
      </p:pic>
    </p:spTree>
    <p:extLst>
      <p:ext uri="{BB962C8B-B14F-4D97-AF65-F5344CB8AC3E}">
        <p14:creationId xmlns:p14="http://schemas.microsoft.com/office/powerpoint/2010/main" val="50538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1" y="190714"/>
            <a:ext cx="11758389" cy="1015663"/>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29 </a:t>
            </a:r>
            <a:r>
              <a:rPr lang="nl-NL" sz="3000" dirty="0" smtClean="0">
                <a:solidFill>
                  <a:srgbClr val="002060"/>
                </a:solidFill>
              </a:rPr>
              <a:t>Want </a:t>
            </a:r>
            <a:r>
              <a:rPr lang="nl-NL" sz="3000" dirty="0">
                <a:solidFill>
                  <a:srgbClr val="002060"/>
                </a:solidFill>
              </a:rPr>
              <a:t>de </a:t>
            </a:r>
            <a:r>
              <a:rPr lang="nl-NL" sz="3000" dirty="0" smtClean="0">
                <a:solidFill>
                  <a:srgbClr val="002060"/>
                </a:solidFill>
              </a:rPr>
              <a:t>genadegaven </a:t>
            </a:r>
            <a:r>
              <a:rPr lang="nl-NL" sz="3000" dirty="0">
                <a:solidFill>
                  <a:srgbClr val="002060"/>
                </a:solidFill>
              </a:rPr>
              <a:t>en de roeping van God zijn </a:t>
            </a:r>
            <a:r>
              <a:rPr lang="nl-NL" sz="3000" dirty="0" err="1" smtClean="0">
                <a:solidFill>
                  <a:srgbClr val="002060"/>
                </a:solidFill>
              </a:rPr>
              <a:t>onberouwelijk</a:t>
            </a:r>
            <a:r>
              <a:rPr lang="nl-NL" sz="3000" dirty="0" smtClean="0">
                <a:solidFill>
                  <a:srgbClr val="002060"/>
                </a:solidFill>
              </a:rPr>
              <a:t>.</a:t>
            </a:r>
            <a:endParaRPr lang="nl-NL" sz="3000" dirty="0">
              <a:solidFill>
                <a:srgbClr val="002060"/>
              </a:solidFill>
            </a:endParaRPr>
          </a:p>
        </p:txBody>
      </p:sp>
      <p:sp>
        <p:nvSpPr>
          <p:cNvPr id="4" name="Tekstvak 3"/>
          <p:cNvSpPr txBox="1"/>
          <p:nvPr/>
        </p:nvSpPr>
        <p:spPr>
          <a:xfrm>
            <a:off x="2018642" y="3538285"/>
            <a:ext cx="8691268" cy="89255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Israël is nú verhard, maar haar toekomst is vast en zeker</a:t>
            </a:r>
          </a:p>
          <a:p>
            <a:pPr marL="457200" indent="-457200">
              <a:buFont typeface="Courier New" panose="02070309020205020404" pitchFamily="49" charset="0"/>
              <a:buChar char="o"/>
            </a:pPr>
            <a:r>
              <a:rPr lang="nl-NL" sz="2600" dirty="0" smtClean="0">
                <a:latin typeface="+mj-lt"/>
              </a:rPr>
              <a:t>‘de rechtvaardigheid van God’ =&gt; God vervult wat Hij belooft</a:t>
            </a:r>
          </a:p>
        </p:txBody>
      </p:sp>
      <p:pic>
        <p:nvPicPr>
          <p:cNvPr id="2" name="Afbeelding 1"/>
          <p:cNvPicPr>
            <a:picLocks noChangeAspect="1"/>
          </p:cNvPicPr>
          <p:nvPr/>
        </p:nvPicPr>
        <p:blipFill>
          <a:blip r:embed="rId3"/>
          <a:stretch>
            <a:fillRect/>
          </a:stretch>
        </p:blipFill>
        <p:spPr>
          <a:xfrm>
            <a:off x="345981" y="5884170"/>
            <a:ext cx="8443689" cy="829050"/>
          </a:xfrm>
          <a:prstGeom prst="rect">
            <a:avLst/>
          </a:prstGeom>
        </p:spPr>
      </p:pic>
    </p:spTree>
    <p:extLst>
      <p:ext uri="{BB962C8B-B14F-4D97-AF65-F5344CB8AC3E}">
        <p14:creationId xmlns:p14="http://schemas.microsoft.com/office/powerpoint/2010/main" val="197527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63324" y="253548"/>
            <a:ext cx="11807189" cy="5632311"/>
          </a:xfrm>
          <a:prstGeom prst="rect">
            <a:avLst/>
          </a:prstGeom>
          <a:noFill/>
        </p:spPr>
        <p:txBody>
          <a:bodyPr wrap="square" rtlCol="0">
            <a:spAutoFit/>
          </a:bodyPr>
          <a:lstStyle/>
          <a:p>
            <a:pPr algn="ctr"/>
            <a:r>
              <a:rPr lang="nl-NL" sz="3000" b="1" dirty="0" smtClean="0"/>
              <a:t>Romeinen 11</a:t>
            </a:r>
          </a:p>
          <a:p>
            <a:pPr algn="ctr"/>
            <a:r>
              <a:rPr lang="nl-NL" sz="3000" baseline="30000" dirty="0" smtClean="0"/>
              <a:t>17</a:t>
            </a:r>
            <a:r>
              <a:rPr lang="nl-NL" sz="3000" dirty="0" smtClean="0"/>
              <a:t> </a:t>
            </a:r>
            <a:r>
              <a:rPr lang="nl-NL" sz="3000" dirty="0"/>
              <a:t>Indien echter enige van de takken werden weggebroken, </a:t>
            </a:r>
          </a:p>
          <a:p>
            <a:pPr algn="ctr"/>
            <a:r>
              <a:rPr lang="nl-NL" sz="3000" dirty="0"/>
              <a:t>maar jij, als wilde olijf zijnde, in hen geënt wordt, en mede-deelgenoot werd van de wortel van de vettigheid van de olijfboom,</a:t>
            </a:r>
          </a:p>
          <a:p>
            <a:pPr algn="ctr"/>
            <a:r>
              <a:rPr lang="nl-NL" sz="3000" baseline="30000" dirty="0"/>
              <a:t>18</a:t>
            </a:r>
            <a:r>
              <a:rPr lang="nl-NL" sz="3000" dirty="0"/>
              <a:t> schep niet op tegen de takken!</a:t>
            </a:r>
          </a:p>
          <a:p>
            <a:pPr lvl="0" algn="ctr"/>
            <a:r>
              <a:rPr lang="nl-NL" sz="3000" baseline="30000" dirty="0">
                <a:solidFill>
                  <a:prstClr val="black"/>
                </a:solidFill>
              </a:rPr>
              <a:t>19</a:t>
            </a:r>
            <a:r>
              <a:rPr lang="nl-NL" sz="3000" dirty="0">
                <a:solidFill>
                  <a:prstClr val="black"/>
                </a:solidFill>
              </a:rPr>
              <a:t> Jij zal dan zeggen: er worden takken weggebroken, </a:t>
            </a:r>
          </a:p>
          <a:p>
            <a:pPr lvl="0" algn="ctr"/>
            <a:r>
              <a:rPr lang="nl-NL" sz="3000" dirty="0">
                <a:solidFill>
                  <a:prstClr val="black"/>
                </a:solidFill>
              </a:rPr>
              <a:t>opdat ik geënt zal worden.</a:t>
            </a:r>
          </a:p>
          <a:p>
            <a:pPr lvl="0" algn="ctr"/>
            <a:r>
              <a:rPr lang="nl-NL" sz="3000" baseline="30000" dirty="0">
                <a:solidFill>
                  <a:prstClr val="black"/>
                </a:solidFill>
              </a:rPr>
              <a:t>20</a:t>
            </a:r>
            <a:r>
              <a:rPr lang="nl-NL" sz="3000" dirty="0">
                <a:solidFill>
                  <a:prstClr val="black"/>
                </a:solidFill>
              </a:rPr>
              <a:t> Goed! Zij worden om het ongeloof weggebroken, </a:t>
            </a:r>
          </a:p>
          <a:p>
            <a:pPr lvl="0" algn="ctr"/>
            <a:r>
              <a:rPr lang="nl-NL" sz="3000" dirty="0">
                <a:solidFill>
                  <a:prstClr val="black"/>
                </a:solidFill>
              </a:rPr>
              <a:t>en jij staat in het geloof. Wees toch niet hooghartig, maar vrees!</a:t>
            </a:r>
          </a:p>
          <a:p>
            <a:pPr lvl="0" algn="ctr"/>
            <a:r>
              <a:rPr lang="nl-NL" sz="3000" baseline="30000" dirty="0">
                <a:solidFill>
                  <a:prstClr val="black"/>
                </a:solidFill>
              </a:rPr>
              <a:t>21</a:t>
            </a:r>
            <a:r>
              <a:rPr lang="nl-NL" sz="3000" dirty="0">
                <a:solidFill>
                  <a:prstClr val="black"/>
                </a:solidFill>
              </a:rPr>
              <a:t> Want indien God de natuurlijke takken niet spaarde, </a:t>
            </a:r>
          </a:p>
          <a:p>
            <a:pPr lvl="0" algn="ctr"/>
            <a:r>
              <a:rPr lang="nl-NL" sz="3000" dirty="0">
                <a:solidFill>
                  <a:prstClr val="black"/>
                </a:solidFill>
              </a:rPr>
              <a:t>dan zal Hij zo mogelijk jou ook niet sparen!</a:t>
            </a:r>
          </a:p>
          <a:p>
            <a:pPr algn="ctr"/>
            <a:endParaRPr lang="nl-NL" sz="3000" dirty="0"/>
          </a:p>
        </p:txBody>
      </p:sp>
    </p:spTree>
    <p:extLst>
      <p:ext uri="{BB962C8B-B14F-4D97-AF65-F5344CB8AC3E}">
        <p14:creationId xmlns:p14="http://schemas.microsoft.com/office/powerpoint/2010/main" val="347116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28600" y="253548"/>
            <a:ext cx="11807189" cy="5170646"/>
          </a:xfrm>
          <a:prstGeom prst="rect">
            <a:avLst/>
          </a:prstGeom>
          <a:noFill/>
        </p:spPr>
        <p:txBody>
          <a:bodyPr wrap="square" rtlCol="0">
            <a:spAutoFit/>
          </a:bodyPr>
          <a:lstStyle/>
          <a:p>
            <a:pPr algn="ctr"/>
            <a:r>
              <a:rPr lang="nl-NL" sz="3000" b="1" dirty="0" smtClean="0"/>
              <a:t>Romeinen 11</a:t>
            </a:r>
          </a:p>
          <a:p>
            <a:pPr algn="ctr"/>
            <a:r>
              <a:rPr lang="nl-NL" sz="3000" baseline="30000" dirty="0" smtClean="0"/>
              <a:t>22</a:t>
            </a:r>
            <a:r>
              <a:rPr lang="nl-NL" sz="3000" dirty="0" smtClean="0"/>
              <a:t> </a:t>
            </a:r>
            <a:r>
              <a:rPr lang="nl-NL" sz="3000" dirty="0"/>
              <a:t>Let dan op de geschiktheid en strengheid van God: </a:t>
            </a:r>
          </a:p>
          <a:p>
            <a:pPr algn="ctr"/>
            <a:r>
              <a:rPr lang="nl-NL" sz="3000" dirty="0"/>
              <a:t>op hen die vallen, strengheid; maar op jou de geschiktheid van God, </a:t>
            </a:r>
          </a:p>
          <a:p>
            <a:pPr algn="ctr"/>
            <a:r>
              <a:rPr lang="nl-NL" sz="3000" dirty="0"/>
              <a:t>indien jij blijft bij de geschiktheid, anders zal ook jij uitgehakt worden.</a:t>
            </a:r>
          </a:p>
          <a:p>
            <a:pPr algn="ctr"/>
            <a:r>
              <a:rPr lang="nl-NL" sz="3000" baseline="30000" dirty="0"/>
              <a:t>23</a:t>
            </a:r>
            <a:r>
              <a:rPr lang="nl-NL" sz="3000" dirty="0"/>
              <a:t> Maar ook zij, wanneer zij niet blijven bij het ongeloof, </a:t>
            </a:r>
          </a:p>
          <a:p>
            <a:pPr algn="ctr"/>
            <a:r>
              <a:rPr lang="nl-NL" sz="3000" dirty="0"/>
              <a:t>zullen geënt worden, want God is bij machte hen weer te enten.</a:t>
            </a:r>
          </a:p>
          <a:p>
            <a:pPr algn="ctr"/>
            <a:r>
              <a:rPr lang="nl-NL" sz="3000" baseline="30000" dirty="0"/>
              <a:t>24</a:t>
            </a:r>
            <a:r>
              <a:rPr lang="nl-NL" sz="3000" dirty="0"/>
              <a:t> Want indien jij uit de wilde olijf, waartoe jij naar jouw natuur behoort, werd uitgehakt en naast jouw natuur op de edele olijfboom geënt werd, hoeveel te meer zullen dezen, naar hun natuur, </a:t>
            </a:r>
          </a:p>
          <a:p>
            <a:pPr algn="ctr"/>
            <a:r>
              <a:rPr lang="nl-NL" sz="3000" dirty="0"/>
              <a:t>in hun eigen olijfboom geënt worden.</a:t>
            </a:r>
          </a:p>
          <a:p>
            <a:pPr algn="ctr"/>
            <a:endParaRPr lang="nl-NL" sz="3000" dirty="0"/>
          </a:p>
        </p:txBody>
      </p:sp>
    </p:spTree>
    <p:extLst>
      <p:ext uri="{BB962C8B-B14F-4D97-AF65-F5344CB8AC3E}">
        <p14:creationId xmlns:p14="http://schemas.microsoft.com/office/powerpoint/2010/main" val="69065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28600" y="253548"/>
            <a:ext cx="11807189" cy="5632311"/>
          </a:xfrm>
          <a:prstGeom prst="rect">
            <a:avLst/>
          </a:prstGeom>
          <a:noFill/>
        </p:spPr>
        <p:txBody>
          <a:bodyPr wrap="square" rtlCol="0">
            <a:spAutoFit/>
          </a:bodyPr>
          <a:lstStyle/>
          <a:p>
            <a:pPr algn="ctr"/>
            <a:r>
              <a:rPr lang="nl-NL" sz="3000" b="1" dirty="0" smtClean="0"/>
              <a:t>Romeinen 11</a:t>
            </a:r>
          </a:p>
          <a:p>
            <a:pPr algn="ctr"/>
            <a:r>
              <a:rPr lang="nl-NL" sz="3000" baseline="30000" dirty="0" smtClean="0"/>
              <a:t>25</a:t>
            </a:r>
            <a:r>
              <a:rPr lang="nl-NL" sz="3000" dirty="0" smtClean="0"/>
              <a:t> </a:t>
            </a:r>
            <a:r>
              <a:rPr lang="nl-NL" sz="3000" dirty="0"/>
              <a:t>Want ik wil niet, dat jullie onwetend zijn, broeders, van dit </a:t>
            </a:r>
            <a:r>
              <a:rPr lang="nl-NL" sz="3000" dirty="0" smtClean="0"/>
              <a:t>geheim,</a:t>
            </a:r>
            <a:endParaRPr lang="nl-NL" sz="3000" dirty="0"/>
          </a:p>
          <a:p>
            <a:pPr algn="ctr"/>
            <a:r>
              <a:rPr lang="nl-NL" sz="3000" dirty="0"/>
              <a:t>(opdat jullie niet eigenzinnig zullen zijn)</a:t>
            </a:r>
          </a:p>
          <a:p>
            <a:pPr algn="ctr"/>
            <a:r>
              <a:rPr lang="nl-NL" sz="3000" dirty="0"/>
              <a:t>dat gedeeltelijke verharding, over Israël is gekomen, </a:t>
            </a:r>
          </a:p>
          <a:p>
            <a:pPr algn="ctr"/>
            <a:r>
              <a:rPr lang="nl-NL" sz="3000" dirty="0"/>
              <a:t>totdat de volheid van de natiën zal binnengaan.</a:t>
            </a:r>
          </a:p>
          <a:p>
            <a:pPr algn="ctr"/>
            <a:r>
              <a:rPr lang="nl-NL" sz="3000" baseline="30000" dirty="0"/>
              <a:t>26</a:t>
            </a:r>
            <a:r>
              <a:rPr lang="nl-NL" sz="3000" dirty="0"/>
              <a:t> En zó zal geheel Israël gered worden, </a:t>
            </a:r>
          </a:p>
          <a:p>
            <a:pPr algn="ctr"/>
            <a:r>
              <a:rPr lang="nl-NL" sz="3000" dirty="0"/>
              <a:t>zoals er geschreven staat: De Uitredder zal vanuit Sion komen, </a:t>
            </a:r>
          </a:p>
          <a:p>
            <a:pPr algn="ctr"/>
            <a:r>
              <a:rPr lang="nl-NL" sz="3000" dirty="0"/>
              <a:t>en Hij zal de goddeloosheden van Jakob afkeren.</a:t>
            </a:r>
          </a:p>
          <a:p>
            <a:pPr algn="ctr"/>
            <a:r>
              <a:rPr lang="nl-NL" sz="3000" baseline="30000" dirty="0"/>
              <a:t>27</a:t>
            </a:r>
            <a:r>
              <a:rPr lang="nl-NL" sz="3000" dirty="0"/>
              <a:t> En dit is mijn verbond met hen, wanneer Ik hun zonden zal verwijderen.</a:t>
            </a:r>
          </a:p>
          <a:p>
            <a:pPr algn="ctr"/>
            <a:r>
              <a:rPr lang="nl-NL" sz="3000" baseline="30000" dirty="0"/>
              <a:t>28</a:t>
            </a:r>
            <a:r>
              <a:rPr lang="nl-NL" sz="3000" dirty="0"/>
              <a:t> Zij zijn naar het goede bericht </a:t>
            </a:r>
            <a:r>
              <a:rPr lang="nl-NL" sz="3000" dirty="0" smtClean="0"/>
              <a:t>weliswaar </a:t>
            </a:r>
            <a:r>
              <a:rPr lang="nl-NL" sz="3000" dirty="0"/>
              <a:t>vijanden vanwege jullie; </a:t>
            </a:r>
          </a:p>
          <a:p>
            <a:pPr algn="ctr"/>
            <a:r>
              <a:rPr lang="nl-NL" sz="3000" dirty="0"/>
              <a:t>maar naar de uitverkiezing zijn zij geliefden vanwege de vaderen.</a:t>
            </a:r>
          </a:p>
          <a:p>
            <a:pPr algn="ctr"/>
            <a:r>
              <a:rPr lang="nl-NL" sz="3000" baseline="30000" dirty="0"/>
              <a:t>29</a:t>
            </a:r>
            <a:r>
              <a:rPr lang="nl-NL" sz="3000" dirty="0"/>
              <a:t> Want de genadegaven en de roeping van God zijn </a:t>
            </a:r>
            <a:r>
              <a:rPr lang="nl-NL" sz="3000" dirty="0" err="1"/>
              <a:t>onberouwelijk</a:t>
            </a:r>
            <a:r>
              <a:rPr lang="nl-NL" sz="3000" dirty="0" smtClean="0"/>
              <a:t>.</a:t>
            </a:r>
            <a:endParaRPr lang="nl-NL" sz="3000" dirty="0"/>
          </a:p>
        </p:txBody>
      </p:sp>
    </p:spTree>
    <p:extLst>
      <p:ext uri="{BB962C8B-B14F-4D97-AF65-F5344CB8AC3E}">
        <p14:creationId xmlns:p14="http://schemas.microsoft.com/office/powerpoint/2010/main" val="398469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0" y="190714"/>
            <a:ext cx="11758389" cy="2862322"/>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25 </a:t>
            </a:r>
            <a:r>
              <a:rPr lang="nl-NL" sz="3000" dirty="0" smtClean="0">
                <a:solidFill>
                  <a:srgbClr val="002060"/>
                </a:solidFill>
              </a:rPr>
              <a:t>Want </a:t>
            </a:r>
            <a:r>
              <a:rPr lang="nl-NL" sz="3000" dirty="0">
                <a:solidFill>
                  <a:srgbClr val="002060"/>
                </a:solidFill>
              </a:rPr>
              <a:t>ik wil niet, dat jullie onwetend zijn, broeders, van dit </a:t>
            </a:r>
            <a:r>
              <a:rPr lang="nl-NL" sz="3000" dirty="0" smtClean="0">
                <a:solidFill>
                  <a:srgbClr val="002060"/>
                </a:solidFill>
              </a:rPr>
              <a:t>geheim</a:t>
            </a:r>
          </a:p>
          <a:p>
            <a:pPr lvl="0"/>
            <a:r>
              <a:rPr lang="nl-NL" sz="3000" dirty="0" smtClean="0">
                <a:solidFill>
                  <a:schemeClr val="bg1">
                    <a:lumMod val="65000"/>
                  </a:schemeClr>
                </a:solidFill>
              </a:rPr>
              <a:t>(opdat </a:t>
            </a:r>
            <a:r>
              <a:rPr lang="nl-NL" sz="3000" dirty="0">
                <a:solidFill>
                  <a:schemeClr val="bg1">
                    <a:lumMod val="65000"/>
                  </a:schemeClr>
                </a:solidFill>
              </a:rPr>
              <a:t>jullie niet </a:t>
            </a:r>
            <a:r>
              <a:rPr lang="nl-NL" sz="3000" dirty="0" smtClean="0">
                <a:solidFill>
                  <a:schemeClr val="bg1">
                    <a:lumMod val="65000"/>
                  </a:schemeClr>
                </a:solidFill>
              </a:rPr>
              <a:t>eigenzinnig zullen zijn)</a:t>
            </a:r>
          </a:p>
          <a:p>
            <a:pPr lvl="0"/>
            <a:r>
              <a:rPr lang="nl-NL" sz="3000" dirty="0" smtClean="0">
                <a:solidFill>
                  <a:schemeClr val="bg1">
                    <a:lumMod val="65000"/>
                  </a:schemeClr>
                </a:solidFill>
              </a:rPr>
              <a:t>dat gedeeltelijke verharding, over </a:t>
            </a:r>
            <a:r>
              <a:rPr lang="nl-NL" sz="3000" dirty="0">
                <a:solidFill>
                  <a:schemeClr val="bg1">
                    <a:lumMod val="65000"/>
                  </a:schemeClr>
                </a:solidFill>
              </a:rPr>
              <a:t>Israël is gekomen, </a:t>
            </a:r>
            <a:endParaRPr lang="nl-NL" sz="3000" dirty="0" smtClean="0">
              <a:solidFill>
                <a:schemeClr val="bg1">
                  <a:lumMod val="65000"/>
                </a:schemeClr>
              </a:solidFill>
            </a:endParaRPr>
          </a:p>
          <a:p>
            <a:pPr lvl="0"/>
            <a:r>
              <a:rPr lang="nl-NL" sz="3000" dirty="0" smtClean="0">
                <a:solidFill>
                  <a:schemeClr val="bg1">
                    <a:lumMod val="65000"/>
                  </a:schemeClr>
                </a:solidFill>
              </a:rPr>
              <a:t>totdat </a:t>
            </a:r>
            <a:r>
              <a:rPr lang="nl-NL" sz="3000" dirty="0">
                <a:solidFill>
                  <a:schemeClr val="bg1">
                    <a:lumMod val="65000"/>
                  </a:schemeClr>
                </a:solidFill>
              </a:rPr>
              <a:t>de </a:t>
            </a:r>
            <a:r>
              <a:rPr lang="nl-NL" sz="3000" dirty="0" smtClean="0">
                <a:solidFill>
                  <a:schemeClr val="bg1">
                    <a:lumMod val="65000"/>
                  </a:schemeClr>
                </a:solidFill>
              </a:rPr>
              <a:t>volheid van </a:t>
            </a:r>
            <a:r>
              <a:rPr lang="nl-NL" sz="3000" dirty="0">
                <a:solidFill>
                  <a:schemeClr val="bg1">
                    <a:lumMod val="65000"/>
                  </a:schemeClr>
                </a:solidFill>
              </a:rPr>
              <a:t>de natiën zal </a:t>
            </a:r>
            <a:r>
              <a:rPr lang="nl-NL" sz="3000" dirty="0" smtClean="0">
                <a:solidFill>
                  <a:schemeClr val="bg1">
                    <a:lumMod val="65000"/>
                  </a:schemeClr>
                </a:solidFill>
              </a:rPr>
              <a:t>binnengaan.</a:t>
            </a:r>
          </a:p>
          <a:p>
            <a:pPr lvl="0"/>
            <a:r>
              <a:rPr lang="nl-NL" sz="3000" baseline="30000" dirty="0" smtClean="0">
                <a:solidFill>
                  <a:schemeClr val="bg1">
                    <a:lumMod val="65000"/>
                  </a:schemeClr>
                </a:solidFill>
              </a:rPr>
              <a:t>26</a:t>
            </a:r>
            <a:r>
              <a:rPr lang="nl-NL" sz="3000" dirty="0" smtClean="0">
                <a:solidFill>
                  <a:schemeClr val="bg1">
                    <a:lumMod val="65000"/>
                  </a:schemeClr>
                </a:solidFill>
              </a:rPr>
              <a:t> En </a:t>
            </a:r>
            <a:r>
              <a:rPr lang="nl-NL" sz="3000" dirty="0">
                <a:solidFill>
                  <a:schemeClr val="bg1">
                    <a:lumMod val="65000"/>
                  </a:schemeClr>
                </a:solidFill>
              </a:rPr>
              <a:t>zó zal geheel Israël gered </a:t>
            </a:r>
            <a:r>
              <a:rPr lang="nl-NL" sz="3000" dirty="0" smtClean="0">
                <a:solidFill>
                  <a:schemeClr val="bg1">
                    <a:lumMod val="65000"/>
                  </a:schemeClr>
                </a:solidFill>
              </a:rPr>
              <a:t>worden…</a:t>
            </a:r>
            <a:endParaRPr lang="nl-NL" sz="3000" dirty="0">
              <a:solidFill>
                <a:schemeClr val="bg1">
                  <a:lumMod val="65000"/>
                </a:schemeClr>
              </a:solidFill>
            </a:endParaRPr>
          </a:p>
        </p:txBody>
      </p:sp>
      <p:pic>
        <p:nvPicPr>
          <p:cNvPr id="3" name="Afbeelding 2"/>
          <p:cNvPicPr>
            <a:picLocks noChangeAspect="1"/>
          </p:cNvPicPr>
          <p:nvPr/>
        </p:nvPicPr>
        <p:blipFill>
          <a:blip r:embed="rId3"/>
          <a:stretch>
            <a:fillRect/>
          </a:stretch>
        </p:blipFill>
        <p:spPr>
          <a:xfrm>
            <a:off x="345981" y="5924938"/>
            <a:ext cx="9563830" cy="834002"/>
          </a:xfrm>
          <a:prstGeom prst="rect">
            <a:avLst/>
          </a:prstGeom>
        </p:spPr>
      </p:pic>
      <p:pic>
        <p:nvPicPr>
          <p:cNvPr id="4" name="Afbeelding 3"/>
          <p:cNvPicPr>
            <a:picLocks noChangeAspect="1"/>
          </p:cNvPicPr>
          <p:nvPr/>
        </p:nvPicPr>
        <p:blipFill>
          <a:blip r:embed="rId4"/>
          <a:stretch>
            <a:fillRect/>
          </a:stretch>
        </p:blipFill>
        <p:spPr>
          <a:xfrm>
            <a:off x="8446771" y="2728244"/>
            <a:ext cx="3479482" cy="3026761"/>
          </a:xfrm>
          <a:prstGeom prst="rect">
            <a:avLst/>
          </a:prstGeom>
        </p:spPr>
      </p:pic>
      <p:sp>
        <p:nvSpPr>
          <p:cNvPr id="7" name="Tekstvak 6"/>
          <p:cNvSpPr txBox="1"/>
          <p:nvPr/>
        </p:nvSpPr>
        <p:spPr>
          <a:xfrm>
            <a:off x="1148440" y="3911577"/>
            <a:ext cx="7001150" cy="89255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de geheimen(</a:t>
            </a:r>
            <a:r>
              <a:rPr lang="nl-NL" sz="2600" dirty="0" err="1" smtClean="0">
                <a:latin typeface="+mj-lt"/>
              </a:rPr>
              <a:t>issen</a:t>
            </a:r>
            <a:r>
              <a:rPr lang="nl-NL" sz="2600" dirty="0" smtClean="0">
                <a:latin typeface="+mj-lt"/>
              </a:rPr>
              <a:t>) (&gt;verborgenheden) hebben altijd met de huidige tussentijd te maken</a:t>
            </a:r>
          </a:p>
        </p:txBody>
      </p:sp>
    </p:spTree>
    <p:extLst>
      <p:ext uri="{BB962C8B-B14F-4D97-AF65-F5344CB8AC3E}">
        <p14:creationId xmlns:p14="http://schemas.microsoft.com/office/powerpoint/2010/main" val="67109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0" y="190714"/>
            <a:ext cx="11758389" cy="2862322"/>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25 </a:t>
            </a:r>
            <a:r>
              <a:rPr lang="nl-NL" sz="3000" dirty="0" smtClean="0">
                <a:solidFill>
                  <a:schemeClr val="bg1">
                    <a:lumMod val="65000"/>
                  </a:schemeClr>
                </a:solidFill>
              </a:rPr>
              <a:t>Want </a:t>
            </a:r>
            <a:r>
              <a:rPr lang="nl-NL" sz="3000" dirty="0">
                <a:solidFill>
                  <a:schemeClr val="bg1">
                    <a:lumMod val="65000"/>
                  </a:schemeClr>
                </a:solidFill>
              </a:rPr>
              <a:t>ik wil niet, dat jullie onwetend zijn, broeders, van dit </a:t>
            </a:r>
            <a:r>
              <a:rPr lang="nl-NL" sz="3000" dirty="0" smtClean="0">
                <a:solidFill>
                  <a:schemeClr val="bg1">
                    <a:lumMod val="65000"/>
                  </a:schemeClr>
                </a:solidFill>
              </a:rPr>
              <a:t>geheim</a:t>
            </a:r>
          </a:p>
          <a:p>
            <a:pPr lvl="0"/>
            <a:r>
              <a:rPr lang="nl-NL" sz="3000" dirty="0" smtClean="0">
                <a:solidFill>
                  <a:srgbClr val="002060"/>
                </a:solidFill>
              </a:rPr>
              <a:t>(opdat </a:t>
            </a:r>
            <a:r>
              <a:rPr lang="nl-NL" sz="3000" dirty="0">
                <a:solidFill>
                  <a:srgbClr val="002060"/>
                </a:solidFill>
              </a:rPr>
              <a:t>jullie niet </a:t>
            </a:r>
            <a:r>
              <a:rPr lang="nl-NL" sz="3000" dirty="0" smtClean="0">
                <a:solidFill>
                  <a:srgbClr val="002060"/>
                </a:solidFill>
              </a:rPr>
              <a:t>eigenzinnig zullen zijn)</a:t>
            </a:r>
          </a:p>
          <a:p>
            <a:pPr lvl="0"/>
            <a:r>
              <a:rPr lang="nl-NL" sz="3000" dirty="0" smtClean="0">
                <a:solidFill>
                  <a:schemeClr val="bg1">
                    <a:lumMod val="65000"/>
                  </a:schemeClr>
                </a:solidFill>
              </a:rPr>
              <a:t>dat gedeeltelijke verharding, over </a:t>
            </a:r>
            <a:r>
              <a:rPr lang="nl-NL" sz="3000" dirty="0">
                <a:solidFill>
                  <a:schemeClr val="bg1">
                    <a:lumMod val="65000"/>
                  </a:schemeClr>
                </a:solidFill>
              </a:rPr>
              <a:t>Israël is gekomen, </a:t>
            </a:r>
            <a:endParaRPr lang="nl-NL" sz="3000" dirty="0" smtClean="0">
              <a:solidFill>
                <a:schemeClr val="bg1">
                  <a:lumMod val="65000"/>
                </a:schemeClr>
              </a:solidFill>
            </a:endParaRPr>
          </a:p>
          <a:p>
            <a:pPr lvl="0"/>
            <a:r>
              <a:rPr lang="nl-NL" sz="3000" dirty="0" smtClean="0">
                <a:solidFill>
                  <a:schemeClr val="bg1">
                    <a:lumMod val="65000"/>
                  </a:schemeClr>
                </a:solidFill>
              </a:rPr>
              <a:t>totdat </a:t>
            </a:r>
            <a:r>
              <a:rPr lang="nl-NL" sz="3000" dirty="0">
                <a:solidFill>
                  <a:schemeClr val="bg1">
                    <a:lumMod val="65000"/>
                  </a:schemeClr>
                </a:solidFill>
              </a:rPr>
              <a:t>de </a:t>
            </a:r>
            <a:r>
              <a:rPr lang="nl-NL" sz="3000" dirty="0" smtClean="0">
                <a:solidFill>
                  <a:schemeClr val="bg1">
                    <a:lumMod val="65000"/>
                  </a:schemeClr>
                </a:solidFill>
              </a:rPr>
              <a:t>volheid van </a:t>
            </a:r>
            <a:r>
              <a:rPr lang="nl-NL" sz="3000" dirty="0">
                <a:solidFill>
                  <a:schemeClr val="bg1">
                    <a:lumMod val="65000"/>
                  </a:schemeClr>
                </a:solidFill>
              </a:rPr>
              <a:t>de natiën zal </a:t>
            </a:r>
            <a:r>
              <a:rPr lang="nl-NL" sz="3000" dirty="0" smtClean="0">
                <a:solidFill>
                  <a:schemeClr val="bg1">
                    <a:lumMod val="65000"/>
                  </a:schemeClr>
                </a:solidFill>
              </a:rPr>
              <a:t>binnengaan.</a:t>
            </a:r>
          </a:p>
          <a:p>
            <a:pPr lvl="0"/>
            <a:r>
              <a:rPr lang="nl-NL" sz="3000" baseline="30000" dirty="0" smtClean="0">
                <a:solidFill>
                  <a:schemeClr val="bg1">
                    <a:lumMod val="65000"/>
                  </a:schemeClr>
                </a:solidFill>
              </a:rPr>
              <a:t>26</a:t>
            </a:r>
            <a:r>
              <a:rPr lang="nl-NL" sz="3000" dirty="0" smtClean="0">
                <a:solidFill>
                  <a:schemeClr val="bg1">
                    <a:lumMod val="65000"/>
                  </a:schemeClr>
                </a:solidFill>
              </a:rPr>
              <a:t> En </a:t>
            </a:r>
            <a:r>
              <a:rPr lang="nl-NL" sz="3000" dirty="0">
                <a:solidFill>
                  <a:schemeClr val="bg1">
                    <a:lumMod val="65000"/>
                  </a:schemeClr>
                </a:solidFill>
              </a:rPr>
              <a:t>zó zal geheel Israël gered </a:t>
            </a:r>
            <a:r>
              <a:rPr lang="nl-NL" sz="3000" dirty="0" smtClean="0">
                <a:solidFill>
                  <a:schemeClr val="bg1">
                    <a:lumMod val="65000"/>
                  </a:schemeClr>
                </a:solidFill>
              </a:rPr>
              <a:t>worden…</a:t>
            </a:r>
            <a:endParaRPr lang="nl-NL" sz="3000" dirty="0">
              <a:solidFill>
                <a:schemeClr val="bg1">
                  <a:lumMod val="65000"/>
                </a:schemeClr>
              </a:solidFill>
            </a:endParaRPr>
          </a:p>
        </p:txBody>
      </p:sp>
      <p:pic>
        <p:nvPicPr>
          <p:cNvPr id="2" name="Afbeelding 1"/>
          <p:cNvPicPr>
            <a:picLocks noChangeAspect="1"/>
          </p:cNvPicPr>
          <p:nvPr/>
        </p:nvPicPr>
        <p:blipFill>
          <a:blip r:embed="rId3"/>
          <a:stretch>
            <a:fillRect/>
          </a:stretch>
        </p:blipFill>
        <p:spPr>
          <a:xfrm>
            <a:off x="345980" y="5808947"/>
            <a:ext cx="7449280" cy="852838"/>
          </a:xfrm>
          <a:prstGeom prst="rect">
            <a:avLst/>
          </a:prstGeom>
        </p:spPr>
      </p:pic>
    </p:spTree>
    <p:extLst>
      <p:ext uri="{BB962C8B-B14F-4D97-AF65-F5344CB8AC3E}">
        <p14:creationId xmlns:p14="http://schemas.microsoft.com/office/powerpoint/2010/main" val="3494850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0" y="190714"/>
            <a:ext cx="11758389" cy="2862322"/>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25 </a:t>
            </a:r>
            <a:r>
              <a:rPr lang="nl-NL" sz="3000" dirty="0" smtClean="0">
                <a:solidFill>
                  <a:srgbClr val="002060"/>
                </a:solidFill>
              </a:rPr>
              <a:t>Want </a:t>
            </a:r>
            <a:r>
              <a:rPr lang="nl-NL" sz="3000" dirty="0">
                <a:solidFill>
                  <a:srgbClr val="002060"/>
                </a:solidFill>
              </a:rPr>
              <a:t>ik wil niet, dat jullie onwetend zijn, broeders, van dit </a:t>
            </a:r>
            <a:r>
              <a:rPr lang="nl-NL" sz="3000" dirty="0" smtClean="0">
                <a:solidFill>
                  <a:srgbClr val="002060"/>
                </a:solidFill>
              </a:rPr>
              <a:t>geheim</a:t>
            </a:r>
          </a:p>
          <a:p>
            <a:pPr lvl="0"/>
            <a:r>
              <a:rPr lang="nl-NL" sz="3000" dirty="0" smtClean="0">
                <a:solidFill>
                  <a:schemeClr val="bg1">
                    <a:lumMod val="65000"/>
                  </a:schemeClr>
                </a:solidFill>
              </a:rPr>
              <a:t>(opdat </a:t>
            </a:r>
            <a:r>
              <a:rPr lang="nl-NL" sz="3000" dirty="0">
                <a:solidFill>
                  <a:schemeClr val="bg1">
                    <a:lumMod val="65000"/>
                  </a:schemeClr>
                </a:solidFill>
              </a:rPr>
              <a:t>jullie niet </a:t>
            </a:r>
            <a:r>
              <a:rPr lang="nl-NL" sz="3000" dirty="0" smtClean="0">
                <a:solidFill>
                  <a:schemeClr val="bg1">
                    <a:lumMod val="65000"/>
                  </a:schemeClr>
                </a:solidFill>
              </a:rPr>
              <a:t>eigenzinnig zullen zijn)</a:t>
            </a:r>
          </a:p>
          <a:p>
            <a:pPr lvl="0"/>
            <a:r>
              <a:rPr lang="nl-NL" sz="3000" dirty="0" smtClean="0">
                <a:solidFill>
                  <a:srgbClr val="002060"/>
                </a:solidFill>
              </a:rPr>
              <a:t>dat gedeeltelijke verharding, over </a:t>
            </a:r>
            <a:r>
              <a:rPr lang="nl-NL" sz="3000" dirty="0">
                <a:solidFill>
                  <a:srgbClr val="002060"/>
                </a:solidFill>
              </a:rPr>
              <a:t>Israël is gekomen, </a:t>
            </a:r>
            <a:endParaRPr lang="nl-NL" sz="3000" dirty="0" smtClean="0">
              <a:solidFill>
                <a:srgbClr val="002060"/>
              </a:solidFill>
            </a:endParaRPr>
          </a:p>
          <a:p>
            <a:pPr lvl="0"/>
            <a:r>
              <a:rPr lang="nl-NL" sz="3000" dirty="0" smtClean="0">
                <a:solidFill>
                  <a:schemeClr val="bg1">
                    <a:lumMod val="65000"/>
                  </a:schemeClr>
                </a:solidFill>
              </a:rPr>
              <a:t>totdat </a:t>
            </a:r>
            <a:r>
              <a:rPr lang="nl-NL" sz="3000" dirty="0">
                <a:solidFill>
                  <a:schemeClr val="bg1">
                    <a:lumMod val="65000"/>
                  </a:schemeClr>
                </a:solidFill>
              </a:rPr>
              <a:t>de </a:t>
            </a:r>
            <a:r>
              <a:rPr lang="nl-NL" sz="3000" dirty="0" smtClean="0">
                <a:solidFill>
                  <a:schemeClr val="bg1">
                    <a:lumMod val="65000"/>
                  </a:schemeClr>
                </a:solidFill>
              </a:rPr>
              <a:t>volheid van </a:t>
            </a:r>
            <a:r>
              <a:rPr lang="nl-NL" sz="3000" dirty="0">
                <a:solidFill>
                  <a:schemeClr val="bg1">
                    <a:lumMod val="65000"/>
                  </a:schemeClr>
                </a:solidFill>
              </a:rPr>
              <a:t>de natiën zal </a:t>
            </a:r>
            <a:r>
              <a:rPr lang="nl-NL" sz="3000" dirty="0" smtClean="0">
                <a:solidFill>
                  <a:schemeClr val="bg1">
                    <a:lumMod val="65000"/>
                  </a:schemeClr>
                </a:solidFill>
              </a:rPr>
              <a:t>binnengaan.</a:t>
            </a:r>
          </a:p>
          <a:p>
            <a:pPr lvl="0"/>
            <a:r>
              <a:rPr lang="nl-NL" sz="3000" baseline="30000" dirty="0" smtClean="0">
                <a:solidFill>
                  <a:schemeClr val="bg1">
                    <a:lumMod val="65000"/>
                  </a:schemeClr>
                </a:solidFill>
              </a:rPr>
              <a:t>26</a:t>
            </a:r>
            <a:r>
              <a:rPr lang="nl-NL" sz="3000" dirty="0" smtClean="0">
                <a:solidFill>
                  <a:schemeClr val="bg1">
                    <a:lumMod val="65000"/>
                  </a:schemeClr>
                </a:solidFill>
              </a:rPr>
              <a:t> En </a:t>
            </a:r>
            <a:r>
              <a:rPr lang="nl-NL" sz="3000" dirty="0">
                <a:solidFill>
                  <a:schemeClr val="bg1">
                    <a:lumMod val="65000"/>
                  </a:schemeClr>
                </a:solidFill>
              </a:rPr>
              <a:t>zó zal geheel Israël gered </a:t>
            </a:r>
            <a:r>
              <a:rPr lang="nl-NL" sz="3000" dirty="0" smtClean="0">
                <a:solidFill>
                  <a:schemeClr val="bg1">
                    <a:lumMod val="65000"/>
                  </a:schemeClr>
                </a:solidFill>
              </a:rPr>
              <a:t>worden…</a:t>
            </a:r>
            <a:endParaRPr lang="nl-NL" sz="3000" dirty="0">
              <a:solidFill>
                <a:schemeClr val="bg1">
                  <a:lumMod val="65000"/>
                </a:schemeClr>
              </a:solidFill>
            </a:endParaRPr>
          </a:p>
        </p:txBody>
      </p:sp>
      <p:pic>
        <p:nvPicPr>
          <p:cNvPr id="2" name="Afbeelding 1"/>
          <p:cNvPicPr>
            <a:picLocks noChangeAspect="1"/>
          </p:cNvPicPr>
          <p:nvPr/>
        </p:nvPicPr>
        <p:blipFill>
          <a:blip r:embed="rId3"/>
          <a:stretch>
            <a:fillRect/>
          </a:stretch>
        </p:blipFill>
        <p:spPr>
          <a:xfrm>
            <a:off x="345980" y="5828951"/>
            <a:ext cx="7917910" cy="852836"/>
          </a:xfrm>
          <a:prstGeom prst="rect">
            <a:avLst/>
          </a:prstGeom>
        </p:spPr>
      </p:pic>
      <p:sp>
        <p:nvSpPr>
          <p:cNvPr id="5" name="Tekstvak 4"/>
          <p:cNvSpPr txBox="1"/>
          <p:nvPr/>
        </p:nvSpPr>
        <p:spPr>
          <a:xfrm>
            <a:off x="2663191" y="4080472"/>
            <a:ext cx="8564252"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‘gedeeltelijk’, want: enigen uit hen worden (nu) gered (:14)</a:t>
            </a:r>
          </a:p>
        </p:txBody>
      </p:sp>
    </p:spTree>
    <p:extLst>
      <p:ext uri="{BB962C8B-B14F-4D97-AF65-F5344CB8AC3E}">
        <p14:creationId xmlns:p14="http://schemas.microsoft.com/office/powerpoint/2010/main" val="282933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45980" y="190714"/>
            <a:ext cx="11758389" cy="2862322"/>
          </a:xfrm>
          <a:prstGeom prst="rect">
            <a:avLst/>
          </a:prstGeom>
          <a:noFill/>
        </p:spPr>
        <p:txBody>
          <a:bodyPr wrap="square" rtlCol="0">
            <a:spAutoFit/>
          </a:bodyPr>
          <a:lstStyle/>
          <a:p>
            <a:r>
              <a:rPr lang="nl-NL" sz="3000" b="1" dirty="0" smtClean="0">
                <a:solidFill>
                  <a:srgbClr val="002060"/>
                </a:solidFill>
              </a:rPr>
              <a:t>Romeinen 11</a:t>
            </a:r>
            <a:endParaRPr lang="nl-NL" sz="3000" b="1" dirty="0">
              <a:solidFill>
                <a:srgbClr val="002060"/>
              </a:solidFill>
            </a:endParaRPr>
          </a:p>
          <a:p>
            <a:pPr lvl="0"/>
            <a:r>
              <a:rPr lang="nl-NL" sz="3000" baseline="30000" dirty="0" smtClean="0">
                <a:solidFill>
                  <a:srgbClr val="002060"/>
                </a:solidFill>
              </a:rPr>
              <a:t>25 </a:t>
            </a:r>
            <a:r>
              <a:rPr lang="nl-NL" sz="3000" dirty="0" smtClean="0">
                <a:solidFill>
                  <a:srgbClr val="002060"/>
                </a:solidFill>
              </a:rPr>
              <a:t>Want </a:t>
            </a:r>
            <a:r>
              <a:rPr lang="nl-NL" sz="3000" dirty="0">
                <a:solidFill>
                  <a:srgbClr val="002060"/>
                </a:solidFill>
              </a:rPr>
              <a:t>ik wil niet, dat jullie onwetend zijn, broeders, van dit </a:t>
            </a:r>
            <a:r>
              <a:rPr lang="nl-NL" sz="3000" dirty="0" smtClean="0">
                <a:solidFill>
                  <a:srgbClr val="002060"/>
                </a:solidFill>
              </a:rPr>
              <a:t>geheim</a:t>
            </a:r>
          </a:p>
          <a:p>
            <a:pPr lvl="0"/>
            <a:r>
              <a:rPr lang="nl-NL" sz="3000" dirty="0" smtClean="0">
                <a:solidFill>
                  <a:schemeClr val="bg1">
                    <a:lumMod val="65000"/>
                  </a:schemeClr>
                </a:solidFill>
              </a:rPr>
              <a:t>(opdat </a:t>
            </a:r>
            <a:r>
              <a:rPr lang="nl-NL" sz="3000" dirty="0">
                <a:solidFill>
                  <a:schemeClr val="bg1">
                    <a:lumMod val="65000"/>
                  </a:schemeClr>
                </a:solidFill>
              </a:rPr>
              <a:t>jullie niet </a:t>
            </a:r>
            <a:r>
              <a:rPr lang="nl-NL" sz="3000" dirty="0" smtClean="0">
                <a:solidFill>
                  <a:schemeClr val="bg1">
                    <a:lumMod val="65000"/>
                  </a:schemeClr>
                </a:solidFill>
              </a:rPr>
              <a:t>eigenzinnig zullen zijn)</a:t>
            </a:r>
          </a:p>
          <a:p>
            <a:pPr lvl="0"/>
            <a:r>
              <a:rPr lang="nl-NL" sz="3000" dirty="0" smtClean="0">
                <a:solidFill>
                  <a:srgbClr val="002060"/>
                </a:solidFill>
              </a:rPr>
              <a:t>dat gedeeltelijke verharding, over </a:t>
            </a:r>
            <a:r>
              <a:rPr lang="nl-NL" sz="3000" dirty="0">
                <a:solidFill>
                  <a:srgbClr val="002060"/>
                </a:solidFill>
              </a:rPr>
              <a:t>Israël is gekomen, </a:t>
            </a:r>
            <a:endParaRPr lang="nl-NL" sz="3000" dirty="0" smtClean="0">
              <a:solidFill>
                <a:srgbClr val="002060"/>
              </a:solidFill>
            </a:endParaRPr>
          </a:p>
          <a:p>
            <a:pPr lvl="0"/>
            <a:r>
              <a:rPr lang="nl-NL" sz="3000" dirty="0" smtClean="0">
                <a:solidFill>
                  <a:srgbClr val="002060"/>
                </a:solidFill>
              </a:rPr>
              <a:t>totdat </a:t>
            </a:r>
            <a:r>
              <a:rPr lang="nl-NL" sz="3000" dirty="0">
                <a:solidFill>
                  <a:srgbClr val="002060"/>
                </a:solidFill>
              </a:rPr>
              <a:t>de </a:t>
            </a:r>
            <a:r>
              <a:rPr lang="nl-NL" sz="3000" dirty="0" smtClean="0">
                <a:solidFill>
                  <a:srgbClr val="002060"/>
                </a:solidFill>
              </a:rPr>
              <a:t>volheid van </a:t>
            </a:r>
            <a:r>
              <a:rPr lang="nl-NL" sz="3000" dirty="0">
                <a:solidFill>
                  <a:srgbClr val="002060"/>
                </a:solidFill>
              </a:rPr>
              <a:t>de natiën zal </a:t>
            </a:r>
            <a:r>
              <a:rPr lang="nl-NL" sz="3000" dirty="0" smtClean="0">
                <a:solidFill>
                  <a:srgbClr val="002060"/>
                </a:solidFill>
              </a:rPr>
              <a:t>binnengaan.</a:t>
            </a:r>
          </a:p>
          <a:p>
            <a:pPr lvl="0"/>
            <a:r>
              <a:rPr lang="nl-NL" sz="3000" baseline="30000" dirty="0" smtClean="0">
                <a:solidFill>
                  <a:schemeClr val="bg1">
                    <a:lumMod val="65000"/>
                  </a:schemeClr>
                </a:solidFill>
              </a:rPr>
              <a:t>26</a:t>
            </a:r>
            <a:r>
              <a:rPr lang="nl-NL" sz="3000" dirty="0" smtClean="0">
                <a:solidFill>
                  <a:schemeClr val="bg1">
                    <a:lumMod val="65000"/>
                  </a:schemeClr>
                </a:solidFill>
              </a:rPr>
              <a:t> En </a:t>
            </a:r>
            <a:r>
              <a:rPr lang="nl-NL" sz="3000" dirty="0">
                <a:solidFill>
                  <a:schemeClr val="bg1">
                    <a:lumMod val="65000"/>
                  </a:schemeClr>
                </a:solidFill>
              </a:rPr>
              <a:t>zó zal geheel Israël gered </a:t>
            </a:r>
            <a:r>
              <a:rPr lang="nl-NL" sz="3000" dirty="0" smtClean="0">
                <a:solidFill>
                  <a:schemeClr val="bg1">
                    <a:lumMod val="65000"/>
                  </a:schemeClr>
                </a:solidFill>
              </a:rPr>
              <a:t>worden…</a:t>
            </a:r>
            <a:endParaRPr lang="nl-NL" sz="3000" dirty="0">
              <a:solidFill>
                <a:schemeClr val="bg1">
                  <a:lumMod val="65000"/>
                </a:schemeClr>
              </a:solidFill>
            </a:endParaRPr>
          </a:p>
        </p:txBody>
      </p:sp>
      <p:sp>
        <p:nvSpPr>
          <p:cNvPr id="4" name="Tekstvak 3"/>
          <p:cNvSpPr txBox="1"/>
          <p:nvPr/>
        </p:nvSpPr>
        <p:spPr>
          <a:xfrm>
            <a:off x="1319890" y="3414085"/>
            <a:ext cx="9207140" cy="209288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Israëls verharding is niet alleen gedeeltelijk, maar ook tijdelijk</a:t>
            </a:r>
          </a:p>
          <a:p>
            <a:pPr marL="457200" indent="-457200">
              <a:buFont typeface="Courier New" panose="02070309020205020404" pitchFamily="49" charset="0"/>
              <a:buChar char="o"/>
            </a:pPr>
            <a:r>
              <a:rPr lang="nl-NL" sz="2600" dirty="0">
                <a:latin typeface="+mj-lt"/>
              </a:rPr>
              <a:t>d</a:t>
            </a:r>
            <a:r>
              <a:rPr lang="nl-NL" sz="2600" dirty="0" smtClean="0">
                <a:latin typeface="+mj-lt"/>
              </a:rPr>
              <a:t>e volheid van de natiën =&gt; vergelijk: ‘hun volheid’ (:12)</a:t>
            </a:r>
          </a:p>
          <a:p>
            <a:pPr marL="457200" indent="-457200">
              <a:buFont typeface="Courier New" panose="02070309020205020404" pitchFamily="49" charset="0"/>
              <a:buChar char="o"/>
            </a:pPr>
            <a:r>
              <a:rPr lang="nl-NL" sz="2600" dirty="0" smtClean="0">
                <a:latin typeface="+mj-lt"/>
              </a:rPr>
              <a:t>‘hun volheid’=&gt; Israël komt op/tot haar bestemming</a:t>
            </a:r>
          </a:p>
          <a:p>
            <a:pPr marL="457200" indent="-457200">
              <a:buFont typeface="Courier New" panose="02070309020205020404" pitchFamily="49" charset="0"/>
              <a:buChar char="o"/>
            </a:pPr>
            <a:r>
              <a:rPr lang="nl-NL" sz="2600" dirty="0">
                <a:latin typeface="+mj-lt"/>
              </a:rPr>
              <a:t>h</a:t>
            </a:r>
            <a:r>
              <a:rPr lang="nl-NL" sz="2600" dirty="0" smtClean="0">
                <a:latin typeface="+mj-lt"/>
              </a:rPr>
              <a:t>et ingaan van de volheid van de natiën betreft ‘de wegrukking’</a:t>
            </a:r>
          </a:p>
          <a:p>
            <a:pPr marL="457200" indent="-457200">
              <a:buFont typeface="Courier New" panose="02070309020205020404" pitchFamily="49" charset="0"/>
              <a:buChar char="o"/>
            </a:pPr>
            <a:r>
              <a:rPr lang="nl-NL" sz="2600" dirty="0" smtClean="0">
                <a:latin typeface="+mj-lt"/>
              </a:rPr>
              <a:t>‘volheid van natiën’ =&gt; Genesis 48 =&gt;</a:t>
            </a:r>
          </a:p>
        </p:txBody>
      </p:sp>
      <p:pic>
        <p:nvPicPr>
          <p:cNvPr id="3" name="Afbeelding 2"/>
          <p:cNvPicPr>
            <a:picLocks noChangeAspect="1"/>
          </p:cNvPicPr>
          <p:nvPr/>
        </p:nvPicPr>
        <p:blipFill>
          <a:blip r:embed="rId3"/>
          <a:stretch>
            <a:fillRect/>
          </a:stretch>
        </p:blipFill>
        <p:spPr>
          <a:xfrm>
            <a:off x="345981" y="5890875"/>
            <a:ext cx="8352250" cy="843299"/>
          </a:xfrm>
          <a:prstGeom prst="rect">
            <a:avLst/>
          </a:prstGeom>
        </p:spPr>
      </p:pic>
    </p:spTree>
    <p:extLst>
      <p:ext uri="{BB962C8B-B14F-4D97-AF65-F5344CB8AC3E}">
        <p14:creationId xmlns:p14="http://schemas.microsoft.com/office/powerpoint/2010/main" val="101861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67498</TotalTime>
  <Words>1824</Words>
  <Application>Microsoft Office PowerPoint</Application>
  <PresentationFormat>Breedbeeld</PresentationFormat>
  <Paragraphs>196</Paragraphs>
  <Slides>24</Slides>
  <Notes>18</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24</vt:i4>
      </vt:variant>
    </vt:vector>
  </HeadingPairs>
  <TitlesOfParts>
    <vt:vector size="31" baseType="lpstr">
      <vt:lpstr>Arial</vt:lpstr>
      <vt:lpstr>Calibri</vt:lpstr>
      <vt:lpstr>Calibri Light</vt:lpstr>
      <vt:lpstr>Courier New</vt:lpstr>
      <vt:lpstr>Verdana</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Gerard Oudijn</cp:lastModifiedBy>
  <cp:revision>3272</cp:revision>
  <dcterms:created xsi:type="dcterms:W3CDTF">2017-10-24T20:34:00Z</dcterms:created>
  <dcterms:modified xsi:type="dcterms:W3CDTF">2022-08-14T13:02:24Z</dcterms:modified>
</cp:coreProperties>
</file>