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1351" r:id="rId3"/>
    <p:sldId id="1907" r:id="rId4"/>
    <p:sldId id="2056" r:id="rId5"/>
    <p:sldId id="2057" r:id="rId6"/>
    <p:sldId id="2035" r:id="rId7"/>
    <p:sldId id="2036" r:id="rId8"/>
    <p:sldId id="2037" r:id="rId9"/>
    <p:sldId id="2038" r:id="rId10"/>
    <p:sldId id="2039" r:id="rId11"/>
    <p:sldId id="2040" r:id="rId12"/>
    <p:sldId id="2041" r:id="rId13"/>
    <p:sldId id="2042" r:id="rId14"/>
    <p:sldId id="2043" r:id="rId15"/>
    <p:sldId id="2044" r:id="rId16"/>
    <p:sldId id="2046" r:id="rId17"/>
    <p:sldId id="2045" r:id="rId18"/>
    <p:sldId id="2048" r:id="rId19"/>
    <p:sldId id="2047" r:id="rId20"/>
    <p:sldId id="2049" r:id="rId21"/>
    <p:sldId id="2050" r:id="rId22"/>
    <p:sldId id="2052" r:id="rId23"/>
    <p:sldId id="2051" r:id="rId24"/>
    <p:sldId id="2054" r:id="rId25"/>
    <p:sldId id="2053" r:id="rId26"/>
    <p:sldId id="2055" r:id="rId2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9BD"/>
    <a:srgbClr val="008000"/>
    <a:srgbClr val="003300"/>
    <a:srgbClr val="75CF07"/>
    <a:srgbClr val="79D707"/>
    <a:srgbClr val="CCFFCC"/>
    <a:srgbClr val="CCFF99"/>
    <a:srgbClr val="CCCCFF"/>
    <a:srgbClr val="817FB1"/>
    <a:srgbClr val="799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252" autoAdjust="0"/>
    <p:restoredTop sz="86401" autoAdjust="0"/>
  </p:normalViewPr>
  <p:slideViewPr>
    <p:cSldViewPr snapToGrid="0">
      <p:cViewPr varScale="1">
        <p:scale>
          <a:sx n="84" d="100"/>
          <a:sy n="84" d="100"/>
        </p:scale>
        <p:origin x="51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97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A6EF-CB02-48DE-9D12-0F764397CD53}" type="datetimeFigureOut">
              <a:rPr lang="nl-NL" smtClean="0"/>
              <a:t>4-9-2022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CC728-698F-42B6-9C18-F019068154F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312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64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45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976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61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31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78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204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2139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7432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2194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946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09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9701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4720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5608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4752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647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12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2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973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04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770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65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271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4-9-2022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707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4-9-2022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873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4-9-2022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96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4-9-2022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71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4-9-2022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68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4-9-2022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11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4-9-2022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24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4-9-2022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0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4-9-2022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27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4-9-2022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8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4-9-2022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3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4-9-2022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0917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4-9-2022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91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4-9-2022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66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4-9-2022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5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4-9-2022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059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4-9-2022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566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4-9-2022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191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4-9-2022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910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4-9-2022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31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4-9-2022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13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4-9-2022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581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/>
              <a:t>4-9-2022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423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4-9-2022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490" y="1833716"/>
            <a:ext cx="6732270" cy="394870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-702882" y="788919"/>
            <a:ext cx="9361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Romeinen brief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7783830" y="4982205"/>
            <a:ext cx="27889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000" dirty="0" smtClean="0">
                <a:solidFill>
                  <a:schemeClr val="bg1"/>
                </a:solidFill>
              </a:rPr>
              <a:t>studie 28</a:t>
            </a:r>
          </a:p>
          <a:p>
            <a:pPr algn="r"/>
            <a:r>
              <a:rPr lang="nl-NL" sz="1600" dirty="0" smtClean="0">
                <a:solidFill>
                  <a:schemeClr val="bg1"/>
                </a:solidFill>
              </a:rPr>
              <a:t>4 september 2022 Rotterdam</a:t>
            </a:r>
            <a:endParaRPr lang="nl-N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11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33 </a:t>
            </a:r>
            <a:r>
              <a:rPr lang="nl-NL" sz="3000" dirty="0" smtClean="0">
                <a:solidFill>
                  <a:srgbClr val="002060"/>
                </a:solidFill>
              </a:rPr>
              <a:t>O</a:t>
            </a:r>
            <a:r>
              <a:rPr lang="nl-NL" sz="3000" dirty="0">
                <a:solidFill>
                  <a:srgbClr val="002060"/>
                </a:solidFill>
              </a:rPr>
              <a:t>, </a:t>
            </a:r>
            <a:r>
              <a:rPr lang="nl-NL" sz="3000" dirty="0" smtClean="0">
                <a:solidFill>
                  <a:srgbClr val="002060"/>
                </a:solidFill>
              </a:rPr>
              <a:t>diepte </a:t>
            </a:r>
            <a:r>
              <a:rPr lang="nl-NL" sz="3000" dirty="0">
                <a:solidFill>
                  <a:srgbClr val="002060"/>
                </a:solidFill>
              </a:rPr>
              <a:t>van </a:t>
            </a:r>
            <a:r>
              <a:rPr lang="nl-NL" sz="3000" dirty="0" smtClean="0">
                <a:solidFill>
                  <a:srgbClr val="002060"/>
                </a:solidFill>
              </a:rPr>
              <a:t>rijkdom </a:t>
            </a:r>
            <a:r>
              <a:rPr lang="nl-NL" sz="3000" dirty="0">
                <a:solidFill>
                  <a:srgbClr val="002060"/>
                </a:solidFill>
              </a:rPr>
              <a:t>en van  wijsheid en van kennis van God!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Hoe </a:t>
            </a:r>
            <a:r>
              <a:rPr lang="nl-NL" sz="3000" dirty="0" err="1">
                <a:solidFill>
                  <a:srgbClr val="002060"/>
                </a:solidFill>
              </a:rPr>
              <a:t>onnavorsbaar</a:t>
            </a:r>
            <a:r>
              <a:rPr lang="nl-NL" sz="3000" dirty="0">
                <a:solidFill>
                  <a:srgbClr val="002060"/>
                </a:solidFill>
              </a:rPr>
              <a:t> zijn </a:t>
            </a:r>
            <a:r>
              <a:rPr lang="nl-NL" sz="3000" dirty="0" err="1">
                <a:solidFill>
                  <a:srgbClr val="002060"/>
                </a:solidFill>
              </a:rPr>
              <a:t>zijn</a:t>
            </a:r>
            <a:r>
              <a:rPr lang="nl-NL" sz="3000" dirty="0">
                <a:solidFill>
                  <a:srgbClr val="002060"/>
                </a:solidFill>
              </a:rPr>
              <a:t> oordelen en onnaspeurlijk zijn wegen!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540541" y="3108337"/>
            <a:ext cx="6706329" cy="209288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b="1" i="1" dirty="0" smtClean="0">
                <a:latin typeface="+mj-lt"/>
              </a:rPr>
              <a:t>Genesis 50</a:t>
            </a:r>
          </a:p>
          <a:p>
            <a:r>
              <a:rPr lang="nl-NL" sz="2600" baseline="30000" dirty="0" smtClean="0">
                <a:latin typeface="+mj-lt"/>
              </a:rPr>
              <a:t>20</a:t>
            </a:r>
            <a:r>
              <a:rPr lang="nl-NL" sz="2600" dirty="0" smtClean="0">
                <a:latin typeface="+mj-lt"/>
              </a:rPr>
              <a:t> En </a:t>
            </a:r>
            <a:r>
              <a:rPr lang="nl-NL" sz="2600" dirty="0">
                <a:latin typeface="+mj-lt"/>
              </a:rPr>
              <a:t>jullie hebben wel kwaad tegen mij bedacht, </a:t>
            </a:r>
            <a:endParaRPr lang="nl-NL" sz="2600" dirty="0" smtClean="0">
              <a:latin typeface="+mj-lt"/>
            </a:endParaRPr>
          </a:p>
          <a:p>
            <a:r>
              <a:rPr lang="nl-NL" sz="2600" dirty="0" smtClean="0">
                <a:latin typeface="+mj-lt"/>
              </a:rPr>
              <a:t>maar </a:t>
            </a:r>
            <a:r>
              <a:rPr lang="nl-NL" sz="2600" dirty="0">
                <a:latin typeface="+mj-lt"/>
              </a:rPr>
              <a:t>God heeft dat ten goede bedacht, </a:t>
            </a:r>
            <a:endParaRPr lang="nl-NL" sz="2600" dirty="0" smtClean="0">
              <a:latin typeface="+mj-lt"/>
            </a:endParaRPr>
          </a:p>
          <a:p>
            <a:r>
              <a:rPr lang="nl-NL" sz="2600" dirty="0" smtClean="0">
                <a:latin typeface="+mj-lt"/>
              </a:rPr>
              <a:t>ten </a:t>
            </a:r>
            <a:r>
              <a:rPr lang="nl-NL" sz="2600" dirty="0">
                <a:latin typeface="+mj-lt"/>
              </a:rPr>
              <a:t>einde te doen, zoals </a:t>
            </a:r>
            <a:r>
              <a:rPr lang="nl-NL" sz="2600" dirty="0" smtClean="0">
                <a:latin typeface="+mj-lt"/>
              </a:rPr>
              <a:t>het te deze dage is: </a:t>
            </a:r>
          </a:p>
          <a:p>
            <a:r>
              <a:rPr lang="nl-NL" sz="2600" dirty="0" smtClean="0">
                <a:latin typeface="+mj-lt"/>
              </a:rPr>
              <a:t>een </a:t>
            </a:r>
            <a:r>
              <a:rPr lang="nl-NL" sz="2600" dirty="0">
                <a:latin typeface="+mj-lt"/>
              </a:rPr>
              <a:t>groot volk in het leven te behouden.</a:t>
            </a:r>
            <a:endParaRPr lang="nl-NL" sz="2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65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11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34 </a:t>
            </a:r>
            <a:r>
              <a:rPr lang="nl-NL" sz="3000" dirty="0" smtClean="0">
                <a:solidFill>
                  <a:srgbClr val="002060"/>
                </a:solidFill>
              </a:rPr>
              <a:t>Want</a:t>
            </a:r>
            <a:r>
              <a:rPr lang="nl-NL" sz="3000" dirty="0">
                <a:solidFill>
                  <a:srgbClr val="002060"/>
                </a:solidFill>
              </a:rPr>
              <a:t>: wie kende het denken van de Heer? Of: wie werd zijn adviseur?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352071" y="3222637"/>
            <a:ext cx="4671789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een aanhaling uit Jesaja 40 =&gt;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" y="5910167"/>
            <a:ext cx="9809798" cy="80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9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87630" y="419314"/>
            <a:ext cx="121043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Jesaja 40</a:t>
            </a:r>
            <a:endParaRPr lang="nl-NL" sz="3000" b="1" dirty="0"/>
          </a:p>
          <a:p>
            <a:pPr lvl="0" algn="ctr"/>
            <a:r>
              <a:rPr lang="nl-NL" sz="3000" baseline="30000" dirty="0" smtClean="0"/>
              <a:t>12 </a:t>
            </a:r>
            <a:r>
              <a:rPr lang="nl-NL" sz="3000" dirty="0" smtClean="0"/>
              <a:t>Wie </a:t>
            </a:r>
            <a:r>
              <a:rPr lang="nl-NL" sz="3000" dirty="0"/>
              <a:t>heeft de wateren met de holte van zijn hand opgemeten</a:t>
            </a:r>
            <a:r>
              <a:rPr lang="nl-NL" sz="3000" dirty="0" smtClean="0"/>
              <a:t>,</a:t>
            </a:r>
            <a:endParaRPr lang="nl-NL" sz="3000" dirty="0"/>
          </a:p>
          <a:p>
            <a:pPr lvl="0" algn="ctr"/>
            <a:r>
              <a:rPr lang="nl-NL" sz="3000" dirty="0"/>
              <a:t>of van de hemel met een span de maat genomen</a:t>
            </a:r>
            <a:r>
              <a:rPr lang="nl-NL" sz="3000" dirty="0" smtClean="0"/>
              <a:t>,</a:t>
            </a:r>
            <a:endParaRPr lang="nl-NL" sz="3000" dirty="0"/>
          </a:p>
          <a:p>
            <a:pPr lvl="0" algn="ctr"/>
            <a:r>
              <a:rPr lang="nl-NL" sz="3000" dirty="0"/>
              <a:t>of het stof van de aarde met een maatbeker gevat</a:t>
            </a:r>
            <a:r>
              <a:rPr lang="nl-NL" sz="3000" dirty="0" smtClean="0"/>
              <a:t>,</a:t>
            </a:r>
            <a:endParaRPr lang="nl-NL" sz="3000" dirty="0"/>
          </a:p>
          <a:p>
            <a:pPr lvl="0" algn="ctr"/>
            <a:r>
              <a:rPr lang="nl-NL" sz="3000" dirty="0"/>
              <a:t>of de bergen gewogen in een waag</a:t>
            </a:r>
            <a:r>
              <a:rPr lang="nl-NL" sz="3000" dirty="0" smtClean="0"/>
              <a:t>,</a:t>
            </a:r>
            <a:endParaRPr lang="nl-NL" sz="3000" dirty="0"/>
          </a:p>
          <a:p>
            <a:pPr lvl="0" algn="ctr"/>
            <a:r>
              <a:rPr lang="nl-NL" sz="3000" dirty="0"/>
              <a:t>of de heuvels op een weegschaal?</a:t>
            </a:r>
          </a:p>
          <a:p>
            <a:pPr lvl="0" algn="ctr"/>
            <a:r>
              <a:rPr lang="nl-NL" sz="3000" baseline="30000" dirty="0" smtClean="0"/>
              <a:t>13</a:t>
            </a:r>
            <a:r>
              <a:rPr lang="nl-NL" sz="3000" dirty="0" smtClean="0"/>
              <a:t> Wie heeft </a:t>
            </a:r>
            <a:r>
              <a:rPr lang="nl-NL" sz="3000" dirty="0"/>
              <a:t>de </a:t>
            </a:r>
            <a:r>
              <a:rPr lang="nl-NL" sz="3000" dirty="0" smtClean="0"/>
              <a:t>geest </a:t>
            </a:r>
            <a:r>
              <a:rPr lang="nl-NL" sz="3000" dirty="0"/>
              <a:t>van </a:t>
            </a:r>
            <a:r>
              <a:rPr lang="nl-NL" sz="3000" dirty="0" smtClean="0"/>
              <a:t>JAHWEH gepeild</a:t>
            </a:r>
            <a:endParaRPr lang="nl-NL" sz="3000" dirty="0"/>
          </a:p>
          <a:p>
            <a:pPr lvl="0" algn="ctr"/>
            <a:r>
              <a:rPr lang="nl-NL" sz="3000" dirty="0" smtClean="0"/>
              <a:t>en </a:t>
            </a:r>
            <a:r>
              <a:rPr lang="nl-NL" sz="3000" dirty="0"/>
              <a:t>wie heeft Hem als Zijn raadsman onderwezen?</a:t>
            </a:r>
          </a:p>
          <a:p>
            <a:pPr lvl="0" algn="ctr"/>
            <a:r>
              <a:rPr lang="nl-NL" sz="3000" baseline="30000" dirty="0" smtClean="0"/>
              <a:t>14</a:t>
            </a:r>
            <a:r>
              <a:rPr lang="nl-NL" sz="3000" dirty="0" smtClean="0"/>
              <a:t> Met </a:t>
            </a:r>
            <a:r>
              <a:rPr lang="nl-NL" sz="3000" dirty="0"/>
              <a:t>wie heeft Hij beraadslaagd dat hij Hem inzicht zou geven,</a:t>
            </a:r>
          </a:p>
          <a:p>
            <a:pPr lvl="0" algn="ctr"/>
            <a:r>
              <a:rPr lang="nl-NL" sz="3000" dirty="0" smtClean="0"/>
              <a:t>Hem </a:t>
            </a:r>
            <a:r>
              <a:rPr lang="nl-NL" sz="3000" dirty="0"/>
              <a:t>het pad van het recht zou </a:t>
            </a:r>
            <a:r>
              <a:rPr lang="nl-NL" sz="3000" dirty="0" smtClean="0"/>
              <a:t>onderwijzen,</a:t>
            </a:r>
            <a:endParaRPr lang="nl-NL" sz="3000" dirty="0"/>
          </a:p>
          <a:p>
            <a:pPr lvl="0" algn="ctr"/>
            <a:r>
              <a:rPr lang="nl-NL" sz="3000" dirty="0" smtClean="0"/>
              <a:t>Hem </a:t>
            </a:r>
            <a:r>
              <a:rPr lang="nl-NL" sz="3000" dirty="0"/>
              <a:t>kennis bij zou brengen</a:t>
            </a:r>
          </a:p>
          <a:p>
            <a:pPr lvl="0" algn="ctr"/>
            <a:r>
              <a:rPr lang="nl-NL" sz="3000" dirty="0" smtClean="0"/>
              <a:t>of </a:t>
            </a:r>
            <a:r>
              <a:rPr lang="nl-NL" sz="3000" dirty="0"/>
              <a:t>Hem de weg van veel verstand zou doen kennen?</a:t>
            </a:r>
          </a:p>
        </p:txBody>
      </p:sp>
    </p:spTree>
    <p:extLst>
      <p:ext uri="{BB962C8B-B14F-4D97-AF65-F5344CB8AC3E}">
        <p14:creationId xmlns:p14="http://schemas.microsoft.com/office/powerpoint/2010/main" val="97632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11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35 </a:t>
            </a:r>
            <a:r>
              <a:rPr lang="nl-NL" sz="3000" dirty="0" smtClean="0">
                <a:solidFill>
                  <a:srgbClr val="002060"/>
                </a:solidFill>
              </a:rPr>
              <a:t>Of</a:t>
            </a:r>
            <a:r>
              <a:rPr lang="nl-NL" sz="3000" dirty="0">
                <a:solidFill>
                  <a:srgbClr val="002060"/>
                </a:solidFill>
              </a:rPr>
              <a:t>: wie geeft eerst aan Hem, en het zal aan hem terugbetaald worden?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249075" y="3106225"/>
            <a:ext cx="7952199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Job </a:t>
            </a:r>
            <a:r>
              <a:rPr lang="nl-NL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41</a:t>
            </a:r>
          </a:p>
          <a:p>
            <a:r>
              <a:rPr lang="nl-NL" sz="2600" baseline="30000" dirty="0" smtClean="0">
                <a:latin typeface="+mj-lt"/>
              </a:rPr>
              <a:t>2</a:t>
            </a:r>
            <a:r>
              <a:rPr lang="nl-NL" sz="2600" dirty="0" smtClean="0">
                <a:latin typeface="+mj-lt"/>
              </a:rPr>
              <a:t> Wie </a:t>
            </a:r>
            <a:r>
              <a:rPr lang="nl-NL" sz="2600" dirty="0">
                <a:latin typeface="+mj-lt"/>
              </a:rPr>
              <a:t>verleent Mij bijstand, dat Ik hem zou  </a:t>
            </a:r>
            <a:r>
              <a:rPr lang="nl-NL" sz="2600" dirty="0" smtClean="0">
                <a:latin typeface="+mj-lt"/>
              </a:rPr>
              <a:t>terugbetalen</a:t>
            </a:r>
            <a:r>
              <a:rPr lang="nl-NL" sz="2600" dirty="0">
                <a:latin typeface="+mj-lt"/>
              </a:rPr>
              <a:t>?</a:t>
            </a:r>
            <a:endParaRPr lang="nl-NL" sz="2600" dirty="0" smtClean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" y="5898625"/>
            <a:ext cx="9095199" cy="81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3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11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36 </a:t>
            </a:r>
            <a:r>
              <a:rPr lang="nl-NL" sz="3000" dirty="0" smtClean="0">
                <a:solidFill>
                  <a:srgbClr val="002060"/>
                </a:solidFill>
              </a:rPr>
              <a:t>Want </a:t>
            </a:r>
            <a:r>
              <a:rPr lang="nl-NL" sz="3000" u="sng" dirty="0" smtClean="0">
                <a:solidFill>
                  <a:srgbClr val="002060"/>
                </a:solidFill>
              </a:rPr>
              <a:t>vanuit </a:t>
            </a:r>
            <a:r>
              <a:rPr lang="nl-NL" sz="3000" u="sng" dirty="0">
                <a:solidFill>
                  <a:srgbClr val="002060"/>
                </a:solidFill>
              </a:rPr>
              <a:t>Hem </a:t>
            </a:r>
            <a:r>
              <a:rPr lang="nl-NL" sz="3000" dirty="0">
                <a:solidFill>
                  <a:srgbClr val="002060"/>
                </a:solidFill>
              </a:rPr>
              <a:t>en </a:t>
            </a:r>
            <a:r>
              <a:rPr lang="nl-NL" sz="3000" u="sng" dirty="0">
                <a:solidFill>
                  <a:srgbClr val="002060"/>
                </a:solidFill>
              </a:rPr>
              <a:t>door Hem </a:t>
            </a:r>
            <a:r>
              <a:rPr lang="nl-NL" sz="3000" dirty="0">
                <a:solidFill>
                  <a:srgbClr val="002060"/>
                </a:solidFill>
              </a:rPr>
              <a:t>en </a:t>
            </a:r>
            <a:r>
              <a:rPr lang="nl-NL" sz="3000" u="sng" dirty="0">
                <a:solidFill>
                  <a:srgbClr val="002060"/>
                </a:solidFill>
              </a:rPr>
              <a:t>tot </a:t>
            </a:r>
            <a:r>
              <a:rPr lang="nl-NL" sz="3000" u="sng" dirty="0" smtClean="0">
                <a:solidFill>
                  <a:srgbClr val="002060"/>
                </a:solidFill>
              </a:rPr>
              <a:t>in Hem </a:t>
            </a:r>
            <a:r>
              <a:rPr lang="nl-NL" sz="3000" dirty="0">
                <a:solidFill>
                  <a:srgbClr val="002060"/>
                </a:solidFill>
              </a:rPr>
              <a:t>zijn alle dingen: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aan Hem de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heerlijkheid tot in de aeonen! Amen!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431955" y="2843335"/>
            <a:ext cx="5831935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i="1" dirty="0" smtClean="0">
                <a:latin typeface="+mj-lt"/>
              </a:rPr>
              <a:t>vanuit Hem </a:t>
            </a:r>
            <a:r>
              <a:rPr lang="nl-NL" sz="2600" dirty="0" smtClean="0">
                <a:latin typeface="+mj-lt"/>
              </a:rPr>
              <a:t>= oorsprong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i="1" dirty="0">
                <a:latin typeface="+mj-lt"/>
              </a:rPr>
              <a:t>d</a:t>
            </a:r>
            <a:r>
              <a:rPr lang="nl-NL" sz="2600" i="1" dirty="0" smtClean="0">
                <a:latin typeface="+mj-lt"/>
              </a:rPr>
              <a:t>oor Hem </a:t>
            </a:r>
            <a:r>
              <a:rPr lang="nl-NL" sz="2600" dirty="0" smtClean="0">
                <a:latin typeface="+mj-lt"/>
              </a:rPr>
              <a:t>= heden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i="1" dirty="0">
                <a:latin typeface="+mj-lt"/>
              </a:rPr>
              <a:t>t</a:t>
            </a:r>
            <a:r>
              <a:rPr lang="nl-NL" sz="2600" i="1" dirty="0" smtClean="0">
                <a:latin typeface="+mj-lt"/>
              </a:rPr>
              <a:t>ot (in) Hem </a:t>
            </a:r>
            <a:r>
              <a:rPr lang="nl-NL" sz="2600" dirty="0" smtClean="0">
                <a:latin typeface="+mj-lt"/>
              </a:rPr>
              <a:t>= bestemming (toekomst)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" y="5765488"/>
            <a:ext cx="8863966" cy="87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6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11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36 </a:t>
            </a:r>
            <a:r>
              <a:rPr lang="nl-NL" sz="3000" dirty="0" smtClean="0">
                <a:solidFill>
                  <a:srgbClr val="002060"/>
                </a:solidFill>
              </a:rPr>
              <a:t>Want vanuit </a:t>
            </a:r>
            <a:r>
              <a:rPr lang="nl-NL" sz="3000" dirty="0">
                <a:solidFill>
                  <a:srgbClr val="002060"/>
                </a:solidFill>
              </a:rPr>
              <a:t>Hem en door Hem en tot </a:t>
            </a:r>
            <a:r>
              <a:rPr lang="nl-NL" sz="3000" dirty="0" smtClean="0">
                <a:solidFill>
                  <a:srgbClr val="002060"/>
                </a:solidFill>
              </a:rPr>
              <a:t>in Hem </a:t>
            </a:r>
            <a:r>
              <a:rPr lang="nl-NL" sz="3000" dirty="0">
                <a:solidFill>
                  <a:srgbClr val="002060"/>
                </a:solidFill>
              </a:rPr>
              <a:t>zijn </a:t>
            </a:r>
            <a:r>
              <a:rPr lang="nl-NL" sz="3000" u="sng" dirty="0">
                <a:solidFill>
                  <a:srgbClr val="002060"/>
                </a:solidFill>
              </a:rPr>
              <a:t>alle dingen</a:t>
            </a:r>
            <a:r>
              <a:rPr lang="nl-NL" sz="3000" dirty="0">
                <a:solidFill>
                  <a:srgbClr val="002060"/>
                </a:solidFill>
              </a:rPr>
              <a:t>: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aan Hem de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heerlijkheid tot in de aeonen! Amen!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766157" y="2270215"/>
            <a:ext cx="8918035" cy="289310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i="1" dirty="0" smtClean="0">
                <a:latin typeface="+mj-lt"/>
              </a:rPr>
              <a:t>ta </a:t>
            </a:r>
            <a:r>
              <a:rPr lang="nl-NL" sz="2600" i="1" dirty="0" err="1" smtClean="0">
                <a:latin typeface="+mj-lt"/>
              </a:rPr>
              <a:t>panta</a:t>
            </a:r>
            <a:r>
              <a:rPr lang="nl-NL" sz="2600" i="1" dirty="0" smtClean="0">
                <a:latin typeface="+mj-lt"/>
              </a:rPr>
              <a:t> </a:t>
            </a:r>
            <a:r>
              <a:rPr lang="nl-NL" sz="2600" dirty="0" smtClean="0">
                <a:latin typeface="+mj-lt"/>
              </a:rPr>
              <a:t>= het al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alles wat Paulus hiervoor uiteengezet heeft (hoofdstuk 9-11):</a:t>
            </a:r>
            <a:endParaRPr lang="nl-NL" sz="2600" dirty="0">
              <a:latin typeface="+mj-lt"/>
            </a:endParaRP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verharding en ontferming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geloof en ongeloof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Israël en de natiën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Gods wegen en oordelen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enz.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" y="5765488"/>
            <a:ext cx="8863966" cy="87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6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11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36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Want vanuit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Hem en door Hem en tot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in Hem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zijn alle dingen: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aan Hem de </a:t>
            </a:r>
            <a:r>
              <a:rPr lang="nl-NL" sz="3000" dirty="0">
                <a:solidFill>
                  <a:srgbClr val="002060"/>
                </a:solidFill>
              </a:rPr>
              <a:t>heerlijkheid tot in de aeonen! Amen!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197515" y="3163375"/>
            <a:ext cx="9706705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aan </a:t>
            </a:r>
            <a:r>
              <a:rPr lang="nl-NL" sz="2600" i="1" dirty="0" smtClean="0">
                <a:latin typeface="+mj-lt"/>
              </a:rPr>
              <a:t>Hem</a:t>
            </a:r>
            <a:r>
              <a:rPr lang="nl-NL" sz="2600" dirty="0" smtClean="0">
                <a:latin typeface="+mj-lt"/>
              </a:rPr>
              <a:t> alle eer!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dit is de God kennen en Hem verheerlijken en danken als God (1:21)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2" y="5956567"/>
            <a:ext cx="6228966" cy="78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7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11480" y="1337310"/>
            <a:ext cx="11064243" cy="55399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1    2    3    4    5    6    7     8       </a:t>
            </a:r>
            <a:r>
              <a:rPr lang="nl-NL" sz="3000" b="1" dirty="0" smtClean="0">
                <a:solidFill>
                  <a:srgbClr val="FF0000"/>
                </a:solidFill>
              </a:rPr>
              <a:t>9     10     11       </a:t>
            </a:r>
            <a:r>
              <a:rPr lang="nl-NL" sz="3000" b="1" dirty="0" smtClean="0">
                <a:solidFill>
                  <a:srgbClr val="002060"/>
                </a:solidFill>
              </a:rPr>
              <a:t>12     13     14     15     16   </a:t>
            </a:r>
            <a:endParaRPr lang="nl-NL" sz="3000" b="1" dirty="0">
              <a:solidFill>
                <a:srgbClr val="002060"/>
              </a:solidFill>
            </a:endParaRPr>
          </a:p>
        </p:txBody>
      </p:sp>
      <p:sp>
        <p:nvSpPr>
          <p:cNvPr id="4" name="Rechteraccolade 3"/>
          <p:cNvSpPr/>
          <p:nvPr/>
        </p:nvSpPr>
        <p:spPr>
          <a:xfrm rot="16200000">
            <a:off x="1971675" y="1183002"/>
            <a:ext cx="685801" cy="3851910"/>
          </a:xfrm>
          <a:prstGeom prst="righ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eraccolade 4"/>
          <p:cNvSpPr/>
          <p:nvPr/>
        </p:nvSpPr>
        <p:spPr>
          <a:xfrm rot="16200000">
            <a:off x="9298305" y="1274439"/>
            <a:ext cx="685801" cy="3669034"/>
          </a:xfrm>
          <a:prstGeom prst="righ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eraccolade 5"/>
          <p:cNvSpPr/>
          <p:nvPr/>
        </p:nvSpPr>
        <p:spPr>
          <a:xfrm rot="16200000">
            <a:off x="5680711" y="1714498"/>
            <a:ext cx="685797" cy="278892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411480" y="4572000"/>
            <a:ext cx="3543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 smtClean="0">
                <a:solidFill>
                  <a:srgbClr val="002060"/>
                </a:solidFill>
              </a:rPr>
              <a:t>leerstellig onderwijs</a:t>
            </a:r>
            <a:endParaRPr lang="nl-NL" sz="3000" dirty="0">
              <a:solidFill>
                <a:srgbClr val="00206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8140065" y="4341167"/>
            <a:ext cx="36976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>
                <a:solidFill>
                  <a:srgbClr val="002060"/>
                </a:solidFill>
              </a:rPr>
              <a:t>p</a:t>
            </a:r>
            <a:r>
              <a:rPr lang="nl-NL" sz="3000" dirty="0" smtClean="0">
                <a:solidFill>
                  <a:srgbClr val="002060"/>
                </a:solidFill>
              </a:rPr>
              <a:t>raktische consequenties van 1-8</a:t>
            </a:r>
            <a:endParaRPr lang="nl-NL" sz="3000" dirty="0">
              <a:solidFill>
                <a:srgbClr val="00206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5066823" y="4480559"/>
            <a:ext cx="19135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 smtClean="0">
                <a:solidFill>
                  <a:srgbClr val="FF0000"/>
                </a:solidFill>
              </a:rPr>
              <a:t>intermezzo</a:t>
            </a:r>
            <a:endParaRPr lang="nl-NL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80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3000" b="1" dirty="0">
                <a:solidFill>
                  <a:schemeClr val="bg1">
                    <a:lumMod val="50000"/>
                  </a:schemeClr>
                </a:solidFill>
              </a:rPr>
              <a:t>Romeinen </a:t>
            </a:r>
            <a:r>
              <a:rPr lang="nl-NL" sz="3000" b="1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lang="nl-NL" sz="3000" b="1" dirty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r>
              <a:rPr lang="nl-NL" sz="3000" baseline="30000" dirty="0" smtClean="0">
                <a:solidFill>
                  <a:schemeClr val="bg1">
                    <a:lumMod val="50000"/>
                  </a:schemeClr>
                </a:solidFill>
              </a:rPr>
              <a:t>36 </a:t>
            </a:r>
            <a:r>
              <a:rPr lang="nl-NL" sz="3000" dirty="0">
                <a:solidFill>
                  <a:schemeClr val="bg1">
                    <a:lumMod val="50000"/>
                  </a:schemeClr>
                </a:solidFill>
              </a:rPr>
              <a:t>Want vanuit Hem en door Hem en tot in Hem zijn alle dingen: </a:t>
            </a:r>
          </a:p>
          <a:p>
            <a:pPr lvl="0"/>
            <a:r>
              <a:rPr lang="nl-NL" sz="3000" dirty="0">
                <a:solidFill>
                  <a:schemeClr val="bg1">
                    <a:lumMod val="50000"/>
                  </a:schemeClr>
                </a:solidFill>
              </a:rPr>
              <a:t>aan Hem de heerlijkheid tot in de aeonen! Amen!</a:t>
            </a:r>
          </a:p>
          <a:p>
            <a:endParaRPr lang="nl-NL" sz="3000" b="1" dirty="0" smtClean="0">
              <a:solidFill>
                <a:srgbClr val="002060"/>
              </a:solidFill>
            </a:endParaRPr>
          </a:p>
          <a:p>
            <a:r>
              <a:rPr lang="nl-NL" sz="3000" b="1" dirty="0" smtClean="0">
                <a:solidFill>
                  <a:srgbClr val="002060"/>
                </a:solidFill>
              </a:rPr>
              <a:t>Romeinen 12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 </a:t>
            </a:r>
            <a:r>
              <a:rPr lang="nl-NL" sz="3000" dirty="0" smtClean="0">
                <a:solidFill>
                  <a:srgbClr val="002060"/>
                </a:solidFill>
              </a:rPr>
              <a:t>Ik moedig jullie dan aan </a:t>
            </a:r>
            <a:r>
              <a:rPr lang="nl-NL" sz="3000" dirty="0">
                <a:solidFill>
                  <a:srgbClr val="002060"/>
                </a:solidFill>
              </a:rPr>
              <a:t>broeders, </a:t>
            </a:r>
            <a:r>
              <a:rPr lang="nl-NL" sz="3000" dirty="0" smtClean="0">
                <a:solidFill>
                  <a:srgbClr val="002060"/>
                </a:solidFill>
              </a:rPr>
              <a:t>door de barmhartigheden van </a:t>
            </a:r>
            <a:r>
              <a:rPr lang="nl-NL" sz="3000" dirty="0">
                <a:solidFill>
                  <a:srgbClr val="002060"/>
                </a:solidFill>
              </a:rPr>
              <a:t>God,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dat </a:t>
            </a:r>
            <a:r>
              <a:rPr lang="nl-NL" sz="3000" dirty="0">
                <a:solidFill>
                  <a:srgbClr val="002060"/>
                </a:solidFill>
              </a:rPr>
              <a:t>jullie je lichamen presenteren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als </a:t>
            </a:r>
            <a:r>
              <a:rPr lang="nl-NL" sz="3000" dirty="0">
                <a:solidFill>
                  <a:srgbClr val="002060"/>
                </a:solidFill>
              </a:rPr>
              <a:t>een levend, heilig en welgevallig offer aan God: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jullie </a:t>
            </a:r>
            <a:r>
              <a:rPr lang="nl-NL" sz="3000" dirty="0">
                <a:solidFill>
                  <a:srgbClr val="002060"/>
                </a:solidFill>
              </a:rPr>
              <a:t>logische dienst.</a:t>
            </a:r>
          </a:p>
        </p:txBody>
      </p:sp>
    </p:spTree>
    <p:extLst>
      <p:ext uri="{BB962C8B-B14F-4D97-AF65-F5344CB8AC3E}">
        <p14:creationId xmlns:p14="http://schemas.microsoft.com/office/powerpoint/2010/main" val="109693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12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 </a:t>
            </a:r>
            <a:r>
              <a:rPr lang="nl-NL" sz="3000" dirty="0" smtClean="0">
                <a:solidFill>
                  <a:srgbClr val="002060"/>
                </a:solidFill>
              </a:rPr>
              <a:t>Ik moedig jullie dan aan </a:t>
            </a:r>
            <a:r>
              <a:rPr lang="nl-NL" sz="3000" dirty="0">
                <a:solidFill>
                  <a:srgbClr val="002060"/>
                </a:solidFill>
              </a:rPr>
              <a:t>broeders, </a:t>
            </a:r>
            <a:r>
              <a:rPr lang="nl-NL" sz="3000" dirty="0" smtClean="0">
                <a:solidFill>
                  <a:srgbClr val="002060"/>
                </a:solidFill>
              </a:rPr>
              <a:t>door de barmhartigheden van </a:t>
            </a:r>
            <a:r>
              <a:rPr lang="nl-NL" sz="3000" dirty="0">
                <a:solidFill>
                  <a:srgbClr val="002060"/>
                </a:solidFill>
              </a:rPr>
              <a:t>God,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dat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jullie je lichamen presenteren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als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een levend, heilig en welgevallig offer aan God: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jullie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logische dienst.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129351" y="3637937"/>
            <a:ext cx="5378042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i.v.m. het voorgaande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omdat uit, door en tot Hem </a:t>
            </a:r>
            <a:r>
              <a:rPr lang="nl-NL" sz="2600" i="1" dirty="0" smtClean="0">
                <a:latin typeface="+mj-lt"/>
              </a:rPr>
              <a:t>alles</a:t>
            </a:r>
            <a:r>
              <a:rPr lang="nl-NL" sz="2600" dirty="0" smtClean="0">
                <a:latin typeface="+mj-lt"/>
              </a:rPr>
              <a:t> is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" y="5768340"/>
            <a:ext cx="962977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2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28600" y="253548"/>
            <a:ext cx="11807189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Romeinen 11</a:t>
            </a:r>
          </a:p>
          <a:p>
            <a:pPr algn="ctr"/>
            <a:r>
              <a:rPr lang="nl-NL" sz="3000" baseline="30000" dirty="0" smtClean="0"/>
              <a:t>25</a:t>
            </a:r>
            <a:r>
              <a:rPr lang="nl-NL" sz="3000" dirty="0" smtClean="0"/>
              <a:t> </a:t>
            </a:r>
            <a:r>
              <a:rPr lang="nl-NL" sz="3000" dirty="0"/>
              <a:t>Want ik wil niet, dat jullie onwetend zijn, broeders, van dit </a:t>
            </a:r>
            <a:r>
              <a:rPr lang="nl-NL" sz="3000" dirty="0" smtClean="0"/>
              <a:t>geheim,</a:t>
            </a:r>
            <a:endParaRPr lang="nl-NL" sz="3000" dirty="0"/>
          </a:p>
          <a:p>
            <a:pPr algn="ctr"/>
            <a:r>
              <a:rPr lang="nl-NL" sz="3000" dirty="0"/>
              <a:t>(opdat jullie niet eigenzinnig zullen zijn)</a:t>
            </a:r>
          </a:p>
          <a:p>
            <a:pPr algn="ctr"/>
            <a:r>
              <a:rPr lang="nl-NL" sz="3000" dirty="0"/>
              <a:t>dat gedeeltelijke verharding, over Israël is gekomen, </a:t>
            </a:r>
          </a:p>
          <a:p>
            <a:pPr algn="ctr"/>
            <a:r>
              <a:rPr lang="nl-NL" sz="3000" dirty="0"/>
              <a:t>totdat de volheid van de natiën zal binnengaan.</a:t>
            </a:r>
          </a:p>
          <a:p>
            <a:pPr algn="ctr"/>
            <a:r>
              <a:rPr lang="nl-NL" sz="3000" baseline="30000" dirty="0"/>
              <a:t>26</a:t>
            </a:r>
            <a:r>
              <a:rPr lang="nl-NL" sz="3000" dirty="0"/>
              <a:t> En zó zal geheel Israël gered worden, </a:t>
            </a:r>
          </a:p>
          <a:p>
            <a:pPr algn="ctr"/>
            <a:r>
              <a:rPr lang="nl-NL" sz="3000" dirty="0"/>
              <a:t>zoals er geschreven staat: De Uitredder zal vanuit Sion komen, </a:t>
            </a:r>
          </a:p>
          <a:p>
            <a:pPr algn="ctr"/>
            <a:r>
              <a:rPr lang="nl-NL" sz="3000" dirty="0"/>
              <a:t>en Hij zal de goddeloosheden van Jakob afkeren.</a:t>
            </a:r>
          </a:p>
          <a:p>
            <a:pPr algn="ctr"/>
            <a:r>
              <a:rPr lang="nl-NL" sz="3000" baseline="30000" dirty="0"/>
              <a:t>27</a:t>
            </a:r>
            <a:r>
              <a:rPr lang="nl-NL" sz="3000" dirty="0"/>
              <a:t> En dit is mijn verbond met hen, wanneer Ik hun zonden zal verwijderen.</a:t>
            </a:r>
          </a:p>
          <a:p>
            <a:pPr algn="ctr"/>
            <a:r>
              <a:rPr lang="nl-NL" sz="3000" baseline="30000" dirty="0"/>
              <a:t>28</a:t>
            </a:r>
            <a:r>
              <a:rPr lang="nl-NL" sz="3000" dirty="0"/>
              <a:t> Zij zijn naar het goede bericht </a:t>
            </a:r>
            <a:r>
              <a:rPr lang="nl-NL" sz="3000" dirty="0" smtClean="0"/>
              <a:t>weliswaar </a:t>
            </a:r>
            <a:r>
              <a:rPr lang="nl-NL" sz="3000" dirty="0"/>
              <a:t>vijanden vanwege jullie; </a:t>
            </a:r>
          </a:p>
          <a:p>
            <a:pPr algn="ctr"/>
            <a:r>
              <a:rPr lang="nl-NL" sz="3000" dirty="0"/>
              <a:t>maar naar de uitverkiezing zijn zij geliefden vanwege de vaderen.</a:t>
            </a:r>
          </a:p>
          <a:p>
            <a:pPr algn="ctr"/>
            <a:r>
              <a:rPr lang="nl-NL" sz="3000" baseline="30000" dirty="0"/>
              <a:t>29</a:t>
            </a:r>
            <a:r>
              <a:rPr lang="nl-NL" sz="3000" dirty="0"/>
              <a:t> Want de genadegaven en de roeping van God zijn </a:t>
            </a:r>
            <a:r>
              <a:rPr lang="nl-NL" sz="3000" dirty="0" err="1"/>
              <a:t>onberouwelijk</a:t>
            </a:r>
            <a:r>
              <a:rPr lang="nl-NL" sz="3000" dirty="0"/>
              <a:t>.</a:t>
            </a:r>
          </a:p>
          <a:p>
            <a:pPr algn="ctr"/>
            <a:r>
              <a:rPr lang="nl-NL" sz="3000" dirty="0" smtClean="0"/>
              <a:t>…</a:t>
            </a: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287961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12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Ik moedig jullie dan aan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broeders,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door de barmhartigheden van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God,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dat </a:t>
            </a:r>
            <a:r>
              <a:rPr lang="nl-NL" sz="3000" dirty="0">
                <a:solidFill>
                  <a:srgbClr val="002060"/>
                </a:solidFill>
              </a:rPr>
              <a:t>jullie je lichamen presenteren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als </a:t>
            </a:r>
            <a:r>
              <a:rPr lang="nl-NL" sz="3000" dirty="0">
                <a:solidFill>
                  <a:srgbClr val="002060"/>
                </a:solidFill>
              </a:rPr>
              <a:t>een </a:t>
            </a:r>
            <a:r>
              <a:rPr lang="nl-NL" sz="3000" u="sng" dirty="0">
                <a:solidFill>
                  <a:srgbClr val="002060"/>
                </a:solidFill>
              </a:rPr>
              <a:t>levend</a:t>
            </a:r>
            <a:r>
              <a:rPr lang="nl-NL" sz="3000" dirty="0">
                <a:solidFill>
                  <a:srgbClr val="002060"/>
                </a:solidFill>
              </a:rPr>
              <a:t>, heilig en welgevallig offer aan God: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jullie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logische dienst.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685801" y="3298338"/>
            <a:ext cx="10858500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want: wij zijn één met Christus Jezus in Zijn dood en opstanding (Rom.6:3,11)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en hoewel sterfelijk, woont Zijn geest in ons (Rom.8:11)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" y="5790409"/>
            <a:ext cx="10723245" cy="87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8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12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Ik moedig jullie dan aan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broeders,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door de barmhartigheden van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God,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dat </a:t>
            </a:r>
            <a:r>
              <a:rPr lang="nl-NL" sz="3000" dirty="0">
                <a:solidFill>
                  <a:srgbClr val="002060"/>
                </a:solidFill>
              </a:rPr>
              <a:t>jullie je lichamen presenteren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als </a:t>
            </a:r>
            <a:r>
              <a:rPr lang="nl-NL" sz="3000" dirty="0">
                <a:solidFill>
                  <a:srgbClr val="002060"/>
                </a:solidFill>
              </a:rPr>
              <a:t>een levend, heilig en welgevallig </a:t>
            </a:r>
            <a:r>
              <a:rPr lang="nl-NL" sz="3000" u="sng" dirty="0">
                <a:solidFill>
                  <a:srgbClr val="002060"/>
                </a:solidFill>
              </a:rPr>
              <a:t>offer</a:t>
            </a:r>
            <a:r>
              <a:rPr lang="nl-NL" sz="3000" dirty="0">
                <a:solidFill>
                  <a:srgbClr val="002060"/>
                </a:solidFill>
              </a:rPr>
              <a:t> aan God: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jullie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logische dienst.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45981" y="3546442"/>
            <a:ext cx="7395209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h</a:t>
            </a:r>
            <a:r>
              <a:rPr lang="nl-NL" sz="2600" dirty="0" smtClean="0">
                <a:latin typeface="+mj-lt"/>
              </a:rPr>
              <a:t>et offer spreekt van Zijn opstanding en verhoging!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wij zouden onze lichamen aan God ter beschikking stellen, zoals een Israëliet in de tempel een offerlam beschikbaar stelde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" y="5790409"/>
            <a:ext cx="10723245" cy="87137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1440" y="2274570"/>
            <a:ext cx="4272930" cy="305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1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12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Ik moedig jullie dan aan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broeders,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door de barmhartigheden van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God,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dat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jullie je lichamen presenteren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als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een levend, heilig en welgevallig offer aan God: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jullie </a:t>
            </a:r>
            <a:r>
              <a:rPr lang="nl-NL" sz="3000" dirty="0">
                <a:solidFill>
                  <a:srgbClr val="002060"/>
                </a:solidFill>
              </a:rPr>
              <a:t>logische dienst.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197515" y="3163375"/>
            <a:ext cx="9706705" cy="209288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o</a:t>
            </a:r>
            <a:r>
              <a:rPr lang="nl-NL" sz="2600" dirty="0" smtClean="0">
                <a:latin typeface="+mj-lt"/>
              </a:rPr>
              <a:t>ns lichaam presenteren (beschikbaar stellen) is het logische gevolg van beseffen wie Hij is =&gt; alles is uit, door en tot Hem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i="1" dirty="0" err="1" smtClean="0">
                <a:latin typeface="+mj-lt"/>
              </a:rPr>
              <a:t>logikos</a:t>
            </a:r>
            <a:r>
              <a:rPr lang="nl-NL" sz="2600" i="1" dirty="0" smtClean="0">
                <a:latin typeface="+mj-lt"/>
              </a:rPr>
              <a:t> =&gt; </a:t>
            </a:r>
            <a:r>
              <a:rPr lang="nl-NL" sz="2600" dirty="0" smtClean="0">
                <a:latin typeface="+mj-lt"/>
              </a:rPr>
              <a:t>afgeleid van </a:t>
            </a:r>
            <a:r>
              <a:rPr lang="nl-NL" sz="2600" i="1" dirty="0" smtClean="0">
                <a:latin typeface="+mj-lt"/>
              </a:rPr>
              <a:t>logos = woord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Zó ook jullie, </a:t>
            </a:r>
            <a:r>
              <a:rPr lang="nl-NL" sz="2600" dirty="0" smtClean="0">
                <a:latin typeface="+mj-lt"/>
              </a:rPr>
              <a:t>reken </a:t>
            </a:r>
            <a:r>
              <a:rPr lang="nl-NL" sz="2600" i="1" dirty="0" smtClean="0">
                <a:latin typeface="+mj-lt"/>
              </a:rPr>
              <a:t>(=</a:t>
            </a:r>
            <a:r>
              <a:rPr lang="nl-NL" sz="2600" i="1" dirty="0" err="1" smtClean="0">
                <a:latin typeface="+mj-lt"/>
              </a:rPr>
              <a:t>logizomai</a:t>
            </a:r>
            <a:r>
              <a:rPr lang="nl-NL" sz="2600" i="1" dirty="0" smtClean="0">
                <a:latin typeface="+mj-lt"/>
              </a:rPr>
              <a:t>)</a:t>
            </a:r>
            <a:r>
              <a:rPr lang="nl-NL" sz="2600" dirty="0" smtClean="0">
                <a:latin typeface="+mj-lt"/>
              </a:rPr>
              <a:t> </a:t>
            </a:r>
            <a:r>
              <a:rPr lang="nl-NL" sz="2600" dirty="0">
                <a:latin typeface="+mj-lt"/>
              </a:rPr>
              <a:t>jezelf dood te zijn voor de zonde, en levend voor God in Christus Jezus, onze </a:t>
            </a:r>
            <a:r>
              <a:rPr lang="nl-NL" sz="2600" dirty="0" smtClean="0">
                <a:latin typeface="+mj-lt"/>
              </a:rPr>
              <a:t>Heer</a:t>
            </a:r>
            <a:r>
              <a:rPr lang="nl-NL" sz="2600" dirty="0">
                <a:latin typeface="+mj-lt"/>
              </a:rPr>
              <a:t> </a:t>
            </a:r>
            <a:r>
              <a:rPr lang="nl-NL" sz="2600" dirty="0" smtClean="0">
                <a:latin typeface="+mj-lt"/>
              </a:rPr>
              <a:t>(Rom.6:11)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2" y="5817870"/>
            <a:ext cx="3996350" cy="85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1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12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2 </a:t>
            </a:r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word niet </a:t>
            </a:r>
            <a:r>
              <a:rPr lang="nl-NL" sz="3000" dirty="0" smtClean="0">
                <a:solidFill>
                  <a:srgbClr val="002060"/>
                </a:solidFill>
              </a:rPr>
              <a:t>gevormd naar </a:t>
            </a:r>
            <a:r>
              <a:rPr lang="nl-NL" sz="3000" dirty="0">
                <a:solidFill>
                  <a:srgbClr val="002060"/>
                </a:solidFill>
              </a:rPr>
              <a:t>deze </a:t>
            </a:r>
            <a:r>
              <a:rPr lang="nl-NL" sz="3000" dirty="0" err="1">
                <a:solidFill>
                  <a:srgbClr val="002060"/>
                </a:solidFill>
              </a:rPr>
              <a:t>aeon</a:t>
            </a:r>
            <a:r>
              <a:rPr lang="nl-NL" sz="3000" dirty="0">
                <a:solidFill>
                  <a:srgbClr val="002060"/>
                </a:solidFill>
              </a:rPr>
              <a:t>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maar onderga een metamorfose in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de vernieuwing van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het denken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om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te beproeven wat de wil van God is,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het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goede, welgevallige en volmaakte.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763425" y="3540565"/>
            <a:ext cx="6403435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want deze </a:t>
            </a:r>
            <a:r>
              <a:rPr lang="nl-NL" sz="2600" dirty="0" err="1" smtClean="0">
                <a:latin typeface="+mj-lt"/>
              </a:rPr>
              <a:t>aeon</a:t>
            </a:r>
            <a:r>
              <a:rPr lang="nl-NL" sz="2600" dirty="0" smtClean="0">
                <a:latin typeface="+mj-lt"/>
              </a:rPr>
              <a:t> is boos (Gal.1:14)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i="1" dirty="0" err="1" smtClean="0">
                <a:latin typeface="+mj-lt"/>
              </a:rPr>
              <a:t>suschēmatizesthe</a:t>
            </a:r>
            <a:r>
              <a:rPr lang="nl-NL" sz="2600" dirty="0" smtClean="0">
                <a:latin typeface="+mj-lt"/>
              </a:rPr>
              <a:t> = samen-doen-figuren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de vorm aannemen van deze </a:t>
            </a:r>
            <a:r>
              <a:rPr lang="nl-NL" sz="2600" dirty="0" err="1" smtClean="0">
                <a:latin typeface="+mj-lt"/>
              </a:rPr>
              <a:t>aeon</a:t>
            </a:r>
            <a:endParaRPr lang="nl-NL" sz="2600" dirty="0" smtClean="0">
              <a:latin typeface="+mj-lt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hetzelfde denken als in deze </a:t>
            </a:r>
            <a:r>
              <a:rPr lang="nl-NL" sz="2600" dirty="0" err="1" smtClean="0">
                <a:latin typeface="+mj-lt"/>
              </a:rPr>
              <a:t>aeon</a:t>
            </a:r>
            <a:endParaRPr lang="nl-NL" sz="2600" dirty="0" smtClean="0">
              <a:latin typeface="+mj-lt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" y="5875019"/>
            <a:ext cx="5943033" cy="83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1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400" y="4037424"/>
            <a:ext cx="2897189" cy="217481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45981" y="190714"/>
            <a:ext cx="117583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12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2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word niet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gevormd naar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deze </a:t>
            </a:r>
            <a:r>
              <a:rPr lang="nl-NL" sz="3000" dirty="0" err="1">
                <a:solidFill>
                  <a:schemeClr val="bg1">
                    <a:lumMod val="65000"/>
                  </a:schemeClr>
                </a:solidFill>
              </a:rPr>
              <a:t>aeon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maar onderga een metamorfose in </a:t>
            </a:r>
            <a:r>
              <a:rPr lang="nl-NL" sz="3000" dirty="0">
                <a:solidFill>
                  <a:srgbClr val="002060"/>
                </a:solidFill>
              </a:rPr>
              <a:t>de vernieuwing van </a:t>
            </a:r>
            <a:r>
              <a:rPr lang="nl-NL" sz="3000" dirty="0" smtClean="0">
                <a:solidFill>
                  <a:srgbClr val="002060"/>
                </a:solidFill>
              </a:rPr>
              <a:t>het denken</a:t>
            </a:r>
            <a:r>
              <a:rPr lang="nl-NL" sz="3000" dirty="0">
                <a:solidFill>
                  <a:srgbClr val="002060"/>
                </a:solidFill>
              </a:rPr>
              <a:t>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om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te beproeven wat de wil van God is,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het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goede, welgevallige en volmaakte.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300385" y="3387792"/>
            <a:ext cx="7546435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God spreekt tot ons in Zijn woord en ons denken wordt compleet anders dan dat van deze wereld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81" y="5969317"/>
            <a:ext cx="68008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3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12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2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word niet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gevormd naar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deze </a:t>
            </a:r>
            <a:r>
              <a:rPr lang="nl-NL" sz="3000" dirty="0" err="1">
                <a:solidFill>
                  <a:schemeClr val="bg1">
                    <a:lumMod val="65000"/>
                  </a:schemeClr>
                </a:solidFill>
              </a:rPr>
              <a:t>aeon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maar onderga een metamorfose in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de vernieuwing van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het denken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om </a:t>
            </a:r>
            <a:r>
              <a:rPr lang="nl-NL" sz="3000" dirty="0">
                <a:solidFill>
                  <a:srgbClr val="002060"/>
                </a:solidFill>
              </a:rPr>
              <a:t>te </a:t>
            </a:r>
            <a:r>
              <a:rPr lang="nl-NL" sz="3000" dirty="0" smtClean="0">
                <a:solidFill>
                  <a:srgbClr val="002060"/>
                </a:solidFill>
              </a:rPr>
              <a:t>beproeven wat </a:t>
            </a:r>
            <a:r>
              <a:rPr lang="nl-NL" sz="3000" dirty="0">
                <a:solidFill>
                  <a:srgbClr val="002060"/>
                </a:solidFill>
              </a:rPr>
              <a:t>de wil van God is,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het </a:t>
            </a:r>
            <a:r>
              <a:rPr lang="nl-NL" sz="3000" dirty="0">
                <a:solidFill>
                  <a:srgbClr val="002060"/>
                </a:solidFill>
              </a:rPr>
              <a:t>goede, welgevallige en volmaakte.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300385" y="3387792"/>
            <a:ext cx="8156131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beproeven = toetsen, ondervinden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Gods wil is dat we niet gevormd worden naar deze </a:t>
            </a:r>
            <a:r>
              <a:rPr lang="nl-NL" sz="2600" dirty="0" err="1" smtClean="0">
                <a:latin typeface="+mj-lt"/>
              </a:rPr>
              <a:t>aeon</a:t>
            </a:r>
            <a:r>
              <a:rPr lang="nl-NL" sz="2600" dirty="0" smtClean="0">
                <a:latin typeface="+mj-lt"/>
              </a:rPr>
              <a:t>, maar een metamorfose ondergaan in ons denken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a</a:t>
            </a:r>
            <a:r>
              <a:rPr lang="nl-NL" sz="2600" dirty="0" smtClean="0">
                <a:latin typeface="+mj-lt"/>
              </a:rPr>
              <a:t>ls dat gebeurt, ondervinden we wat de wil van God is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69" y="6023610"/>
            <a:ext cx="12050025" cy="74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0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28600" y="253548"/>
            <a:ext cx="1180718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Romeinen 11</a:t>
            </a:r>
          </a:p>
          <a:p>
            <a:pPr algn="ctr"/>
            <a:r>
              <a:rPr lang="nl-NL" sz="3000" baseline="30000" dirty="0" smtClean="0"/>
              <a:t>30</a:t>
            </a:r>
            <a:r>
              <a:rPr lang="nl-NL" sz="3000" dirty="0" smtClean="0"/>
              <a:t> Want </a:t>
            </a:r>
            <a:r>
              <a:rPr lang="nl-NL" sz="3000" dirty="0"/>
              <a:t>net zoals jullie eens ongezeglijk zijn aan God, </a:t>
            </a:r>
          </a:p>
          <a:p>
            <a:pPr algn="ctr"/>
            <a:r>
              <a:rPr lang="nl-NL" sz="3000" dirty="0"/>
              <a:t>maar nú ontferming verkregen door hun ongezeglijkheid,</a:t>
            </a:r>
          </a:p>
          <a:p>
            <a:pPr algn="ctr"/>
            <a:r>
              <a:rPr lang="nl-NL" sz="3000" baseline="30000" dirty="0"/>
              <a:t>31</a:t>
            </a:r>
            <a:r>
              <a:rPr lang="nl-NL" sz="3000" dirty="0"/>
              <a:t> zó zijn ook dezen nu ongezeglijk in de ontferming aan jullie, </a:t>
            </a:r>
          </a:p>
          <a:p>
            <a:pPr algn="ctr"/>
            <a:r>
              <a:rPr lang="nl-NL" sz="3000" dirty="0"/>
              <a:t>opdat zij [nu] ook ontferming zullen verkrijgen.</a:t>
            </a:r>
          </a:p>
          <a:p>
            <a:pPr algn="ctr"/>
            <a:r>
              <a:rPr lang="nl-NL" sz="3000" baseline="30000" dirty="0"/>
              <a:t>32</a:t>
            </a:r>
            <a:r>
              <a:rPr lang="nl-NL" sz="3000" dirty="0"/>
              <a:t> Want God sluit allen samen op in ongezeglijkheid, </a:t>
            </a:r>
          </a:p>
          <a:p>
            <a:pPr algn="ctr"/>
            <a:r>
              <a:rPr lang="nl-NL" sz="3000" dirty="0"/>
              <a:t>om zich over allen te ontfermen</a:t>
            </a:r>
            <a:r>
              <a:rPr lang="nl-NL" sz="3000" dirty="0" smtClean="0"/>
              <a:t>.</a:t>
            </a:r>
          </a:p>
          <a:p>
            <a:pPr algn="ctr"/>
            <a:r>
              <a:rPr lang="nl-NL" sz="3000" baseline="30000" dirty="0"/>
              <a:t>33</a:t>
            </a:r>
            <a:r>
              <a:rPr lang="nl-NL" sz="3000" dirty="0"/>
              <a:t> O, </a:t>
            </a:r>
            <a:r>
              <a:rPr lang="nl-NL" sz="3000" dirty="0" smtClean="0"/>
              <a:t>diepte </a:t>
            </a:r>
            <a:r>
              <a:rPr lang="nl-NL" sz="3000" dirty="0"/>
              <a:t>van rijkdom en van </a:t>
            </a:r>
            <a:r>
              <a:rPr lang="nl-NL" sz="3000" dirty="0" smtClean="0"/>
              <a:t>wijsheid </a:t>
            </a:r>
            <a:r>
              <a:rPr lang="nl-NL" sz="3000" dirty="0"/>
              <a:t>en van kennis van God! </a:t>
            </a:r>
            <a:endParaRPr lang="nl-NL" sz="3000" dirty="0" smtClean="0"/>
          </a:p>
          <a:p>
            <a:pPr algn="ctr"/>
            <a:r>
              <a:rPr lang="nl-NL" sz="3000" dirty="0" smtClean="0"/>
              <a:t>Hoe </a:t>
            </a:r>
            <a:r>
              <a:rPr lang="nl-NL" sz="3000" dirty="0" err="1"/>
              <a:t>onnavorsbaar</a:t>
            </a:r>
            <a:r>
              <a:rPr lang="nl-NL" sz="3000" dirty="0"/>
              <a:t> zijn </a:t>
            </a:r>
            <a:r>
              <a:rPr lang="nl-NL" sz="3000" dirty="0" err="1"/>
              <a:t>zijn</a:t>
            </a:r>
            <a:r>
              <a:rPr lang="nl-NL" sz="3000" dirty="0"/>
              <a:t> oordelen en onnaspeurlijk zijn wegen!</a:t>
            </a:r>
          </a:p>
          <a:p>
            <a:pPr algn="ctr"/>
            <a:r>
              <a:rPr lang="nl-NL" sz="3000" baseline="30000" dirty="0"/>
              <a:t>34</a:t>
            </a:r>
            <a:r>
              <a:rPr lang="nl-NL" sz="3000" dirty="0"/>
              <a:t> Want: wie kende het denken van de Heer? Of: wie werd zijn adviseur?</a:t>
            </a:r>
          </a:p>
          <a:p>
            <a:pPr algn="ctr"/>
            <a:r>
              <a:rPr lang="nl-NL" sz="3000" baseline="30000" dirty="0"/>
              <a:t>35</a:t>
            </a:r>
            <a:r>
              <a:rPr lang="nl-NL" sz="3000" dirty="0"/>
              <a:t> Of: wie geeft eerst aan Hem, en het zal aan hem terugbetaald worden</a:t>
            </a:r>
            <a:r>
              <a:rPr lang="nl-NL" sz="3000" dirty="0" smtClean="0"/>
              <a:t>?</a:t>
            </a:r>
          </a:p>
          <a:p>
            <a:pPr algn="ctr"/>
            <a:r>
              <a:rPr lang="nl-NL" sz="3000" baseline="30000" dirty="0"/>
              <a:t>36</a:t>
            </a:r>
            <a:r>
              <a:rPr lang="nl-NL" sz="3000" dirty="0"/>
              <a:t> Want vanuit Hem en door Hem en tot in Hem zijn alle dingen: </a:t>
            </a:r>
          </a:p>
          <a:p>
            <a:pPr algn="ctr"/>
            <a:r>
              <a:rPr lang="nl-NL" sz="3000" dirty="0"/>
              <a:t>aan Hem de heerlijkheid tot in de aeonen! Amen!</a:t>
            </a:r>
          </a:p>
          <a:p>
            <a:pPr algn="ctr"/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135140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28600" y="253548"/>
            <a:ext cx="1180718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Romeinen 12</a:t>
            </a:r>
          </a:p>
          <a:p>
            <a:pPr algn="ctr"/>
            <a:r>
              <a:rPr lang="nl-NL" sz="3000" baseline="30000" dirty="0" smtClean="0"/>
              <a:t>1</a:t>
            </a:r>
            <a:r>
              <a:rPr lang="nl-NL" sz="3000" dirty="0" smtClean="0"/>
              <a:t> </a:t>
            </a:r>
            <a:r>
              <a:rPr lang="nl-NL" sz="3000" dirty="0"/>
              <a:t>Ik moedig jullie dan aan broeders, door de barmhartigheden van God, </a:t>
            </a:r>
          </a:p>
          <a:p>
            <a:pPr algn="ctr"/>
            <a:r>
              <a:rPr lang="nl-NL" sz="3000" dirty="0"/>
              <a:t>dat jullie je lichamen presenteren </a:t>
            </a:r>
          </a:p>
          <a:p>
            <a:pPr algn="ctr"/>
            <a:r>
              <a:rPr lang="nl-NL" sz="3000" dirty="0"/>
              <a:t>als een levend, heilig en welgevallig offer aan God: </a:t>
            </a:r>
          </a:p>
          <a:p>
            <a:pPr algn="ctr"/>
            <a:r>
              <a:rPr lang="nl-NL" sz="3000" dirty="0"/>
              <a:t>jullie logische dienst.</a:t>
            </a:r>
          </a:p>
          <a:p>
            <a:pPr algn="ctr"/>
            <a:r>
              <a:rPr lang="nl-NL" sz="3000" baseline="30000" dirty="0"/>
              <a:t>2</a:t>
            </a:r>
            <a:r>
              <a:rPr lang="nl-NL" sz="3000" dirty="0"/>
              <a:t> En word niet gevormd naar deze </a:t>
            </a:r>
            <a:r>
              <a:rPr lang="nl-NL" sz="3000" dirty="0" err="1"/>
              <a:t>aeon</a:t>
            </a:r>
            <a:r>
              <a:rPr lang="nl-NL" sz="3000" dirty="0"/>
              <a:t>, </a:t>
            </a:r>
          </a:p>
          <a:p>
            <a:pPr algn="ctr"/>
            <a:r>
              <a:rPr lang="nl-NL" sz="3000" dirty="0"/>
              <a:t>maar onderga een metamorfose in de vernieuwing van het denken, </a:t>
            </a:r>
          </a:p>
          <a:p>
            <a:pPr algn="ctr"/>
            <a:r>
              <a:rPr lang="nl-NL" sz="3000" dirty="0"/>
              <a:t>om te beproeven wat de wil van God is, </a:t>
            </a:r>
          </a:p>
          <a:p>
            <a:pPr algn="ctr"/>
            <a:r>
              <a:rPr lang="nl-NL" sz="3000" dirty="0"/>
              <a:t>het goede, welgevallige en volmaakte.</a:t>
            </a:r>
          </a:p>
          <a:p>
            <a:pPr algn="ctr"/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428066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11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30 </a:t>
            </a:r>
            <a:r>
              <a:rPr lang="nl-NL" sz="3000" dirty="0" smtClean="0">
                <a:solidFill>
                  <a:srgbClr val="002060"/>
                </a:solidFill>
              </a:rPr>
              <a:t>Want </a:t>
            </a:r>
            <a:r>
              <a:rPr lang="nl-NL" sz="3000" dirty="0">
                <a:solidFill>
                  <a:srgbClr val="002060"/>
                </a:solidFill>
              </a:rPr>
              <a:t>net zoals jullie eens ongezeglijk zijn aan God,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maar </a:t>
            </a:r>
            <a:r>
              <a:rPr lang="nl-NL" sz="3000" dirty="0">
                <a:solidFill>
                  <a:srgbClr val="002060"/>
                </a:solidFill>
              </a:rPr>
              <a:t>nú ontferming verkregen door hun ongezeglijkheid</a:t>
            </a:r>
            <a:r>
              <a:rPr lang="nl-NL" sz="3000" dirty="0" smtClean="0">
                <a:solidFill>
                  <a:srgbClr val="002060"/>
                </a:solidFill>
              </a:rPr>
              <a:t>,</a:t>
            </a:r>
          </a:p>
          <a:p>
            <a:pPr lvl="0"/>
            <a:r>
              <a:rPr lang="nl-NL" sz="3000" baseline="30000" dirty="0" smtClean="0">
                <a:solidFill>
                  <a:schemeClr val="bg1">
                    <a:lumMod val="65000"/>
                  </a:schemeClr>
                </a:solidFill>
              </a:rPr>
              <a:t>31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 zó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zijn ook dezen nu ongezeglijk in de ontferming aan jullie,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opdat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zij [nu] ook ontferming zullen verkrijgen.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35" y="5149306"/>
            <a:ext cx="8787765" cy="84779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35" y="5974245"/>
            <a:ext cx="8517255" cy="81116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2295983"/>
            <a:ext cx="4121467" cy="2853323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481235" y="3044065"/>
            <a:ext cx="6782458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een vergelijking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zij zijn ongezeglijk, maar dat kán niet zo blijven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Want de genadegaven en de roeping van God zijn </a:t>
            </a:r>
            <a:r>
              <a:rPr lang="nl-NL" sz="2600" dirty="0" err="1" smtClean="0">
                <a:latin typeface="+mj-lt"/>
              </a:rPr>
              <a:t>onberouwelijk</a:t>
            </a:r>
            <a:r>
              <a:rPr lang="nl-NL" sz="2600" dirty="0" smtClean="0">
                <a:latin typeface="+mj-lt"/>
              </a:rPr>
              <a:t> (:26)</a:t>
            </a:r>
          </a:p>
        </p:txBody>
      </p:sp>
    </p:spTree>
    <p:extLst>
      <p:ext uri="{BB962C8B-B14F-4D97-AF65-F5344CB8AC3E}">
        <p14:creationId xmlns:p14="http://schemas.microsoft.com/office/powerpoint/2010/main" val="197527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11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chemeClr val="bg1">
                    <a:lumMod val="65000"/>
                  </a:schemeClr>
                </a:solidFill>
              </a:rPr>
              <a:t>30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Want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net zoals jullie eens ongezeglijk zijn aan God,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maar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nú ontferming verkregen door hun ongezeglijkheid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,</a:t>
            </a: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31</a:t>
            </a:r>
            <a:r>
              <a:rPr lang="nl-NL" sz="3000" dirty="0" smtClean="0">
                <a:solidFill>
                  <a:srgbClr val="002060"/>
                </a:solidFill>
              </a:rPr>
              <a:t> zó </a:t>
            </a:r>
            <a:r>
              <a:rPr lang="nl-NL" sz="3000" dirty="0">
                <a:solidFill>
                  <a:srgbClr val="002060"/>
                </a:solidFill>
              </a:rPr>
              <a:t>zijn ook dezen nu ongezeglijk in de ontferming aan jullie,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opdat </a:t>
            </a:r>
            <a:r>
              <a:rPr lang="nl-NL" sz="3000" dirty="0">
                <a:solidFill>
                  <a:srgbClr val="002060"/>
                </a:solidFill>
              </a:rPr>
              <a:t>zij </a:t>
            </a:r>
            <a:r>
              <a:rPr lang="nl-NL" sz="3000" dirty="0" smtClean="0">
                <a:solidFill>
                  <a:srgbClr val="002060"/>
                </a:solidFill>
              </a:rPr>
              <a:t>[nu] ook </a:t>
            </a:r>
            <a:r>
              <a:rPr lang="nl-NL" sz="3000" dirty="0">
                <a:solidFill>
                  <a:srgbClr val="002060"/>
                </a:solidFill>
              </a:rPr>
              <a:t>ontferming zullen verkrijgen.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344272" y="2998260"/>
            <a:ext cx="8691268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o</a:t>
            </a:r>
            <a:r>
              <a:rPr lang="nl-NL" sz="2600" dirty="0" smtClean="0">
                <a:latin typeface="+mj-lt"/>
              </a:rPr>
              <a:t>ngezeglijkheid van de mens is geen blokkade voor Gods ontferming, maar Gods instrument om zich te ontfermen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dat gold voor de natiën en dat geldt ook voor Israël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i="1" dirty="0" smtClean="0">
                <a:latin typeface="+mj-lt"/>
              </a:rPr>
              <a:t>‘nu’ </a:t>
            </a:r>
            <a:r>
              <a:rPr lang="nl-NL" sz="2600" dirty="0" smtClean="0">
                <a:latin typeface="+mj-lt"/>
              </a:rPr>
              <a:t>= geen tijdsaanduiding, maar </a:t>
            </a:r>
            <a:r>
              <a:rPr lang="nl-NL" sz="2600" i="1" dirty="0" smtClean="0">
                <a:latin typeface="+mj-lt"/>
              </a:rPr>
              <a:t>‘nu het zo is dat’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" y="5118119"/>
            <a:ext cx="7791450" cy="83595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81" y="5954077"/>
            <a:ext cx="7739063" cy="82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11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32 </a:t>
            </a:r>
            <a:r>
              <a:rPr lang="nl-NL" sz="3000" dirty="0" smtClean="0">
                <a:solidFill>
                  <a:srgbClr val="002060"/>
                </a:solidFill>
              </a:rPr>
              <a:t>Want </a:t>
            </a:r>
            <a:r>
              <a:rPr lang="nl-NL" sz="3000" dirty="0">
                <a:solidFill>
                  <a:srgbClr val="002060"/>
                </a:solidFill>
              </a:rPr>
              <a:t>God sluit allen samen op in ongezeglijkheid,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opdat Hij zich over allen zou ontfermen.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491490" y="2998259"/>
            <a:ext cx="8275320" cy="209288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En </a:t>
            </a:r>
            <a:r>
              <a:rPr lang="nl-NL" sz="2600" dirty="0">
                <a:latin typeface="+mj-lt"/>
              </a:rPr>
              <a:t>zij doen dit, en zij </a:t>
            </a:r>
            <a:r>
              <a:rPr lang="nl-NL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sluiten</a:t>
            </a:r>
            <a:r>
              <a:rPr lang="nl-NL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nl-NL" sz="2600" dirty="0">
                <a:latin typeface="+mj-lt"/>
              </a:rPr>
              <a:t>een talrijke menigte vissen </a:t>
            </a:r>
            <a:r>
              <a:rPr lang="nl-NL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samen in</a:t>
            </a:r>
            <a:r>
              <a:rPr lang="nl-NL" sz="2600" dirty="0">
                <a:latin typeface="+mj-lt"/>
              </a:rPr>
              <a:t>; en hun netten scheurden door (</a:t>
            </a:r>
            <a:r>
              <a:rPr lang="nl-NL" sz="2600" dirty="0" smtClean="0">
                <a:latin typeface="+mj-lt"/>
              </a:rPr>
              <a:t>Luk.5:6)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Maar </a:t>
            </a:r>
            <a:r>
              <a:rPr lang="nl-NL" sz="2600" dirty="0">
                <a:latin typeface="+mj-lt"/>
              </a:rPr>
              <a:t>de Schrift </a:t>
            </a:r>
            <a:r>
              <a:rPr lang="nl-NL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sluit</a:t>
            </a:r>
            <a:r>
              <a:rPr lang="nl-NL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nl-NL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allen</a:t>
            </a:r>
            <a:r>
              <a:rPr lang="nl-NL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nl-NL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samen</a:t>
            </a:r>
            <a:r>
              <a:rPr lang="nl-NL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nl-NL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op</a:t>
            </a:r>
            <a:r>
              <a:rPr lang="nl-NL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nl-NL" sz="2600" dirty="0">
                <a:latin typeface="+mj-lt"/>
              </a:rPr>
              <a:t>onder de zonde, opdat de belofte uit het geloof van Jezus Christus gegeven zal worden aan hen, die geloven (</a:t>
            </a:r>
            <a:r>
              <a:rPr lang="nl-NL" sz="2600" dirty="0" smtClean="0">
                <a:latin typeface="+mj-lt"/>
              </a:rPr>
              <a:t>Gal. 3:22)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" y="5970029"/>
            <a:ext cx="11818620" cy="74801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3441" y="1334838"/>
            <a:ext cx="3448049" cy="270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5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11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32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Want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God sluit allen samen op in ongezeglijkheid,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opdat Hij zich </a:t>
            </a:r>
            <a:r>
              <a:rPr lang="nl-NL" sz="3000" dirty="0">
                <a:solidFill>
                  <a:srgbClr val="002060"/>
                </a:solidFill>
              </a:rPr>
              <a:t>over allen </a:t>
            </a:r>
            <a:r>
              <a:rPr lang="nl-NL" sz="3000" dirty="0" smtClean="0">
                <a:solidFill>
                  <a:srgbClr val="002060"/>
                </a:solidFill>
              </a:rPr>
              <a:t>zou ontfermen</a:t>
            </a:r>
            <a:r>
              <a:rPr lang="nl-NL" sz="3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303020" y="3080371"/>
            <a:ext cx="9418320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God ontfermt zich over wie Hij wil (Rom.9:18) en dat is over allen!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" y="5970029"/>
            <a:ext cx="11818620" cy="74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4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7583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11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33 </a:t>
            </a:r>
            <a:r>
              <a:rPr lang="nl-NL" sz="3000" dirty="0" smtClean="0">
                <a:solidFill>
                  <a:srgbClr val="002060"/>
                </a:solidFill>
              </a:rPr>
              <a:t>O</a:t>
            </a:r>
            <a:r>
              <a:rPr lang="nl-NL" sz="3000" dirty="0">
                <a:solidFill>
                  <a:srgbClr val="002060"/>
                </a:solidFill>
              </a:rPr>
              <a:t>, </a:t>
            </a:r>
            <a:r>
              <a:rPr lang="nl-NL" sz="3000" dirty="0" smtClean="0">
                <a:solidFill>
                  <a:srgbClr val="002060"/>
                </a:solidFill>
              </a:rPr>
              <a:t>diepte </a:t>
            </a:r>
            <a:r>
              <a:rPr lang="nl-NL" sz="3000" dirty="0">
                <a:solidFill>
                  <a:srgbClr val="002060"/>
                </a:solidFill>
              </a:rPr>
              <a:t>van </a:t>
            </a:r>
            <a:r>
              <a:rPr lang="nl-NL" sz="3000" dirty="0" smtClean="0">
                <a:solidFill>
                  <a:srgbClr val="002060"/>
                </a:solidFill>
              </a:rPr>
              <a:t>rijkdom </a:t>
            </a:r>
            <a:r>
              <a:rPr lang="nl-NL" sz="3000" dirty="0">
                <a:solidFill>
                  <a:srgbClr val="002060"/>
                </a:solidFill>
              </a:rPr>
              <a:t>en van  wijsheid en van kennis van God!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Hoe </a:t>
            </a:r>
            <a:r>
              <a:rPr lang="nl-NL" sz="3000" dirty="0" err="1">
                <a:solidFill>
                  <a:srgbClr val="002060"/>
                </a:solidFill>
              </a:rPr>
              <a:t>onnavorsbaar</a:t>
            </a:r>
            <a:r>
              <a:rPr lang="nl-NL" sz="3000" dirty="0">
                <a:solidFill>
                  <a:srgbClr val="002060"/>
                </a:solidFill>
              </a:rPr>
              <a:t> zijn </a:t>
            </a:r>
            <a:r>
              <a:rPr lang="nl-NL" sz="3000" dirty="0" err="1">
                <a:solidFill>
                  <a:srgbClr val="002060"/>
                </a:solidFill>
              </a:rPr>
              <a:t>zijn</a:t>
            </a:r>
            <a:r>
              <a:rPr lang="nl-NL" sz="3000" dirty="0">
                <a:solidFill>
                  <a:srgbClr val="002060"/>
                </a:solidFill>
              </a:rPr>
              <a:t> oordelen en onnaspeurlijk zijn wegen!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608871" y="3050954"/>
            <a:ext cx="10249629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in Romeinen 9-11 zet Paulus de reden van het ongeloof van Israël uiteen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alles werkt mee ten goede en gaat naar Gods plan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zoals ook Jozef getuigde =&gt;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11" y="5152347"/>
            <a:ext cx="8199190" cy="77027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81" y="5911196"/>
            <a:ext cx="8912319" cy="73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2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67988</TotalTime>
  <Words>1647</Words>
  <Application>Microsoft Office PowerPoint</Application>
  <PresentationFormat>Breedbeeld</PresentationFormat>
  <Paragraphs>206</Paragraphs>
  <Slides>25</Slides>
  <Notes>24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Verdana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 Oudijn</dc:creator>
  <cp:lastModifiedBy>Gerard Oudijn</cp:lastModifiedBy>
  <cp:revision>3302</cp:revision>
  <dcterms:created xsi:type="dcterms:W3CDTF">2017-10-24T20:34:00Z</dcterms:created>
  <dcterms:modified xsi:type="dcterms:W3CDTF">2022-09-04T13:26:35Z</dcterms:modified>
</cp:coreProperties>
</file>