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1351" r:id="rId3"/>
    <p:sldId id="2100" r:id="rId4"/>
    <p:sldId id="2125" r:id="rId5"/>
    <p:sldId id="2126" r:id="rId6"/>
    <p:sldId id="2124" r:id="rId7"/>
    <p:sldId id="2127" r:id="rId8"/>
    <p:sldId id="2128" r:id="rId9"/>
    <p:sldId id="2129" r:id="rId10"/>
    <p:sldId id="2130" r:id="rId11"/>
    <p:sldId id="2131" r:id="rId12"/>
    <p:sldId id="2132" r:id="rId13"/>
    <p:sldId id="2133" r:id="rId14"/>
    <p:sldId id="2134" r:id="rId15"/>
    <p:sldId id="2135" r:id="rId16"/>
    <p:sldId id="2136" r:id="rId17"/>
    <p:sldId id="2137" r:id="rId18"/>
    <p:sldId id="2139" r:id="rId19"/>
    <p:sldId id="2140" r:id="rId20"/>
    <p:sldId id="2141" r:id="rId21"/>
    <p:sldId id="2142" r:id="rId22"/>
    <p:sldId id="2143" r:id="rId23"/>
    <p:sldId id="2144" r:id="rId24"/>
    <p:sldId id="2145" r:id="rId25"/>
    <p:sldId id="2146" r:id="rId26"/>
    <p:sldId id="2147" r:id="rId27"/>
    <p:sldId id="2148" r:id="rId28"/>
    <p:sldId id="2149" r:id="rId29"/>
    <p:sldId id="2150" r:id="rId30"/>
    <p:sldId id="2151" r:id="rId31"/>
    <p:sldId id="2152" r:id="rId3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9BD"/>
    <a:srgbClr val="008000"/>
    <a:srgbClr val="003300"/>
    <a:srgbClr val="75CF07"/>
    <a:srgbClr val="79D707"/>
    <a:srgbClr val="CCFFCC"/>
    <a:srgbClr val="CCFF99"/>
    <a:srgbClr val="CCCCFF"/>
    <a:srgbClr val="817FB1"/>
    <a:srgbClr val="799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252" autoAdjust="0"/>
    <p:restoredTop sz="86401" autoAdjust="0"/>
  </p:normalViewPr>
  <p:slideViewPr>
    <p:cSldViewPr snapToGrid="0">
      <p:cViewPr varScale="1">
        <p:scale>
          <a:sx n="84" d="100"/>
          <a:sy n="84" d="100"/>
        </p:scale>
        <p:origin x="51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906"/>
    </p:cViewPr>
  </p:sorterViewPr>
  <p:notesViewPr>
    <p:cSldViewPr snapToGrid="0">
      <p:cViewPr varScale="1">
        <p:scale>
          <a:sx n="83" d="100"/>
          <a:sy n="83" d="100"/>
        </p:scale>
        <p:origin x="297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A6EF-CB02-48DE-9D12-0F764397CD53}" type="datetimeFigureOut">
              <a:rPr lang="nl-NL" smtClean="0"/>
              <a:t>6-11-2022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C728-698F-42B6-9C18-F019068154F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312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64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292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10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32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281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83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543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60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726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14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68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47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591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61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772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846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6589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0100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8751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741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8609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28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749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73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82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047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38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97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19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43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6-11-2022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07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6-11-2022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7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6-11-2022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6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6-11-2022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7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6-11-2022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6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6-11-2022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6-11-2022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2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6-11-2022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6-11-2022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27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6-11-2022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8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6-11-2022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3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6-11-2022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0917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6-11-2022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1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6-11-2022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6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6-11-2022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5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6-11-2022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59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6-11-2022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66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6-11-2022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191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6-11-2022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1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6-11-2022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31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6-11-2022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6-11-2022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81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/>
              <a:t>6-11-2022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23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6-11-2022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490" y="1833716"/>
            <a:ext cx="6732270" cy="394870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-702882" y="788919"/>
            <a:ext cx="936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Romeinen brief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7783830" y="4982205"/>
            <a:ext cx="27889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000" dirty="0" smtClean="0">
                <a:solidFill>
                  <a:schemeClr val="bg1"/>
                </a:solidFill>
              </a:rPr>
              <a:t>studie 32</a:t>
            </a:r>
          </a:p>
          <a:p>
            <a:pPr algn="r"/>
            <a:r>
              <a:rPr lang="nl-NL" sz="1600" dirty="0" smtClean="0">
                <a:solidFill>
                  <a:schemeClr val="bg1"/>
                </a:solidFill>
              </a:rPr>
              <a:t>6 november 2022 Rotterdam</a:t>
            </a:r>
            <a:endParaRPr lang="nl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59080" y="237993"/>
            <a:ext cx="1158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14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22 </a:t>
            </a:r>
            <a:r>
              <a:rPr lang="nl-NL" sz="3000" dirty="0" smtClean="0">
                <a:solidFill>
                  <a:srgbClr val="002060"/>
                </a:solidFill>
              </a:rPr>
              <a:t>Het geloof dat </a:t>
            </a:r>
            <a:r>
              <a:rPr lang="nl-NL" sz="3000" dirty="0">
                <a:solidFill>
                  <a:srgbClr val="002060"/>
                </a:solidFill>
              </a:rPr>
              <a:t>jij hebt, </a:t>
            </a:r>
            <a:r>
              <a:rPr lang="nl-NL" sz="3000" dirty="0" smtClean="0">
                <a:solidFill>
                  <a:srgbClr val="002060"/>
                </a:solidFill>
              </a:rPr>
              <a:t>heb dat bij </a:t>
            </a:r>
            <a:r>
              <a:rPr lang="nl-NL" sz="3000" dirty="0">
                <a:solidFill>
                  <a:srgbClr val="002060"/>
                </a:solidFill>
              </a:rPr>
              <a:t>jezelf voor het </a:t>
            </a:r>
            <a:r>
              <a:rPr lang="nl-NL" sz="3000" dirty="0" smtClean="0">
                <a:solidFill>
                  <a:srgbClr val="002060"/>
                </a:solidFill>
              </a:rPr>
              <a:t>aangezicht van </a:t>
            </a:r>
            <a:r>
              <a:rPr lang="nl-NL" sz="3000" dirty="0">
                <a:solidFill>
                  <a:srgbClr val="002060"/>
                </a:solidFill>
              </a:rPr>
              <a:t>God.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Gelukkig </a:t>
            </a:r>
            <a:r>
              <a:rPr lang="nl-NL" sz="3000" dirty="0">
                <a:solidFill>
                  <a:srgbClr val="002060"/>
                </a:solidFill>
              </a:rPr>
              <a:t>is hij, die zichzelf niet oordeelt, in wat hij toetst.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707519" y="2871976"/>
            <a:ext cx="6282051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sterke in het geloof mag alles eten, maar hoeft daar niet mee te koop te lopen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1" y="5239399"/>
            <a:ext cx="9867900" cy="74661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" y="5940293"/>
            <a:ext cx="7616190" cy="77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6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59080" y="237993"/>
            <a:ext cx="1158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14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23 </a:t>
            </a:r>
            <a:r>
              <a:rPr lang="nl-NL" sz="3000" dirty="0" smtClean="0">
                <a:solidFill>
                  <a:srgbClr val="002060"/>
                </a:solidFill>
              </a:rPr>
              <a:t>Maar </a:t>
            </a:r>
            <a:r>
              <a:rPr lang="nl-NL" sz="3000" dirty="0">
                <a:solidFill>
                  <a:srgbClr val="002060"/>
                </a:solidFill>
              </a:rPr>
              <a:t>wie </a:t>
            </a:r>
            <a:r>
              <a:rPr lang="nl-NL" sz="3000" dirty="0" smtClean="0">
                <a:solidFill>
                  <a:srgbClr val="002060"/>
                </a:solidFill>
              </a:rPr>
              <a:t>twijfelt, </a:t>
            </a:r>
            <a:r>
              <a:rPr lang="nl-NL" sz="3000" dirty="0">
                <a:solidFill>
                  <a:srgbClr val="002060"/>
                </a:solidFill>
              </a:rPr>
              <a:t>wanneer hij eet, is veroordeeld, omdat het niet uit geloof is. En alles wat niet uit geloof is, is zonde.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31814" y="3018377"/>
            <a:ext cx="11036931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w</a:t>
            </a:r>
            <a:r>
              <a:rPr lang="nl-NL" sz="2600" dirty="0" smtClean="0">
                <a:latin typeface="+mj-lt"/>
              </a:rPr>
              <a:t>ie eet, maar denkt dat hij eigenlijk niet zou moeten eten, veroordeelt zichzelf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d</a:t>
            </a:r>
            <a:r>
              <a:rPr lang="nl-NL" sz="2600" dirty="0" smtClean="0">
                <a:latin typeface="+mj-lt"/>
              </a:rPr>
              <a:t>an wandel je niet recht, in vrede en vreugde (:17), en dat mist doel.</a:t>
            </a:r>
            <a:endParaRPr lang="nl-NL" sz="2600" dirty="0"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" y="5213985"/>
            <a:ext cx="8934450" cy="8191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35" y="5940742"/>
            <a:ext cx="918210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3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59080" y="237993"/>
            <a:ext cx="1158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15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 </a:t>
            </a:r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wij, de </a:t>
            </a:r>
            <a:r>
              <a:rPr lang="nl-NL" sz="3000" dirty="0" smtClean="0">
                <a:solidFill>
                  <a:srgbClr val="002060"/>
                </a:solidFill>
              </a:rPr>
              <a:t>sterken, </a:t>
            </a:r>
            <a:r>
              <a:rPr lang="nl-NL" sz="3000" dirty="0">
                <a:solidFill>
                  <a:srgbClr val="002060"/>
                </a:solidFill>
              </a:rPr>
              <a:t>zijn verschuldigd de zwakten van de </a:t>
            </a:r>
            <a:r>
              <a:rPr lang="nl-NL" sz="3000" dirty="0" smtClean="0">
                <a:solidFill>
                  <a:srgbClr val="002060"/>
                </a:solidFill>
              </a:rPr>
              <a:t>niet-sterken </a:t>
            </a: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te dragen</a:t>
            </a:r>
            <a:r>
              <a:rPr lang="nl-NL" sz="3000" dirty="0">
                <a:solidFill>
                  <a:srgbClr val="002060"/>
                </a:solidFill>
              </a:rPr>
              <a:t>, en niet onszelf te behagen.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707519" y="2871976"/>
            <a:ext cx="7230741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sterken = </a:t>
            </a:r>
            <a:r>
              <a:rPr lang="nl-NL" sz="2600" dirty="0" err="1" smtClean="0">
                <a:latin typeface="+mj-lt"/>
              </a:rPr>
              <a:t>krachtigen</a:t>
            </a:r>
            <a:r>
              <a:rPr lang="nl-NL" sz="2600" dirty="0" smtClean="0">
                <a:latin typeface="+mj-lt"/>
              </a:rPr>
              <a:t>, vermogenden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dragen = verdragen (NBG)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maar ook dragen, in de zin van: ergens vanaf zien, zodat de zwakke niet verstrikt raakt (14:21)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6098924"/>
            <a:ext cx="11967210" cy="6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4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59080" y="237993"/>
            <a:ext cx="1158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15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2 </a:t>
            </a:r>
            <a:r>
              <a:rPr lang="nl-NL" sz="3000" dirty="0" smtClean="0">
                <a:solidFill>
                  <a:srgbClr val="002060"/>
                </a:solidFill>
              </a:rPr>
              <a:t>Laat </a:t>
            </a:r>
            <a:r>
              <a:rPr lang="nl-NL" sz="3000" dirty="0">
                <a:solidFill>
                  <a:srgbClr val="002060"/>
                </a:solidFill>
              </a:rPr>
              <a:t>een ieder van ons zijn naaste behagen, ten goede, tot opbouw.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707519" y="2871976"/>
            <a:ext cx="7505061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g</a:t>
            </a:r>
            <a:r>
              <a:rPr lang="nl-NL" sz="2600" dirty="0" smtClean="0">
                <a:latin typeface="+mj-lt"/>
              </a:rPr>
              <a:t>een mensen behagen </a:t>
            </a:r>
            <a:r>
              <a:rPr lang="nl-NL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ten koste van het evangelie </a:t>
            </a:r>
            <a:r>
              <a:rPr lang="nl-NL" sz="2600" dirty="0" smtClean="0">
                <a:latin typeface="+mj-lt"/>
              </a:rPr>
              <a:t>(Gal.1:10; 1 Thess.2:4)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m</a:t>
            </a:r>
            <a:r>
              <a:rPr lang="nl-NL" sz="2600" dirty="0" smtClean="0">
                <a:latin typeface="+mj-lt"/>
              </a:rPr>
              <a:t>aar de ander behagen </a:t>
            </a:r>
            <a:r>
              <a:rPr lang="nl-NL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ten koste van onszelf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" y="5968801"/>
            <a:ext cx="10016490" cy="76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5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59080" y="237993"/>
            <a:ext cx="1158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15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3 </a:t>
            </a:r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ook Christus behaagt zichzelf niet, maar, zoals er geschreven staat: De smaadwoorden van hen, die u smaden, vallen op mij.</a:t>
            </a:r>
          </a:p>
          <a:p>
            <a:pPr lvl="0"/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050419" y="2476878"/>
            <a:ext cx="7482201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Ps.69:10 =&gt; David was een profeet (Hand.2:30)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Christus werd gesmaad in Zijn wandel op aarde en is nu miskend in Zijn positie aan Gods rechterhand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Hij verdroeg en verdraagt het ‘om de vreugde die voor Hem ligt’ (Hebr.12:2)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" y="5248663"/>
            <a:ext cx="9616440" cy="85971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" y="6007335"/>
            <a:ext cx="8579460" cy="77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2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59080" y="237993"/>
            <a:ext cx="1158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15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4 </a:t>
            </a:r>
            <a:r>
              <a:rPr lang="nl-NL" sz="3000" dirty="0" smtClean="0">
                <a:solidFill>
                  <a:srgbClr val="002060"/>
                </a:solidFill>
              </a:rPr>
              <a:t>Want al wat er tevoren </a:t>
            </a:r>
            <a:r>
              <a:rPr lang="nl-NL" sz="3000" dirty="0">
                <a:solidFill>
                  <a:srgbClr val="002060"/>
                </a:solidFill>
              </a:rPr>
              <a:t>werd </a:t>
            </a:r>
            <a:r>
              <a:rPr lang="nl-NL" sz="3000" dirty="0" smtClean="0">
                <a:solidFill>
                  <a:srgbClr val="002060"/>
                </a:solidFill>
              </a:rPr>
              <a:t>geschreven tot onze onderwijzing, </a:t>
            </a: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werd geschreven </a:t>
            </a:r>
            <a:r>
              <a:rPr lang="nl-NL" sz="3000" dirty="0">
                <a:solidFill>
                  <a:srgbClr val="002060"/>
                </a:solidFill>
              </a:rPr>
              <a:t>opdat wij door het verduren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de bemoediging van de Schriften </a:t>
            </a:r>
            <a:r>
              <a:rPr lang="nl-NL" sz="3000" dirty="0" smtClean="0">
                <a:solidFill>
                  <a:srgbClr val="002060"/>
                </a:solidFill>
              </a:rPr>
              <a:t>de hoop hebben</a:t>
            </a:r>
            <a:r>
              <a:rPr lang="nl-NL" sz="3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027559" y="2966719"/>
            <a:ext cx="6922131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Jezus Christus ging Zijn weg in geloof en zag op dat wat vóór Hem lag (=de hoop)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dat geldt ook voor ons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" y="5268073"/>
            <a:ext cx="11841480" cy="75621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" y="5944534"/>
            <a:ext cx="11498580" cy="82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0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59080" y="237993"/>
            <a:ext cx="1158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15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5 </a:t>
            </a:r>
            <a:r>
              <a:rPr lang="nl-NL" sz="3000" dirty="0" smtClean="0">
                <a:solidFill>
                  <a:srgbClr val="002060"/>
                </a:solidFill>
              </a:rPr>
              <a:t>En de </a:t>
            </a:r>
            <a:r>
              <a:rPr lang="nl-NL" sz="3000" dirty="0">
                <a:solidFill>
                  <a:srgbClr val="002060"/>
                </a:solidFill>
              </a:rPr>
              <a:t>God van het verduren en van de </a:t>
            </a:r>
            <a:r>
              <a:rPr lang="nl-NL" sz="3000" dirty="0" smtClean="0">
                <a:solidFill>
                  <a:srgbClr val="002060"/>
                </a:solidFill>
              </a:rPr>
              <a:t>bemoediging moge Hij jullie </a:t>
            </a:r>
            <a:r>
              <a:rPr lang="nl-NL" sz="3000" dirty="0">
                <a:solidFill>
                  <a:srgbClr val="002060"/>
                </a:solidFill>
              </a:rPr>
              <a:t>geven hetzelfde gezind te zijn onder elkaar </a:t>
            </a:r>
            <a:r>
              <a:rPr lang="nl-NL" sz="3000" dirty="0" smtClean="0">
                <a:solidFill>
                  <a:srgbClr val="002060"/>
                </a:solidFill>
              </a:rPr>
              <a:t>naar Christus </a:t>
            </a:r>
            <a:r>
              <a:rPr lang="nl-NL" sz="3000" dirty="0">
                <a:solidFill>
                  <a:srgbClr val="002060"/>
                </a:solidFill>
              </a:rPr>
              <a:t>Jezus,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" y="5302922"/>
            <a:ext cx="9753600" cy="781647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" y="5999923"/>
            <a:ext cx="8547144" cy="75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9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59080" y="237993"/>
            <a:ext cx="11582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15</a:t>
            </a:r>
          </a:p>
          <a:p>
            <a:r>
              <a:rPr lang="nl-NL" sz="3000" baseline="30000" dirty="0">
                <a:solidFill>
                  <a:schemeClr val="bg1">
                    <a:lumMod val="65000"/>
                  </a:schemeClr>
                </a:solidFill>
              </a:rPr>
              <a:t>5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En de God van het verduren en van de bemoediging moge Hij jullie geven hetzelfde gezind te zijn onder elkaar naar Christus Jezus,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6 </a:t>
            </a:r>
            <a:r>
              <a:rPr lang="nl-NL" sz="3000" dirty="0" smtClean="0">
                <a:solidFill>
                  <a:srgbClr val="002060"/>
                </a:solidFill>
              </a:rPr>
              <a:t>opdat </a:t>
            </a:r>
            <a:r>
              <a:rPr lang="nl-NL" sz="3000" dirty="0">
                <a:solidFill>
                  <a:srgbClr val="002060"/>
                </a:solidFill>
              </a:rPr>
              <a:t>jullie </a:t>
            </a:r>
            <a:r>
              <a:rPr lang="nl-NL" sz="3000" dirty="0" smtClean="0">
                <a:solidFill>
                  <a:srgbClr val="002060"/>
                </a:solidFill>
              </a:rPr>
              <a:t>eendrachtig </a:t>
            </a:r>
            <a:r>
              <a:rPr lang="nl-NL" sz="3000" dirty="0">
                <a:solidFill>
                  <a:srgbClr val="002060"/>
                </a:solidFill>
              </a:rPr>
              <a:t>uit één mond de God en Vader van onze Heer Jezus Christus zullen verheerlijken.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120156" y="3861546"/>
            <a:ext cx="8202291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eendrachtig =&gt; synoniemen: eenstemmig, gelijkgestemd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" y="6069330"/>
            <a:ext cx="11995049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59080" y="237993"/>
            <a:ext cx="1158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15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7 </a:t>
            </a:r>
            <a:r>
              <a:rPr lang="nl-NL" sz="3000" dirty="0" smtClean="0">
                <a:solidFill>
                  <a:srgbClr val="002060"/>
                </a:solidFill>
              </a:rPr>
              <a:t>Daarom</a:t>
            </a:r>
            <a:r>
              <a:rPr lang="nl-NL" sz="3000" dirty="0">
                <a:solidFill>
                  <a:srgbClr val="002060"/>
                </a:solidFill>
              </a:rPr>
              <a:t>, neem elkaar </a:t>
            </a:r>
            <a:r>
              <a:rPr lang="nl-NL" sz="3000" dirty="0" smtClean="0">
                <a:solidFill>
                  <a:srgbClr val="002060"/>
                </a:solidFill>
              </a:rPr>
              <a:t>tot je</a:t>
            </a:r>
            <a:r>
              <a:rPr lang="nl-NL" sz="3000" dirty="0">
                <a:solidFill>
                  <a:srgbClr val="002060"/>
                </a:solidFill>
              </a:rPr>
              <a:t>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zoals </a:t>
            </a:r>
            <a:r>
              <a:rPr lang="nl-NL" sz="3000" dirty="0">
                <a:solidFill>
                  <a:srgbClr val="002060"/>
                </a:solidFill>
              </a:rPr>
              <a:t>ook Christus jullie </a:t>
            </a:r>
            <a:r>
              <a:rPr lang="nl-NL" sz="3000" dirty="0" smtClean="0">
                <a:solidFill>
                  <a:srgbClr val="002060"/>
                </a:solidFill>
              </a:rPr>
              <a:t>tot zich </a:t>
            </a:r>
            <a:r>
              <a:rPr lang="nl-NL" sz="3000" dirty="0">
                <a:solidFill>
                  <a:srgbClr val="002060"/>
                </a:solidFill>
              </a:rPr>
              <a:t>nam tot heerlijkheid van God.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027559" y="2966719"/>
            <a:ext cx="8602341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</a:t>
            </a:r>
            <a:r>
              <a:rPr lang="nl-NL" sz="2600" dirty="0">
                <a:latin typeface="+mj-lt"/>
              </a:rPr>
              <a:t>zwakke in het geloof, neem die tot </a:t>
            </a:r>
            <a:r>
              <a:rPr lang="nl-NL" sz="2600" dirty="0" smtClean="0">
                <a:latin typeface="+mj-lt"/>
              </a:rPr>
              <a:t>je… (14:1)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Christus verdroeg alle smaad om ons tot Zich te nemen (:3)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" y="6046470"/>
            <a:ext cx="12056526" cy="73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9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59080" y="237993"/>
            <a:ext cx="1158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15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8 </a:t>
            </a:r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ik zeg, dat Christus een </a:t>
            </a:r>
            <a:r>
              <a:rPr lang="nl-NL" sz="3000" dirty="0" smtClean="0">
                <a:solidFill>
                  <a:srgbClr val="002060"/>
                </a:solidFill>
              </a:rPr>
              <a:t>dienaar van </a:t>
            </a:r>
            <a:r>
              <a:rPr lang="nl-NL" sz="3000" dirty="0">
                <a:solidFill>
                  <a:srgbClr val="002060"/>
                </a:solidFill>
              </a:rPr>
              <a:t>de besnijdenis is geworden, </a:t>
            </a:r>
            <a:r>
              <a:rPr lang="nl-NL" sz="3000" dirty="0" smtClean="0">
                <a:solidFill>
                  <a:srgbClr val="002060"/>
                </a:solidFill>
              </a:rPr>
              <a:t>ten behoeve van de </a:t>
            </a:r>
            <a:r>
              <a:rPr lang="nl-NL" sz="3000" dirty="0">
                <a:solidFill>
                  <a:srgbClr val="002060"/>
                </a:solidFill>
              </a:rPr>
              <a:t>waarheid van God,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om </a:t>
            </a:r>
            <a:r>
              <a:rPr lang="nl-NL" sz="3000" dirty="0">
                <a:solidFill>
                  <a:srgbClr val="002060"/>
                </a:solidFill>
              </a:rPr>
              <a:t>de beloften van de </a:t>
            </a:r>
            <a:r>
              <a:rPr lang="nl-NL" sz="3000" dirty="0" smtClean="0">
                <a:solidFill>
                  <a:srgbClr val="002060"/>
                </a:solidFill>
              </a:rPr>
              <a:t>vaderen </a:t>
            </a:r>
            <a:r>
              <a:rPr lang="nl-NL" sz="3000" dirty="0">
                <a:solidFill>
                  <a:srgbClr val="002060"/>
                </a:solidFill>
              </a:rPr>
              <a:t>te </a:t>
            </a:r>
            <a:r>
              <a:rPr lang="nl-NL" sz="3000" dirty="0" smtClean="0">
                <a:solidFill>
                  <a:srgbClr val="002060"/>
                </a:solidFill>
              </a:rPr>
              <a:t>bevestigen…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914400" y="2489947"/>
            <a:ext cx="10012680" cy="249299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Christus neemt ons tot Zich (:7), dan Israël (:8) en daarna de natiën (:9)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Jezus Christus was in Zijn wandel op aarde slechts gezonden tot het huis van Israël (Matth.15:24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Jezus onderwees in de synagogen (Matth.12:9; Luk.4:15)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Gods beloften en andere voorrechten waren in eerste instantie bestemd voor Israël (Rom.9:4-5; Hand.2:39)</a:t>
            </a:r>
            <a:endParaRPr lang="nl-NL" sz="2600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" y="5330190"/>
            <a:ext cx="10668000" cy="7810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" y="6008370"/>
            <a:ext cx="61341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3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28600" y="253548"/>
            <a:ext cx="1180718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Romeinen 14</a:t>
            </a:r>
          </a:p>
          <a:p>
            <a:pPr algn="ctr"/>
            <a:r>
              <a:rPr lang="nl-NL" sz="3000" baseline="30000" dirty="0" smtClean="0"/>
              <a:t>1</a:t>
            </a:r>
            <a:r>
              <a:rPr lang="nl-NL" sz="3000" dirty="0" smtClean="0"/>
              <a:t> </a:t>
            </a:r>
            <a:r>
              <a:rPr lang="nl-NL" sz="3000" dirty="0"/>
              <a:t>De zwakke in het geloof, neem die tot je, </a:t>
            </a:r>
          </a:p>
          <a:p>
            <a:pPr algn="ctr"/>
            <a:r>
              <a:rPr lang="nl-NL" sz="3000" dirty="0"/>
              <a:t>maar niet tot onderscheiding van redeneringen</a:t>
            </a:r>
            <a:r>
              <a:rPr lang="nl-NL" sz="3000" dirty="0" smtClean="0"/>
              <a:t>.</a:t>
            </a:r>
          </a:p>
          <a:p>
            <a:pPr algn="ctr"/>
            <a:r>
              <a:rPr lang="nl-NL" sz="3000" baseline="30000" dirty="0"/>
              <a:t>2</a:t>
            </a:r>
            <a:r>
              <a:rPr lang="nl-NL" sz="3000" dirty="0"/>
              <a:t> De één gelooft, dat hij alles eten mag, maar de zwakke eet tuingewassen.</a:t>
            </a:r>
          </a:p>
          <a:p>
            <a:pPr algn="ctr"/>
            <a:r>
              <a:rPr lang="nl-NL" sz="3000" baseline="30000" dirty="0" smtClean="0"/>
              <a:t>3</a:t>
            </a:r>
            <a:r>
              <a:rPr lang="nl-NL" sz="3000" dirty="0" smtClean="0"/>
              <a:t> Laat </a:t>
            </a:r>
            <a:r>
              <a:rPr lang="nl-NL" sz="3000" dirty="0"/>
              <a:t>wie eet, niet degene minachten, die niet eet. </a:t>
            </a:r>
          </a:p>
          <a:p>
            <a:pPr algn="ctr"/>
            <a:r>
              <a:rPr lang="nl-NL" sz="3000" dirty="0"/>
              <a:t>En laat wie niet eet, niet degene oordelen, die eet, </a:t>
            </a:r>
          </a:p>
          <a:p>
            <a:pPr algn="ctr"/>
            <a:r>
              <a:rPr lang="nl-NL" sz="3000" dirty="0"/>
              <a:t>want God heeft hem tot zich genomen.</a:t>
            </a:r>
          </a:p>
          <a:p>
            <a:pPr algn="ctr"/>
            <a:r>
              <a:rPr lang="nl-NL" sz="3000" baseline="30000" dirty="0" smtClean="0"/>
              <a:t>4</a:t>
            </a:r>
            <a:r>
              <a:rPr lang="nl-NL" sz="3000" dirty="0" smtClean="0"/>
              <a:t> Wie </a:t>
            </a:r>
            <a:r>
              <a:rPr lang="nl-NL" sz="3000" dirty="0"/>
              <a:t>ben jij, dat jij andermans huisknecht oordeelt? </a:t>
            </a:r>
          </a:p>
          <a:p>
            <a:pPr algn="ctr"/>
            <a:r>
              <a:rPr lang="nl-NL" sz="3000" dirty="0"/>
              <a:t>Hij staat of hij valt voor zijn eigen heer.</a:t>
            </a:r>
          </a:p>
          <a:p>
            <a:pPr algn="ctr"/>
            <a:r>
              <a:rPr lang="nl-NL" sz="3000" dirty="0"/>
              <a:t>Maar hij zal staan, want de Heer is bij machte hem te doen staan.</a:t>
            </a:r>
          </a:p>
          <a:p>
            <a:pPr algn="ctr"/>
            <a:r>
              <a:rPr lang="nl-NL" sz="3000" baseline="30000" dirty="0" smtClean="0"/>
              <a:t>5</a:t>
            </a:r>
            <a:r>
              <a:rPr lang="nl-NL" sz="3000" dirty="0" smtClean="0"/>
              <a:t> De </a:t>
            </a:r>
            <a:r>
              <a:rPr lang="nl-NL" sz="3000" dirty="0"/>
              <a:t>één oordeelt de ene dag naast een andere dag, </a:t>
            </a:r>
          </a:p>
          <a:p>
            <a:pPr algn="ctr"/>
            <a:r>
              <a:rPr lang="nl-NL" sz="3000" dirty="0"/>
              <a:t>de ander oordeelt elke dag. </a:t>
            </a:r>
          </a:p>
          <a:p>
            <a:pPr algn="ctr"/>
            <a:r>
              <a:rPr lang="nl-NL" sz="3000" dirty="0"/>
              <a:t>Laat een ieder in zijn eigen denken ten volle verzekerd zijn.</a:t>
            </a:r>
          </a:p>
          <a:p>
            <a:pPr algn="ctr"/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414077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59080" y="237993"/>
            <a:ext cx="1158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15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9 </a:t>
            </a:r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dat de natiën </a:t>
            </a:r>
            <a:r>
              <a:rPr lang="nl-NL" sz="3000" dirty="0" smtClean="0">
                <a:solidFill>
                  <a:srgbClr val="002060"/>
                </a:solidFill>
              </a:rPr>
              <a:t>ten behoeve van Zijn </a:t>
            </a:r>
            <a:r>
              <a:rPr lang="nl-NL" sz="3000" dirty="0">
                <a:solidFill>
                  <a:srgbClr val="002060"/>
                </a:solidFill>
              </a:rPr>
              <a:t>ontferming God </a:t>
            </a:r>
            <a:r>
              <a:rPr lang="nl-NL" sz="3000" dirty="0" smtClean="0">
                <a:solidFill>
                  <a:srgbClr val="002060"/>
                </a:solidFill>
              </a:rPr>
              <a:t>verheerlijken</a:t>
            </a:r>
            <a:r>
              <a:rPr lang="nl-NL" sz="3000" dirty="0">
                <a:solidFill>
                  <a:srgbClr val="002060"/>
                </a:solidFill>
              </a:rPr>
              <a:t>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zoals </a:t>
            </a:r>
            <a:r>
              <a:rPr lang="nl-NL" sz="3000" dirty="0">
                <a:solidFill>
                  <a:srgbClr val="002060"/>
                </a:solidFill>
              </a:rPr>
              <a:t>er geschreven staat: </a:t>
            </a:r>
            <a:r>
              <a:rPr lang="nl-NL" sz="3000" dirty="0" smtClean="0">
                <a:solidFill>
                  <a:srgbClr val="002060"/>
                </a:solidFill>
              </a:rPr>
              <a:t>Daarom </a:t>
            </a:r>
            <a:r>
              <a:rPr lang="nl-NL" sz="3000" dirty="0">
                <a:solidFill>
                  <a:srgbClr val="002060"/>
                </a:solidFill>
              </a:rPr>
              <a:t>zal Ik u toejuichen onder de natiën,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voor uw naam zal Ik muziek maken.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359178" y="2846082"/>
            <a:ext cx="9382203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via een hersteld Israël, met Jeruzalem als centrum van de wereld, zullen de zegeningen naar de natiën gaan (Jes.56:7; Marc.11:17)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Ps.18:50; 2 Sam.22:50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maar ook een verborgen betekenis: nu, in de huidige tijd!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" y="5274183"/>
            <a:ext cx="10370820" cy="78847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" y="5978038"/>
            <a:ext cx="10509963" cy="75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2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59080" y="237993"/>
            <a:ext cx="1158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15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10 </a:t>
            </a:r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weer zegt hij: Wees vrolijk, natiën, met Zijn volk</a:t>
            </a:r>
            <a:r>
              <a:rPr lang="nl-NL" sz="3000" dirty="0" smtClean="0">
                <a:solidFill>
                  <a:srgbClr val="002060"/>
                </a:solidFill>
              </a:rPr>
              <a:t>!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11 </a:t>
            </a:r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weer zegt hij: </a:t>
            </a:r>
            <a:r>
              <a:rPr lang="nl-NL" sz="3000" dirty="0" err="1">
                <a:solidFill>
                  <a:srgbClr val="002060"/>
                </a:solidFill>
              </a:rPr>
              <a:t>Lofprijs</a:t>
            </a:r>
            <a:r>
              <a:rPr lang="nl-NL" sz="3000" dirty="0">
                <a:solidFill>
                  <a:srgbClr val="002060"/>
                </a:solidFill>
              </a:rPr>
              <a:t> de Heer, al de natiën,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laten al de volken Hem prijzen!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70083" y="2484821"/>
            <a:ext cx="10760393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Deut.32:43; Ps.117:1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via een </a:t>
            </a:r>
            <a:r>
              <a:rPr lang="nl-NL" sz="2600" i="1" dirty="0" smtClean="0">
                <a:latin typeface="+mj-lt"/>
              </a:rPr>
              <a:t>gelovig</a:t>
            </a:r>
            <a:r>
              <a:rPr lang="nl-NL" sz="2600" dirty="0" smtClean="0">
                <a:latin typeface="+mj-lt"/>
              </a:rPr>
              <a:t> Israël zullen alle natiën gezegend worden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maar nu worden vanwege het </a:t>
            </a:r>
            <a:r>
              <a:rPr lang="nl-NL" sz="2600" i="1" dirty="0" smtClean="0">
                <a:latin typeface="+mj-lt"/>
              </a:rPr>
              <a:t>ongeloof</a:t>
            </a:r>
            <a:r>
              <a:rPr lang="nl-NL" sz="2600" dirty="0" smtClean="0">
                <a:latin typeface="+mj-lt"/>
              </a:rPr>
              <a:t> van Israël deze profetieën ook vervuld en worden de natiën gezegend (Rom.9-11)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en worden de natiën gezegend via een gelovig overblijfsel uit Israël (11:1-5)</a:t>
            </a:r>
            <a:endParaRPr lang="nl-NL" sz="2600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7" y="5304472"/>
            <a:ext cx="7286625" cy="7524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87" y="5964414"/>
            <a:ext cx="11103293" cy="75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59080" y="237993"/>
            <a:ext cx="1158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15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12 </a:t>
            </a:r>
            <a:r>
              <a:rPr lang="nl-NL" sz="3000" dirty="0" smtClean="0">
                <a:solidFill>
                  <a:srgbClr val="002060"/>
                </a:solidFill>
              </a:rPr>
              <a:t>En weer, Jesaja zegt: Er zal zijn de wortel </a:t>
            </a:r>
            <a:r>
              <a:rPr lang="nl-NL" sz="3000" dirty="0">
                <a:solidFill>
                  <a:srgbClr val="002060"/>
                </a:solidFill>
              </a:rPr>
              <a:t>van </a:t>
            </a:r>
            <a:r>
              <a:rPr lang="nl-NL" sz="3000" dirty="0" err="1" smtClean="0">
                <a:solidFill>
                  <a:srgbClr val="002060"/>
                </a:solidFill>
              </a:rPr>
              <a:t>Isaï</a:t>
            </a:r>
            <a:r>
              <a:rPr lang="nl-NL" sz="3000" dirty="0" smtClean="0">
                <a:solidFill>
                  <a:srgbClr val="002060"/>
                </a:solidFill>
              </a:rPr>
              <a:t>. </a:t>
            </a:r>
            <a:r>
              <a:rPr lang="nl-NL" sz="3000" dirty="0">
                <a:solidFill>
                  <a:srgbClr val="002060"/>
                </a:solidFill>
              </a:rPr>
              <a:t>En Hij, die opstaat, om overste te zijn van </a:t>
            </a:r>
            <a:r>
              <a:rPr lang="nl-NL" sz="3000" dirty="0" smtClean="0">
                <a:solidFill>
                  <a:srgbClr val="002060"/>
                </a:solidFill>
              </a:rPr>
              <a:t>natiën</a:t>
            </a:r>
            <a:r>
              <a:rPr lang="nl-NL" sz="3000" dirty="0">
                <a:solidFill>
                  <a:srgbClr val="002060"/>
                </a:solidFill>
              </a:rPr>
              <a:t>, op Hem zullen </a:t>
            </a:r>
            <a:r>
              <a:rPr lang="nl-NL" sz="3000" dirty="0" smtClean="0">
                <a:solidFill>
                  <a:srgbClr val="002060"/>
                </a:solidFill>
              </a:rPr>
              <a:t>natiën </a:t>
            </a:r>
            <a:r>
              <a:rPr lang="nl-NL" sz="3000" dirty="0">
                <a:solidFill>
                  <a:srgbClr val="002060"/>
                </a:solidFill>
              </a:rPr>
              <a:t>hopen.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207657" y="2662082"/>
            <a:ext cx="6883004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Jes.11:1,10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afgehouwen stamboom van het koningshuis van David zou een twijg voortbrengen, en Hij zou een overste (Hoofd) van natiën zijn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" y="5335905"/>
            <a:ext cx="8305800" cy="7810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" y="6025515"/>
            <a:ext cx="802005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8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59080" y="237993"/>
            <a:ext cx="1158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15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13</a:t>
            </a:r>
            <a:r>
              <a:rPr lang="nl-NL" sz="3000" dirty="0">
                <a:solidFill>
                  <a:srgbClr val="002060"/>
                </a:solidFill>
              </a:rPr>
              <a:t> </a:t>
            </a:r>
            <a:r>
              <a:rPr lang="nl-NL" sz="3000" dirty="0" smtClean="0">
                <a:solidFill>
                  <a:srgbClr val="002060"/>
                </a:solidFill>
              </a:rPr>
              <a:t>De </a:t>
            </a:r>
            <a:r>
              <a:rPr lang="nl-NL" sz="3000" dirty="0">
                <a:solidFill>
                  <a:srgbClr val="002060"/>
                </a:solidFill>
              </a:rPr>
              <a:t>God </a:t>
            </a:r>
            <a:r>
              <a:rPr lang="nl-NL" sz="3000" dirty="0" smtClean="0">
                <a:solidFill>
                  <a:srgbClr val="002060"/>
                </a:solidFill>
              </a:rPr>
              <a:t>nu van </a:t>
            </a:r>
            <a:r>
              <a:rPr lang="nl-NL" sz="3000" dirty="0">
                <a:solidFill>
                  <a:srgbClr val="002060"/>
                </a:solidFill>
              </a:rPr>
              <a:t>de </a:t>
            </a:r>
            <a:r>
              <a:rPr lang="nl-NL" sz="3000" dirty="0" smtClean="0">
                <a:solidFill>
                  <a:srgbClr val="002060"/>
                </a:solidFill>
              </a:rPr>
              <a:t>hoop, moge Hij </a:t>
            </a:r>
            <a:r>
              <a:rPr lang="nl-NL" sz="3000" dirty="0">
                <a:solidFill>
                  <a:srgbClr val="002060"/>
                </a:solidFill>
              </a:rPr>
              <a:t>jullie vervullen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van alle </a:t>
            </a:r>
            <a:r>
              <a:rPr lang="nl-NL" sz="3000" dirty="0">
                <a:solidFill>
                  <a:srgbClr val="002060"/>
                </a:solidFill>
              </a:rPr>
              <a:t>vreugde en vrede in het geloven,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om </a:t>
            </a:r>
            <a:r>
              <a:rPr lang="nl-NL" sz="3000" dirty="0">
                <a:solidFill>
                  <a:srgbClr val="002060"/>
                </a:solidFill>
              </a:rPr>
              <a:t>overvloedig te zijn in de hoop, in </a:t>
            </a:r>
            <a:r>
              <a:rPr lang="nl-NL" sz="3000" dirty="0" smtClean="0">
                <a:solidFill>
                  <a:srgbClr val="002060"/>
                </a:solidFill>
              </a:rPr>
              <a:t>kracht van </a:t>
            </a:r>
            <a:r>
              <a:rPr lang="nl-NL" sz="3000" dirty="0">
                <a:solidFill>
                  <a:srgbClr val="002060"/>
                </a:solidFill>
              </a:rPr>
              <a:t>heilige geest.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253376" y="2877072"/>
            <a:ext cx="7850743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op Hem zullen alle natiën hopen (:12), maar wij nu al!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God van de hoop verkondigt ons via Paulus </a:t>
            </a:r>
            <a:r>
              <a:rPr lang="nl-NL" sz="2600" i="1" dirty="0" smtClean="0">
                <a:latin typeface="+mj-lt"/>
              </a:rPr>
              <a:t>de hoop van het evangelie </a:t>
            </a:r>
            <a:r>
              <a:rPr lang="nl-NL" sz="2600" dirty="0" smtClean="0">
                <a:latin typeface="+mj-lt"/>
              </a:rPr>
              <a:t>(Kol.1:23)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verzoening van heel Zijn schepping!</a:t>
            </a:r>
            <a:endParaRPr lang="nl-NL" sz="2600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" y="5345430"/>
            <a:ext cx="10658475" cy="762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" y="6011227"/>
            <a:ext cx="10210800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0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59080" y="237993"/>
            <a:ext cx="1158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15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14 </a:t>
            </a:r>
            <a:r>
              <a:rPr lang="nl-NL" sz="3000" dirty="0" smtClean="0">
                <a:solidFill>
                  <a:srgbClr val="002060"/>
                </a:solidFill>
              </a:rPr>
              <a:t>Ik </a:t>
            </a:r>
            <a:r>
              <a:rPr lang="nl-NL" sz="3000" dirty="0">
                <a:solidFill>
                  <a:srgbClr val="002060"/>
                </a:solidFill>
              </a:rPr>
              <a:t>ben </a:t>
            </a:r>
            <a:r>
              <a:rPr lang="nl-NL" sz="3000" dirty="0" smtClean="0">
                <a:solidFill>
                  <a:srgbClr val="002060"/>
                </a:solidFill>
              </a:rPr>
              <a:t>echter ook overtuigd </a:t>
            </a:r>
            <a:r>
              <a:rPr lang="nl-NL" sz="3000" dirty="0">
                <a:solidFill>
                  <a:srgbClr val="002060"/>
                </a:solidFill>
              </a:rPr>
              <a:t>van jullie, mijn broeders,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dat </a:t>
            </a:r>
            <a:r>
              <a:rPr lang="nl-NL" sz="3000" dirty="0">
                <a:solidFill>
                  <a:srgbClr val="002060"/>
                </a:solidFill>
              </a:rPr>
              <a:t>jullie </a:t>
            </a:r>
            <a:r>
              <a:rPr lang="nl-NL" sz="3000" dirty="0" err="1">
                <a:solidFill>
                  <a:srgbClr val="002060"/>
                </a:solidFill>
              </a:rPr>
              <a:t>zèlf</a:t>
            </a:r>
            <a:r>
              <a:rPr lang="nl-NL" sz="3000" dirty="0">
                <a:solidFill>
                  <a:srgbClr val="002060"/>
                </a:solidFill>
              </a:rPr>
              <a:t> ook barstensvol </a:t>
            </a:r>
            <a:r>
              <a:rPr lang="nl-NL" sz="3000" dirty="0" smtClean="0">
                <a:solidFill>
                  <a:srgbClr val="002060"/>
                </a:solidFill>
              </a:rPr>
              <a:t>van goedheid </a:t>
            </a:r>
            <a:r>
              <a:rPr lang="nl-NL" sz="3000" dirty="0">
                <a:solidFill>
                  <a:srgbClr val="002060"/>
                </a:solidFill>
              </a:rPr>
              <a:t>zijn,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vervuld van alle </a:t>
            </a:r>
            <a:r>
              <a:rPr lang="nl-NL" sz="3000" dirty="0">
                <a:solidFill>
                  <a:srgbClr val="002060"/>
                </a:solidFill>
              </a:rPr>
              <a:t>kennis, in staat ook elkaar te attenderen.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481977" y="3185682"/>
            <a:ext cx="6181964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terugverwijzend naar hoofdstuk 14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zijn onderricht over ‘sterken en zwakken’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85" y="5302237"/>
            <a:ext cx="11976856" cy="76207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" y="5987415"/>
            <a:ext cx="1146810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7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59080" y="237993"/>
            <a:ext cx="1158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15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15 </a:t>
            </a:r>
            <a:r>
              <a:rPr lang="nl-NL" sz="3000" dirty="0" smtClean="0">
                <a:solidFill>
                  <a:srgbClr val="002060"/>
                </a:solidFill>
              </a:rPr>
              <a:t>Ik schrijf echter deels gedurfder </a:t>
            </a:r>
            <a:r>
              <a:rPr lang="nl-NL" sz="3000" dirty="0">
                <a:solidFill>
                  <a:srgbClr val="002060"/>
                </a:solidFill>
              </a:rPr>
              <a:t>aan jullie, </a:t>
            </a:r>
            <a:r>
              <a:rPr lang="nl-NL" sz="3000" dirty="0" smtClean="0">
                <a:solidFill>
                  <a:srgbClr val="002060"/>
                </a:solidFill>
              </a:rPr>
              <a:t>als </a:t>
            </a:r>
            <a:r>
              <a:rPr lang="nl-NL" sz="3000" dirty="0">
                <a:solidFill>
                  <a:srgbClr val="002060"/>
                </a:solidFill>
              </a:rPr>
              <a:t>jullie </a:t>
            </a:r>
            <a:r>
              <a:rPr lang="nl-NL" sz="3000" dirty="0" smtClean="0">
                <a:solidFill>
                  <a:srgbClr val="002060"/>
                </a:solidFill>
              </a:rPr>
              <a:t>weer herinnerende, </a:t>
            </a:r>
            <a:r>
              <a:rPr lang="nl-NL" sz="3000" dirty="0">
                <a:solidFill>
                  <a:srgbClr val="002060"/>
                </a:solidFill>
              </a:rPr>
              <a:t>vanwege de genade, die door God aan mij gegeven wordt</a:t>
            </a:r>
            <a:r>
              <a:rPr lang="nl-NL" sz="3000" dirty="0" smtClean="0">
                <a:solidFill>
                  <a:srgbClr val="002060"/>
                </a:solidFill>
              </a:rPr>
              <a:t>,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539126" y="2836895"/>
            <a:ext cx="8010764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vers 15 t/m 21 gaat over Paulus’ bediening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Paulus was als apostel vrijmoedig om hen dit te zeggen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" y="5950267"/>
            <a:ext cx="9020175" cy="8096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" y="5251132"/>
            <a:ext cx="953452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7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54618" y="183232"/>
            <a:ext cx="12033234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900" b="1" dirty="0" smtClean="0">
                <a:solidFill>
                  <a:srgbClr val="002060"/>
                </a:solidFill>
              </a:rPr>
              <a:t>Romeinen 15</a:t>
            </a:r>
          </a:p>
          <a:p>
            <a:pPr lvl="0"/>
            <a:r>
              <a:rPr lang="nl-NL" sz="2900" baseline="30000" dirty="0" smtClean="0">
                <a:solidFill>
                  <a:srgbClr val="002060"/>
                </a:solidFill>
              </a:rPr>
              <a:t>16</a:t>
            </a:r>
            <a:r>
              <a:rPr lang="nl-NL" sz="2900" dirty="0" smtClean="0">
                <a:solidFill>
                  <a:srgbClr val="002060"/>
                </a:solidFill>
              </a:rPr>
              <a:t> opdat ik een </a:t>
            </a:r>
            <a:r>
              <a:rPr lang="nl-NL" sz="2900" dirty="0">
                <a:solidFill>
                  <a:srgbClr val="002060"/>
                </a:solidFill>
              </a:rPr>
              <a:t>dienstverrichter van Christus Jezus </a:t>
            </a:r>
            <a:r>
              <a:rPr lang="nl-NL" sz="2900" dirty="0" smtClean="0">
                <a:solidFill>
                  <a:srgbClr val="002060"/>
                </a:solidFill>
              </a:rPr>
              <a:t>zou zijn, </a:t>
            </a:r>
          </a:p>
          <a:p>
            <a:r>
              <a:rPr lang="nl-NL" sz="2900" dirty="0" smtClean="0">
                <a:solidFill>
                  <a:srgbClr val="002060"/>
                </a:solidFill>
              </a:rPr>
              <a:t>om onder </a:t>
            </a:r>
            <a:r>
              <a:rPr lang="nl-NL" sz="2900" dirty="0">
                <a:solidFill>
                  <a:srgbClr val="002060"/>
                </a:solidFill>
              </a:rPr>
              <a:t>de </a:t>
            </a:r>
            <a:r>
              <a:rPr lang="nl-NL" sz="2900" dirty="0" smtClean="0">
                <a:solidFill>
                  <a:srgbClr val="002060"/>
                </a:solidFill>
              </a:rPr>
              <a:t>natiën een heilige dienst te verrichten van </a:t>
            </a:r>
            <a:r>
              <a:rPr lang="nl-NL" sz="2900" dirty="0">
                <a:solidFill>
                  <a:srgbClr val="002060"/>
                </a:solidFill>
              </a:rPr>
              <a:t>het </a:t>
            </a:r>
            <a:r>
              <a:rPr lang="nl-NL" sz="2900" dirty="0" smtClean="0">
                <a:solidFill>
                  <a:srgbClr val="002060"/>
                </a:solidFill>
              </a:rPr>
              <a:t>evangelie van </a:t>
            </a:r>
            <a:r>
              <a:rPr lang="nl-NL" sz="2900" dirty="0">
                <a:solidFill>
                  <a:srgbClr val="002060"/>
                </a:solidFill>
              </a:rPr>
              <a:t>God, </a:t>
            </a:r>
            <a:endParaRPr lang="nl-NL" sz="2900" dirty="0" smtClean="0">
              <a:solidFill>
                <a:srgbClr val="002060"/>
              </a:solidFill>
            </a:endParaRPr>
          </a:p>
          <a:p>
            <a:pPr lvl="0"/>
            <a:r>
              <a:rPr lang="nl-NL" sz="2900" dirty="0" smtClean="0">
                <a:solidFill>
                  <a:srgbClr val="002060"/>
                </a:solidFill>
              </a:rPr>
              <a:t>opdat </a:t>
            </a:r>
            <a:r>
              <a:rPr lang="nl-NL" sz="2900" dirty="0">
                <a:solidFill>
                  <a:srgbClr val="002060"/>
                </a:solidFill>
              </a:rPr>
              <a:t>de offergave van de natiën wel-aangenaam zal worden, </a:t>
            </a:r>
            <a:endParaRPr lang="nl-NL" sz="2900" dirty="0" smtClean="0">
              <a:solidFill>
                <a:srgbClr val="002060"/>
              </a:solidFill>
            </a:endParaRPr>
          </a:p>
          <a:p>
            <a:pPr lvl="0"/>
            <a:r>
              <a:rPr lang="nl-NL" sz="2900" dirty="0" smtClean="0">
                <a:solidFill>
                  <a:srgbClr val="002060"/>
                </a:solidFill>
              </a:rPr>
              <a:t>geheiligd in </a:t>
            </a:r>
            <a:r>
              <a:rPr lang="nl-NL" sz="2900" dirty="0">
                <a:solidFill>
                  <a:srgbClr val="002060"/>
                </a:solidFill>
              </a:rPr>
              <a:t>heilige geest.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211580" y="2944785"/>
            <a:ext cx="10252709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priesters zijn dienstverrichters (‘liturgen’) =&gt; Hebr.8:2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Paulus was het evangelie van God (1:4), het evangelie van de genade van God (Hand.20:24), toevertrouwd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dat is (verborgen) priesterlijk werk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ecclesia stijgt op ‘als een liefelijke reuk voor de Heer’</a:t>
            </a:r>
            <a:endParaRPr lang="nl-NL" sz="2600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5371334"/>
            <a:ext cx="11951970" cy="73591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" y="6038670"/>
            <a:ext cx="11951970" cy="72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4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79070" y="237993"/>
            <a:ext cx="108280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15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17 </a:t>
            </a:r>
            <a:r>
              <a:rPr lang="nl-NL" sz="3000" dirty="0" smtClean="0">
                <a:solidFill>
                  <a:srgbClr val="002060"/>
                </a:solidFill>
              </a:rPr>
              <a:t>Ik </a:t>
            </a:r>
            <a:r>
              <a:rPr lang="nl-NL" sz="3000" dirty="0">
                <a:solidFill>
                  <a:srgbClr val="002060"/>
                </a:solidFill>
              </a:rPr>
              <a:t>heb </a:t>
            </a:r>
            <a:r>
              <a:rPr lang="nl-NL" sz="3000" dirty="0" smtClean="0">
                <a:solidFill>
                  <a:srgbClr val="002060"/>
                </a:solidFill>
              </a:rPr>
              <a:t>dan roem in </a:t>
            </a:r>
            <a:r>
              <a:rPr lang="nl-NL" sz="3000" dirty="0">
                <a:solidFill>
                  <a:srgbClr val="002060"/>
                </a:solidFill>
              </a:rPr>
              <a:t>Christus Jezus in de dingen </a:t>
            </a:r>
            <a:r>
              <a:rPr lang="nl-NL" sz="3000" dirty="0" smtClean="0">
                <a:solidFill>
                  <a:srgbClr val="002060"/>
                </a:solidFill>
              </a:rPr>
              <a:t>naar God toe,</a:t>
            </a:r>
            <a:endParaRPr lang="nl-NL" sz="3000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18</a:t>
            </a:r>
            <a:r>
              <a:rPr lang="nl-NL" sz="3000" dirty="0" smtClean="0">
                <a:solidFill>
                  <a:srgbClr val="002060"/>
                </a:solidFill>
              </a:rPr>
              <a:t> want </a:t>
            </a:r>
            <a:r>
              <a:rPr lang="nl-NL" sz="3000" dirty="0">
                <a:solidFill>
                  <a:srgbClr val="002060"/>
                </a:solidFill>
              </a:rPr>
              <a:t>ik </a:t>
            </a:r>
            <a:r>
              <a:rPr lang="nl-NL" sz="3000" dirty="0" smtClean="0">
                <a:solidFill>
                  <a:srgbClr val="002060"/>
                </a:solidFill>
              </a:rPr>
              <a:t>zal niet durven </a:t>
            </a:r>
            <a:r>
              <a:rPr lang="nl-NL" sz="3000" dirty="0">
                <a:solidFill>
                  <a:srgbClr val="002060"/>
                </a:solidFill>
              </a:rPr>
              <a:t>van iets </a:t>
            </a:r>
            <a:r>
              <a:rPr lang="nl-NL" sz="3000" dirty="0" smtClean="0">
                <a:solidFill>
                  <a:srgbClr val="002060"/>
                </a:solidFill>
              </a:rPr>
              <a:t>te </a:t>
            </a:r>
            <a:r>
              <a:rPr lang="nl-NL" sz="3000" dirty="0">
                <a:solidFill>
                  <a:srgbClr val="002060"/>
                </a:solidFill>
              </a:rPr>
              <a:t>spreken dan wat Christus door mij bewerkt, </a:t>
            </a:r>
            <a:r>
              <a:rPr lang="nl-NL" sz="3000" dirty="0" smtClean="0">
                <a:solidFill>
                  <a:srgbClr val="002060"/>
                </a:solidFill>
              </a:rPr>
              <a:t>tot </a:t>
            </a:r>
            <a:r>
              <a:rPr lang="nl-NL" sz="3000" dirty="0">
                <a:solidFill>
                  <a:srgbClr val="002060"/>
                </a:solidFill>
              </a:rPr>
              <a:t>gehoorzaamheid van </a:t>
            </a:r>
            <a:r>
              <a:rPr lang="nl-NL" sz="3000" dirty="0" smtClean="0">
                <a:solidFill>
                  <a:srgbClr val="002060"/>
                </a:solidFill>
              </a:rPr>
              <a:t>natiën</a:t>
            </a:r>
            <a:r>
              <a:rPr lang="nl-NL" sz="3000" dirty="0">
                <a:solidFill>
                  <a:srgbClr val="002060"/>
                </a:solidFill>
              </a:rPr>
              <a:t>,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in woord en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in werk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,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982034" y="2602421"/>
            <a:ext cx="7464862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hoewel Paulus eervol spreekt over ‘zijn priesterlijke bediening’ is het ‘roem in Christus Jezus’ =&gt; genade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opdat de natiën gehoor zouden geven aan wat Christus Jezus door Paulus bekendmaakt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69" y="4740404"/>
            <a:ext cx="8782050" cy="7429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70" y="5382959"/>
            <a:ext cx="9267825" cy="7239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71" y="6026849"/>
            <a:ext cx="5604510" cy="72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7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16230" y="237993"/>
            <a:ext cx="112852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15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18</a:t>
            </a:r>
            <a:r>
              <a:rPr lang="nl-NL" sz="3000" dirty="0" smtClean="0">
                <a:solidFill>
                  <a:srgbClr val="002060"/>
                </a:solidFill>
              </a:rPr>
              <a:t> (…) in </a:t>
            </a:r>
            <a:r>
              <a:rPr lang="nl-NL" sz="3000" dirty="0">
                <a:solidFill>
                  <a:srgbClr val="002060"/>
                </a:solidFill>
              </a:rPr>
              <a:t>woord en </a:t>
            </a:r>
            <a:r>
              <a:rPr lang="nl-NL" sz="3000" dirty="0" smtClean="0">
                <a:solidFill>
                  <a:srgbClr val="002060"/>
                </a:solidFill>
              </a:rPr>
              <a:t>in werk,</a:t>
            </a:r>
          </a:p>
          <a:p>
            <a:r>
              <a:rPr lang="nl-NL" sz="3000" baseline="30000" dirty="0" smtClean="0">
                <a:solidFill>
                  <a:srgbClr val="002060"/>
                </a:solidFill>
              </a:rPr>
              <a:t>19 </a:t>
            </a:r>
            <a:r>
              <a:rPr lang="nl-NL" sz="3000" smtClean="0">
                <a:solidFill>
                  <a:srgbClr val="002060"/>
                </a:solidFill>
              </a:rPr>
              <a:t>in kracht </a:t>
            </a:r>
            <a:r>
              <a:rPr lang="nl-NL" sz="3000" dirty="0">
                <a:solidFill>
                  <a:srgbClr val="002060"/>
                </a:solidFill>
              </a:rPr>
              <a:t>van tekenen en </a:t>
            </a:r>
            <a:r>
              <a:rPr lang="nl-NL" sz="3000" dirty="0" smtClean="0">
                <a:solidFill>
                  <a:srgbClr val="002060"/>
                </a:solidFill>
              </a:rPr>
              <a:t>van wonderen</a:t>
            </a:r>
            <a:r>
              <a:rPr lang="nl-NL" sz="3000" dirty="0">
                <a:solidFill>
                  <a:srgbClr val="002060"/>
                </a:solidFill>
              </a:rPr>
              <a:t>, </a:t>
            </a:r>
            <a:r>
              <a:rPr lang="nl-NL" sz="3000">
                <a:solidFill>
                  <a:srgbClr val="002060"/>
                </a:solidFill>
              </a:rPr>
              <a:t>in </a:t>
            </a:r>
            <a:r>
              <a:rPr lang="nl-NL" sz="3000" smtClean="0">
                <a:solidFill>
                  <a:srgbClr val="002060"/>
                </a:solidFill>
              </a:rPr>
              <a:t>kracht </a:t>
            </a:r>
            <a:r>
              <a:rPr lang="nl-NL" sz="3000" dirty="0">
                <a:solidFill>
                  <a:srgbClr val="002060"/>
                </a:solidFill>
              </a:rPr>
              <a:t>van </a:t>
            </a:r>
            <a:r>
              <a:rPr lang="nl-NL" sz="3000" dirty="0" smtClean="0">
                <a:solidFill>
                  <a:srgbClr val="002060"/>
                </a:solidFill>
              </a:rPr>
              <a:t>geest </a:t>
            </a:r>
            <a:r>
              <a:rPr lang="nl-NL" sz="3000" dirty="0">
                <a:solidFill>
                  <a:srgbClr val="002060"/>
                </a:solidFill>
              </a:rPr>
              <a:t>van God, zodat ik, vanaf Jeruzalem en omstreken tot aan </a:t>
            </a:r>
            <a:r>
              <a:rPr lang="nl-NL" sz="3000" dirty="0" err="1">
                <a:solidFill>
                  <a:srgbClr val="002060"/>
                </a:solidFill>
              </a:rPr>
              <a:t>Illyrië</a:t>
            </a:r>
            <a:r>
              <a:rPr lang="nl-NL" sz="3000" dirty="0">
                <a:solidFill>
                  <a:srgbClr val="002060"/>
                </a:solidFill>
              </a:rPr>
              <a:t>, </a:t>
            </a:r>
            <a:endParaRPr lang="nl-NL" sz="3000" dirty="0" smtClean="0">
              <a:solidFill>
                <a:srgbClr val="002060"/>
              </a:solidFill>
            </a:endParaRPr>
          </a:p>
          <a:p>
            <a:r>
              <a:rPr lang="nl-NL" sz="3000" dirty="0" smtClean="0">
                <a:solidFill>
                  <a:srgbClr val="002060"/>
                </a:solidFill>
              </a:rPr>
              <a:t>het evangelie </a:t>
            </a:r>
            <a:r>
              <a:rPr lang="nl-NL" sz="3000" dirty="0">
                <a:solidFill>
                  <a:srgbClr val="002060"/>
                </a:solidFill>
              </a:rPr>
              <a:t>van Christus </a:t>
            </a:r>
            <a:r>
              <a:rPr lang="nl-NL" sz="3000" dirty="0" smtClean="0">
                <a:solidFill>
                  <a:srgbClr val="002060"/>
                </a:solidFill>
              </a:rPr>
              <a:t>vervuld heb</a:t>
            </a:r>
            <a:r>
              <a:rPr lang="nl-NL" sz="3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590801" y="3027819"/>
            <a:ext cx="7616189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God bevestigde </a:t>
            </a:r>
            <a:r>
              <a:rPr lang="nl-NL" sz="2600" dirty="0">
                <a:latin typeface="+mj-lt"/>
              </a:rPr>
              <a:t>door tekenen en </a:t>
            </a:r>
            <a:r>
              <a:rPr lang="nl-NL" sz="2600" dirty="0" smtClean="0">
                <a:latin typeface="+mj-lt"/>
              </a:rPr>
              <a:t>wonderen, aan Israël </a:t>
            </a:r>
            <a:r>
              <a:rPr lang="nl-NL" sz="2600" dirty="0">
                <a:latin typeface="+mj-lt"/>
              </a:rPr>
              <a:t>de </a:t>
            </a:r>
            <a:r>
              <a:rPr lang="nl-NL" sz="2600" dirty="0" smtClean="0">
                <a:latin typeface="+mj-lt"/>
              </a:rPr>
              <a:t>bediening van Paulus, dat redding naar de natiën was gegaan</a:t>
            </a:r>
            <a:r>
              <a:rPr lang="nl-NL" sz="2600" dirty="0">
                <a:latin typeface="+mj-lt"/>
              </a:rPr>
              <a:t> </a:t>
            </a:r>
            <a:r>
              <a:rPr lang="nl-NL" sz="2600" dirty="0" smtClean="0">
                <a:latin typeface="+mj-lt"/>
              </a:rPr>
              <a:t>(Hebr.2:4; Hand.14:3, 19:11)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err="1" smtClean="0">
                <a:latin typeface="+mj-lt"/>
              </a:rPr>
              <a:t>Illyrië</a:t>
            </a:r>
            <a:r>
              <a:rPr lang="nl-NL" sz="2600" dirty="0" smtClean="0">
                <a:latin typeface="+mj-lt"/>
              </a:rPr>
              <a:t> =&gt; Noord-Griekenland/Albanië</a:t>
            </a:r>
            <a:endParaRPr lang="nl-NL" sz="2600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" y="5383530"/>
            <a:ext cx="10858500" cy="7143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70" y="6017895"/>
            <a:ext cx="1079182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8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16230" y="237993"/>
            <a:ext cx="112852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15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20 </a:t>
            </a:r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ik stelde er zó een eer in om </a:t>
            </a:r>
            <a:r>
              <a:rPr lang="nl-NL" sz="3000" dirty="0" smtClean="0">
                <a:solidFill>
                  <a:srgbClr val="002060"/>
                </a:solidFill>
              </a:rPr>
              <a:t>te evangeliseren, </a:t>
            </a: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waar </a:t>
            </a:r>
            <a:r>
              <a:rPr lang="nl-NL" sz="3000" dirty="0">
                <a:solidFill>
                  <a:srgbClr val="002060"/>
                </a:solidFill>
              </a:rPr>
              <a:t>Christus nog niet genoemd wordt,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opdat </a:t>
            </a:r>
            <a:r>
              <a:rPr lang="nl-NL" sz="3000" dirty="0">
                <a:solidFill>
                  <a:srgbClr val="002060"/>
                </a:solidFill>
              </a:rPr>
              <a:t>ik niet op andermans </a:t>
            </a:r>
            <a:r>
              <a:rPr lang="nl-NL" sz="3000" dirty="0" smtClean="0">
                <a:solidFill>
                  <a:srgbClr val="002060"/>
                </a:solidFill>
              </a:rPr>
              <a:t>fundament bouw,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120141" y="2730639"/>
            <a:ext cx="10264139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anderen die het </a:t>
            </a:r>
            <a:r>
              <a:rPr lang="nl-NL" sz="2600" i="1" dirty="0" smtClean="0">
                <a:latin typeface="+mj-lt"/>
              </a:rPr>
              <a:t>fundament</a:t>
            </a:r>
            <a:r>
              <a:rPr lang="nl-NL" sz="2600" dirty="0" smtClean="0">
                <a:latin typeface="+mj-lt"/>
              </a:rPr>
              <a:t> hadden gelegd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hetzij </a:t>
            </a:r>
            <a:r>
              <a:rPr lang="nl-NL" sz="2600" dirty="0">
                <a:latin typeface="+mj-lt"/>
              </a:rPr>
              <a:t>ik, dan, of zij, zó proclameren wij, en zó geloven jullie (</a:t>
            </a:r>
            <a:r>
              <a:rPr lang="nl-NL" sz="2600" dirty="0" smtClean="0">
                <a:latin typeface="+mj-lt"/>
              </a:rPr>
              <a:t>1 Kor.15:11)</a:t>
            </a:r>
            <a:endParaRPr lang="nl-NL" sz="2600" dirty="0">
              <a:latin typeface="+mj-lt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twaalf die het evangelie van de besnijdenis verkondigden aan de Joden in de diaspora (Jak.1:1; 1 Petr.1:1)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" y="5235892"/>
            <a:ext cx="9163050" cy="8001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30" y="5955982"/>
            <a:ext cx="89439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1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28600" y="253548"/>
            <a:ext cx="1180718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Romeinen 14</a:t>
            </a:r>
          </a:p>
          <a:p>
            <a:pPr algn="ctr"/>
            <a:r>
              <a:rPr lang="nl-NL" sz="3000" baseline="30000" dirty="0"/>
              <a:t>6</a:t>
            </a:r>
            <a:r>
              <a:rPr lang="nl-NL" sz="3000" dirty="0" smtClean="0"/>
              <a:t> </a:t>
            </a:r>
            <a:r>
              <a:rPr lang="nl-NL" sz="3000" dirty="0"/>
              <a:t>Wie een bepaalde dag gezind is, is het gezind om de Heer. </a:t>
            </a:r>
          </a:p>
          <a:p>
            <a:pPr algn="ctr"/>
            <a:r>
              <a:rPr lang="nl-NL" sz="3000" dirty="0"/>
              <a:t>En wie eet, eet om de Heer, want hij dankt God. </a:t>
            </a:r>
          </a:p>
          <a:p>
            <a:pPr algn="ctr"/>
            <a:r>
              <a:rPr lang="nl-NL" sz="3000" dirty="0"/>
              <a:t>En wie niet eet, eet niet om de Heer, en hij dankt God.</a:t>
            </a:r>
          </a:p>
          <a:p>
            <a:pPr algn="ctr"/>
            <a:r>
              <a:rPr lang="nl-NL" sz="3000" baseline="30000" dirty="0" smtClean="0"/>
              <a:t>7</a:t>
            </a:r>
            <a:r>
              <a:rPr lang="nl-NL" sz="3000" dirty="0" smtClean="0"/>
              <a:t> Want </a:t>
            </a:r>
            <a:r>
              <a:rPr lang="nl-NL" sz="3000" dirty="0"/>
              <a:t>niemand van ons leeft voor zichzelf, en niemand sterft voor zichzelf.</a:t>
            </a:r>
          </a:p>
          <a:p>
            <a:pPr algn="ctr"/>
            <a:r>
              <a:rPr lang="nl-NL" sz="3000" baseline="30000" dirty="0"/>
              <a:t>8</a:t>
            </a:r>
            <a:r>
              <a:rPr lang="nl-NL" sz="3000" dirty="0"/>
              <a:t> Want als wij leven, wij leven voor de Heer; </a:t>
            </a:r>
          </a:p>
          <a:p>
            <a:pPr algn="ctr"/>
            <a:r>
              <a:rPr lang="nl-NL" sz="3000" dirty="0"/>
              <a:t>en als wij sterven, wij sterven voor de Heer. </a:t>
            </a:r>
          </a:p>
          <a:p>
            <a:pPr algn="ctr"/>
            <a:r>
              <a:rPr lang="nl-NL" sz="3000" dirty="0"/>
              <a:t>Hetzij wij dan leven, hetzij wij sterven, wij zijn van de Heer.</a:t>
            </a:r>
          </a:p>
          <a:p>
            <a:pPr algn="ctr"/>
            <a:r>
              <a:rPr lang="nl-NL" sz="3000" baseline="30000" dirty="0" smtClean="0"/>
              <a:t>9</a:t>
            </a:r>
            <a:r>
              <a:rPr lang="nl-NL" sz="3000" dirty="0" smtClean="0"/>
              <a:t> Want </a:t>
            </a:r>
            <a:r>
              <a:rPr lang="nl-NL" sz="3000" dirty="0"/>
              <a:t>hiertoe stierf Christus en leeft Hij , </a:t>
            </a:r>
          </a:p>
          <a:p>
            <a:pPr algn="ctr"/>
            <a:r>
              <a:rPr lang="nl-NL" sz="3000" dirty="0"/>
              <a:t>opdat Hij </a:t>
            </a:r>
            <a:r>
              <a:rPr lang="nl-NL" sz="3000" dirty="0" err="1"/>
              <a:t>èn</a:t>
            </a:r>
            <a:r>
              <a:rPr lang="nl-NL" sz="3000" dirty="0"/>
              <a:t> van de doden </a:t>
            </a:r>
            <a:r>
              <a:rPr lang="nl-NL" sz="3000" dirty="0" err="1"/>
              <a:t>èn</a:t>
            </a:r>
            <a:r>
              <a:rPr lang="nl-NL" sz="3000" dirty="0"/>
              <a:t> van de levenden Heer zou zijn. </a:t>
            </a:r>
          </a:p>
          <a:p>
            <a:pPr algn="ctr"/>
            <a:r>
              <a:rPr lang="nl-NL" sz="3000" baseline="30000" dirty="0" smtClean="0"/>
              <a:t>10</a:t>
            </a:r>
            <a:r>
              <a:rPr lang="nl-NL" sz="3000" dirty="0" smtClean="0"/>
              <a:t> Maar </a:t>
            </a:r>
            <a:r>
              <a:rPr lang="nl-NL" sz="3000" dirty="0"/>
              <a:t>jij, waarom oordeel jij jouw broeder? </a:t>
            </a:r>
          </a:p>
          <a:p>
            <a:pPr algn="ctr"/>
            <a:r>
              <a:rPr lang="nl-NL" sz="3000" dirty="0"/>
              <a:t>Of ook jij, waarom minacht jij jouw broeder? </a:t>
            </a:r>
          </a:p>
          <a:p>
            <a:pPr algn="ctr"/>
            <a:r>
              <a:rPr lang="nl-NL" sz="3000" dirty="0"/>
              <a:t>Want wij zullen allen gepresenteerd worden voor het podium van </a:t>
            </a:r>
            <a:r>
              <a:rPr lang="nl-NL" sz="3000" dirty="0" smtClean="0"/>
              <a:t>God</a:t>
            </a:r>
            <a:r>
              <a:rPr lang="nl-NL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379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66700" y="237993"/>
            <a:ext cx="11677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15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21 </a:t>
            </a:r>
            <a:r>
              <a:rPr lang="nl-NL" sz="3000" dirty="0" smtClean="0">
                <a:solidFill>
                  <a:srgbClr val="002060"/>
                </a:solidFill>
              </a:rPr>
              <a:t>maar</a:t>
            </a:r>
            <a:r>
              <a:rPr lang="nl-NL" sz="3000" dirty="0">
                <a:solidFill>
                  <a:srgbClr val="002060"/>
                </a:solidFill>
              </a:rPr>
              <a:t>, zoals er geschreven staat: </a:t>
            </a:r>
            <a:r>
              <a:rPr lang="nl-NL" sz="3000" dirty="0" smtClean="0">
                <a:solidFill>
                  <a:srgbClr val="002060"/>
                </a:solidFill>
              </a:rPr>
              <a:t>aan wie het niet werd verkondigd, zij zullen </a:t>
            </a:r>
            <a:r>
              <a:rPr lang="nl-NL" sz="3000" dirty="0">
                <a:solidFill>
                  <a:srgbClr val="002060"/>
                </a:solidFill>
              </a:rPr>
              <a:t>zien, en wie het niet hebben gehoord, zullen het begrijpen.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337311" y="2559189"/>
            <a:ext cx="8423909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Jes.52:15 en 65:1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beide passages gaan over het volk Israël dat niet zou horen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smtClean="0">
                <a:latin typeface="+mj-lt"/>
              </a:rPr>
              <a:t>en dat een </a:t>
            </a:r>
            <a:r>
              <a:rPr lang="nl-NL" sz="2600" dirty="0" smtClean="0">
                <a:latin typeface="+mj-lt"/>
              </a:rPr>
              <a:t>ander ‘volk’ wel zou horen en begrijpen</a:t>
            </a:r>
            <a:endParaRPr lang="nl-NL" sz="2600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" y="5342572"/>
            <a:ext cx="8572500" cy="762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" y="6024562"/>
            <a:ext cx="78390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8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28600" y="253548"/>
            <a:ext cx="1180718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Romeinen 14</a:t>
            </a:r>
          </a:p>
          <a:p>
            <a:pPr algn="ctr"/>
            <a:r>
              <a:rPr lang="nl-NL" sz="3000" baseline="30000" dirty="0" smtClean="0"/>
              <a:t>11</a:t>
            </a:r>
            <a:r>
              <a:rPr lang="nl-NL" sz="3000" dirty="0" smtClean="0"/>
              <a:t> Want </a:t>
            </a:r>
            <a:r>
              <a:rPr lang="nl-NL" sz="3000" dirty="0"/>
              <a:t>er staat geschreven: Ik leef, zegt de Heer, </a:t>
            </a:r>
          </a:p>
          <a:p>
            <a:pPr algn="ctr"/>
            <a:r>
              <a:rPr lang="nl-NL" sz="3000" dirty="0"/>
              <a:t>voor Mij zal elke knie buigen, en elke tong zal God toejuichen</a:t>
            </a:r>
            <a:r>
              <a:rPr lang="nl-NL" sz="3000" dirty="0" smtClean="0"/>
              <a:t>.</a:t>
            </a:r>
          </a:p>
          <a:p>
            <a:pPr algn="ctr"/>
            <a:r>
              <a:rPr lang="nl-NL" sz="3000" baseline="30000" dirty="0" smtClean="0"/>
              <a:t>12</a:t>
            </a:r>
            <a:r>
              <a:rPr lang="nl-NL" sz="3000" dirty="0" smtClean="0"/>
              <a:t> Dus </a:t>
            </a:r>
            <a:r>
              <a:rPr lang="nl-NL" sz="3000" dirty="0"/>
              <a:t>dan: een ieder van ons zal voor zichzelf rekenschap geven aan God.</a:t>
            </a:r>
          </a:p>
          <a:p>
            <a:pPr algn="ctr"/>
            <a:r>
              <a:rPr lang="nl-NL" sz="3000" baseline="30000" dirty="0" smtClean="0"/>
              <a:t>13</a:t>
            </a:r>
            <a:r>
              <a:rPr lang="nl-NL" sz="3000" dirty="0" smtClean="0"/>
              <a:t> Laten </a:t>
            </a:r>
            <a:r>
              <a:rPr lang="nl-NL" sz="3000" dirty="0"/>
              <a:t>wij dan niet meer elkaar oordelen, maar oordeel veel meer dit:</a:t>
            </a:r>
          </a:p>
          <a:p>
            <a:pPr algn="ctr"/>
            <a:r>
              <a:rPr lang="nl-NL" sz="3000" dirty="0"/>
              <a:t>plaats geen aanstoot of valstrik voor een broeder.</a:t>
            </a:r>
          </a:p>
          <a:p>
            <a:pPr algn="ctr"/>
            <a:r>
              <a:rPr lang="nl-NL" sz="3000" baseline="30000" dirty="0" smtClean="0"/>
              <a:t>14</a:t>
            </a:r>
            <a:r>
              <a:rPr lang="nl-NL" sz="3000" dirty="0" smtClean="0"/>
              <a:t> Ik </a:t>
            </a:r>
            <a:r>
              <a:rPr lang="nl-NL" sz="3000" dirty="0"/>
              <a:t>weet en ben overtuigd in de Heer Jezus, </a:t>
            </a:r>
            <a:endParaRPr lang="nl-NL" sz="3000" dirty="0" smtClean="0"/>
          </a:p>
          <a:p>
            <a:pPr algn="ctr"/>
            <a:r>
              <a:rPr lang="nl-NL" sz="3000" dirty="0" smtClean="0"/>
              <a:t>dat </a:t>
            </a:r>
            <a:r>
              <a:rPr lang="nl-NL" sz="3000" dirty="0"/>
              <a:t>niets door zichzelf ongewijd is; </a:t>
            </a:r>
            <a:endParaRPr lang="nl-NL" sz="3000" dirty="0" smtClean="0"/>
          </a:p>
          <a:p>
            <a:pPr algn="ctr"/>
            <a:r>
              <a:rPr lang="nl-NL" sz="3000" dirty="0" smtClean="0"/>
              <a:t>alleen </a:t>
            </a:r>
            <a:r>
              <a:rPr lang="nl-NL" sz="3000" dirty="0"/>
              <a:t>voor degene, die iets rekent ongewijd te zijn, is het ongewijd.</a:t>
            </a:r>
          </a:p>
          <a:p>
            <a:pPr algn="ctr"/>
            <a:r>
              <a:rPr lang="nl-NL" sz="3000" baseline="30000" dirty="0" smtClean="0"/>
              <a:t>15</a:t>
            </a:r>
            <a:r>
              <a:rPr lang="nl-NL" sz="3000" dirty="0" smtClean="0"/>
              <a:t> Want </a:t>
            </a:r>
            <a:r>
              <a:rPr lang="nl-NL" sz="3000" dirty="0"/>
              <a:t>indien jouw broeder vanwege voeding bedroefd wordt gemaakt, wandel jij niet meer naar liefde. </a:t>
            </a:r>
          </a:p>
          <a:p>
            <a:pPr algn="ctr"/>
            <a:r>
              <a:rPr lang="nl-NL" sz="3000" dirty="0"/>
              <a:t>Laat diegene, voor wie Christus stierf, </a:t>
            </a:r>
            <a:endParaRPr lang="nl-NL" sz="3000" dirty="0" smtClean="0"/>
          </a:p>
          <a:p>
            <a:pPr algn="ctr"/>
            <a:r>
              <a:rPr lang="nl-NL" sz="3000" dirty="0" smtClean="0"/>
              <a:t>niet </a:t>
            </a:r>
            <a:r>
              <a:rPr lang="nl-NL" sz="3000" dirty="0"/>
              <a:t>verloren gaan door jouw voeding</a:t>
            </a:r>
            <a:r>
              <a:rPr lang="nl-NL" sz="3000" dirty="0" smtClean="0"/>
              <a:t>.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176577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59080" y="237993"/>
            <a:ext cx="11422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14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16 </a:t>
            </a:r>
            <a:r>
              <a:rPr lang="nl-NL" sz="3000" smtClean="0">
                <a:solidFill>
                  <a:srgbClr val="002060"/>
                </a:solidFill>
              </a:rPr>
              <a:t>Laat dan niet </a:t>
            </a:r>
            <a:r>
              <a:rPr lang="nl-NL" sz="3000" dirty="0">
                <a:solidFill>
                  <a:srgbClr val="002060"/>
                </a:solidFill>
              </a:rPr>
              <a:t>het goede van jullie gelasterd worden.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3124839" y="3099431"/>
            <a:ext cx="5984871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h</a:t>
            </a:r>
            <a:r>
              <a:rPr lang="nl-NL" sz="2600" dirty="0" smtClean="0">
                <a:latin typeface="+mj-lt"/>
              </a:rPr>
              <a:t>et goede = de vrijheid die wij hebben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" y="5930093"/>
            <a:ext cx="7650480" cy="79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59080" y="237993"/>
            <a:ext cx="114223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14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17 </a:t>
            </a:r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het </a:t>
            </a:r>
            <a:r>
              <a:rPr lang="nl-NL" sz="3000" dirty="0" smtClean="0">
                <a:solidFill>
                  <a:srgbClr val="002060"/>
                </a:solidFill>
              </a:rPr>
              <a:t>koningschap </a:t>
            </a:r>
            <a:r>
              <a:rPr lang="nl-NL" sz="3000" dirty="0">
                <a:solidFill>
                  <a:srgbClr val="002060"/>
                </a:solidFill>
              </a:rPr>
              <a:t>van God is niet eten en drinken,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maar </a:t>
            </a:r>
            <a:r>
              <a:rPr lang="nl-NL" sz="3000" dirty="0">
                <a:solidFill>
                  <a:srgbClr val="002060"/>
                </a:solidFill>
              </a:rPr>
              <a:t>rechtvaardigheid, vrede en vreugde, in heilige geest.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261749" y="2973325"/>
            <a:ext cx="6122031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Hij is </a:t>
            </a:r>
            <a:r>
              <a:rPr lang="nl-NL" sz="2600" i="1" dirty="0" smtClean="0">
                <a:latin typeface="+mj-lt"/>
              </a:rPr>
              <a:t>Heer</a:t>
            </a:r>
            <a:r>
              <a:rPr lang="nl-NL" sz="2600" dirty="0" smtClean="0">
                <a:latin typeface="+mj-lt"/>
              </a:rPr>
              <a:t> (vers7-9), dus wij zouden de ander niet oordelen, dat is aan Hem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hier heet dat: ‘het koningschap van God’ </a:t>
            </a:r>
            <a:endParaRPr lang="nl-NL" sz="2600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" y="5141821"/>
            <a:ext cx="8850630" cy="79511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" y="5868145"/>
            <a:ext cx="7694105" cy="85936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2350" y="1785758"/>
            <a:ext cx="3143857" cy="310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6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59080" y="237993"/>
            <a:ext cx="114223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14</a:t>
            </a:r>
          </a:p>
          <a:p>
            <a:pPr lvl="0"/>
            <a:r>
              <a:rPr lang="nl-NL" sz="3000" baseline="30000" dirty="0">
                <a:solidFill>
                  <a:schemeClr val="bg1">
                    <a:lumMod val="65000"/>
                  </a:schemeClr>
                </a:solidFill>
              </a:rPr>
              <a:t>17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Want het koningschap van God is niet eten en drinken, </a:t>
            </a:r>
          </a:p>
          <a:p>
            <a:pPr lvl="0"/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maar rechtvaardigheid, vrede en vreugde, in heilige geest.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18 </a:t>
            </a:r>
            <a:r>
              <a:rPr lang="nl-NL" sz="3000" dirty="0" smtClean="0">
                <a:solidFill>
                  <a:srgbClr val="002060"/>
                </a:solidFill>
              </a:rPr>
              <a:t>Want wie hierin als slaaf dient voor Christus, </a:t>
            </a: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is welgevallig bij God en </a:t>
            </a:r>
            <a:r>
              <a:rPr lang="nl-NL" sz="3000" dirty="0" err="1" smtClean="0">
                <a:solidFill>
                  <a:srgbClr val="002060"/>
                </a:solidFill>
              </a:rPr>
              <a:t>wèl</a:t>
            </a:r>
            <a:r>
              <a:rPr lang="nl-NL" sz="3000" dirty="0" smtClean="0">
                <a:solidFill>
                  <a:srgbClr val="002060"/>
                </a:solidFill>
              </a:rPr>
              <a:t> beproefd bij mensen.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530479" y="3464815"/>
            <a:ext cx="6442071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Christus is Heer, God heeft het koningschap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wij mogen Hem dienen in rechtvaardigheid, vrede en vreugde</a:t>
            </a:r>
            <a:endParaRPr lang="nl-NL" sz="2600" dirty="0">
              <a:latin typeface="+mj-lt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6018943"/>
            <a:ext cx="12001500" cy="72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0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59080" y="237993"/>
            <a:ext cx="114223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14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19 </a:t>
            </a:r>
            <a:r>
              <a:rPr lang="nl-NL" sz="3000" dirty="0" smtClean="0">
                <a:solidFill>
                  <a:srgbClr val="002060"/>
                </a:solidFill>
              </a:rPr>
              <a:t>Dus</a:t>
            </a:r>
            <a:r>
              <a:rPr lang="nl-NL" sz="3000" dirty="0">
                <a:solidFill>
                  <a:srgbClr val="002060"/>
                </a:solidFill>
              </a:rPr>
              <a:t>, dan: wij jagen de dingen na van de vrede,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de dingen van de onderlinge opbouw</a:t>
            </a:r>
            <a:r>
              <a:rPr lang="nl-NL" sz="3000" dirty="0" smtClean="0">
                <a:solidFill>
                  <a:srgbClr val="002060"/>
                </a:solidFill>
              </a:rPr>
              <a:t>.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20</a:t>
            </a:r>
            <a:r>
              <a:rPr lang="nl-NL" sz="3000" dirty="0" smtClean="0">
                <a:solidFill>
                  <a:srgbClr val="002060"/>
                </a:solidFill>
              </a:rPr>
              <a:t> Breek het </a:t>
            </a:r>
            <a:r>
              <a:rPr lang="nl-NL" sz="3000" dirty="0">
                <a:solidFill>
                  <a:srgbClr val="002060"/>
                </a:solidFill>
              </a:rPr>
              <a:t>werk van God niet </a:t>
            </a:r>
            <a:r>
              <a:rPr lang="nl-NL" sz="3000" dirty="0" smtClean="0">
                <a:solidFill>
                  <a:srgbClr val="002060"/>
                </a:solidFill>
              </a:rPr>
              <a:t>af vanwege voedsel. </a:t>
            </a:r>
            <a:r>
              <a:rPr lang="nl-NL" sz="3000" dirty="0">
                <a:solidFill>
                  <a:srgbClr val="002060"/>
                </a:solidFill>
              </a:rPr>
              <a:t>Alle dingen zijn inderdaad rein, maar </a:t>
            </a:r>
            <a:r>
              <a:rPr lang="nl-NL" sz="3000" dirty="0" smtClean="0">
                <a:solidFill>
                  <a:srgbClr val="002060"/>
                </a:solidFill>
              </a:rPr>
              <a:t>kwaad </a:t>
            </a:r>
            <a:r>
              <a:rPr lang="nl-NL" sz="3000" dirty="0">
                <a:solidFill>
                  <a:srgbClr val="002060"/>
                </a:solidFill>
              </a:rPr>
              <a:t>voor de mens, die </a:t>
            </a:r>
            <a:r>
              <a:rPr lang="nl-NL" sz="3000" dirty="0" smtClean="0">
                <a:solidFill>
                  <a:srgbClr val="002060"/>
                </a:solidFill>
              </a:rPr>
              <a:t>door aanstoot </a:t>
            </a:r>
            <a:r>
              <a:rPr lang="nl-NL" sz="3000" dirty="0">
                <a:solidFill>
                  <a:srgbClr val="002060"/>
                </a:solidFill>
              </a:rPr>
              <a:t>eet.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707519" y="2871976"/>
            <a:ext cx="8773791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a</a:t>
            </a:r>
            <a:r>
              <a:rPr lang="nl-NL" sz="2600" dirty="0" smtClean="0">
                <a:latin typeface="+mj-lt"/>
              </a:rPr>
              <a:t>lles zou zijn tot opbouw: God bouwt ons op door Zijn woord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d</a:t>
            </a:r>
            <a:r>
              <a:rPr lang="nl-NL" sz="2600" dirty="0" smtClean="0">
                <a:latin typeface="+mj-lt"/>
              </a:rPr>
              <a:t>us elkaar geen wet voorschrijven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m</a:t>
            </a:r>
            <a:r>
              <a:rPr lang="nl-NL" sz="2600" dirty="0" smtClean="0">
                <a:latin typeface="+mj-lt"/>
              </a:rPr>
              <a:t>aar ook: rekening houden met de ander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83" y="4589229"/>
            <a:ext cx="11028045" cy="76596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83" y="5284824"/>
            <a:ext cx="10591800" cy="7905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" y="5990330"/>
            <a:ext cx="7960995" cy="78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1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59080" y="237993"/>
            <a:ext cx="1158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14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21</a:t>
            </a:r>
            <a:r>
              <a:rPr lang="nl-NL" sz="3000" dirty="0" smtClean="0">
                <a:solidFill>
                  <a:srgbClr val="002060"/>
                </a:solidFill>
              </a:rPr>
              <a:t> Het </a:t>
            </a:r>
            <a:r>
              <a:rPr lang="nl-NL" sz="3000" dirty="0">
                <a:solidFill>
                  <a:srgbClr val="002060"/>
                </a:solidFill>
              </a:rPr>
              <a:t>is </a:t>
            </a:r>
            <a:r>
              <a:rPr lang="nl-NL" sz="3000" dirty="0" smtClean="0">
                <a:solidFill>
                  <a:srgbClr val="002060"/>
                </a:solidFill>
              </a:rPr>
              <a:t>goed geen vlees </a:t>
            </a:r>
            <a:r>
              <a:rPr lang="nl-NL" sz="3000" dirty="0">
                <a:solidFill>
                  <a:srgbClr val="002060"/>
                </a:solidFill>
              </a:rPr>
              <a:t>te eten of wijn te drinken,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noch </a:t>
            </a:r>
            <a:r>
              <a:rPr lang="nl-NL" sz="3000" dirty="0">
                <a:solidFill>
                  <a:srgbClr val="002060"/>
                </a:solidFill>
              </a:rPr>
              <a:t>iets, waaraan jouw broeder zich stoot </a:t>
            </a:r>
            <a:r>
              <a:rPr lang="nl-NL" sz="3000" dirty="0" smtClean="0">
                <a:solidFill>
                  <a:srgbClr val="002060"/>
                </a:solidFill>
              </a:rPr>
              <a:t>[of </a:t>
            </a:r>
            <a:r>
              <a:rPr lang="nl-NL" sz="3000" dirty="0">
                <a:solidFill>
                  <a:srgbClr val="002060"/>
                </a:solidFill>
              </a:rPr>
              <a:t>wordt verstrikt of zwak </a:t>
            </a:r>
            <a:r>
              <a:rPr lang="nl-NL" sz="3000" dirty="0" smtClean="0">
                <a:solidFill>
                  <a:srgbClr val="002060"/>
                </a:solidFill>
              </a:rPr>
              <a:t>is].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707519" y="2871976"/>
            <a:ext cx="7550781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dirty="0" smtClean="0">
                <a:latin typeface="+mj-lt"/>
              </a:rPr>
              <a:t>Alles </a:t>
            </a:r>
            <a:r>
              <a:rPr lang="nl-NL" sz="2600" dirty="0">
                <a:latin typeface="+mj-lt"/>
              </a:rPr>
              <a:t>is mij geoorloofd, maar niet alles is nuttig. Alles is mij geoorloofd, maar niet alles bouwt op </a:t>
            </a:r>
            <a:r>
              <a:rPr lang="nl-NL" sz="2600" dirty="0" smtClean="0">
                <a:latin typeface="+mj-lt"/>
              </a:rPr>
              <a:t>(1 Kor.10:23)</a:t>
            </a:r>
            <a:endParaRPr lang="nl-NL" sz="2600" dirty="0">
              <a:latin typeface="+mj-lt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" y="5218626"/>
            <a:ext cx="8827770" cy="77947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1" y="5918089"/>
            <a:ext cx="8630554" cy="81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50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69624</TotalTime>
  <Words>2083</Words>
  <Application>Microsoft Office PowerPoint</Application>
  <PresentationFormat>Breedbeeld</PresentationFormat>
  <Paragraphs>212</Paragraphs>
  <Slides>30</Slides>
  <Notes>30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Courier New</vt:lpstr>
      <vt:lpstr>Verdana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 Oudijn</dc:creator>
  <cp:lastModifiedBy>Gerard Oudijn</cp:lastModifiedBy>
  <cp:revision>3459</cp:revision>
  <dcterms:created xsi:type="dcterms:W3CDTF">2017-10-24T20:34:00Z</dcterms:created>
  <dcterms:modified xsi:type="dcterms:W3CDTF">2022-11-06T14:16:22Z</dcterms:modified>
</cp:coreProperties>
</file>