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1351" r:id="rId3"/>
    <p:sldId id="2182" r:id="rId4"/>
    <p:sldId id="2100" r:id="rId5"/>
    <p:sldId id="2183" r:id="rId6"/>
    <p:sldId id="2184" r:id="rId7"/>
    <p:sldId id="2181" r:id="rId8"/>
    <p:sldId id="2185" r:id="rId9"/>
    <p:sldId id="2192" r:id="rId10"/>
    <p:sldId id="2186" r:id="rId11"/>
    <p:sldId id="2193" r:id="rId12"/>
    <p:sldId id="2195" r:id="rId13"/>
    <p:sldId id="2187" r:id="rId14"/>
    <p:sldId id="2189" r:id="rId15"/>
    <p:sldId id="2196" r:id="rId16"/>
    <p:sldId id="2190" r:id="rId17"/>
    <p:sldId id="2197" r:id="rId18"/>
    <p:sldId id="2191" r:id="rId19"/>
    <p:sldId id="2198" r:id="rId20"/>
    <p:sldId id="2199" r:id="rId21"/>
    <p:sldId id="2200" r:id="rId22"/>
    <p:sldId id="2203" r:id="rId23"/>
    <p:sldId id="2204" r:id="rId24"/>
    <p:sldId id="2205" r:id="rId25"/>
    <p:sldId id="2206" r:id="rId26"/>
    <p:sldId id="2207" r:id="rId27"/>
    <p:sldId id="2209" r:id="rId28"/>
    <p:sldId id="2208" r:id="rId29"/>
    <p:sldId id="2210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8000"/>
    <a:srgbClr val="003300"/>
    <a:srgbClr val="75CF07"/>
    <a:srgbClr val="79D707"/>
    <a:srgbClr val="CCFFCC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59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5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57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7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19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86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01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3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11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4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7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16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76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7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05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85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34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95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6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1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0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2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1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5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82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5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4-12-2022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4-12-2022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783830" y="4982205"/>
            <a:ext cx="2788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34 (slot)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4 december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20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de God van de vrede zal </a:t>
            </a:r>
            <a:r>
              <a:rPr lang="nl-NL" sz="3000" dirty="0" smtClean="0">
                <a:solidFill>
                  <a:srgbClr val="002060"/>
                </a:solidFill>
              </a:rPr>
              <a:t>de Satan </a:t>
            </a:r>
            <a:r>
              <a:rPr lang="nl-NL" sz="3000" dirty="0">
                <a:solidFill>
                  <a:srgbClr val="002060"/>
                </a:solidFill>
              </a:rPr>
              <a:t>onder jullie voeten verbrijzelen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in </a:t>
            </a:r>
            <a:r>
              <a:rPr lang="nl-NL" sz="3000" dirty="0">
                <a:solidFill>
                  <a:srgbClr val="002060"/>
                </a:solidFill>
              </a:rPr>
              <a:t>snelheid. De genade van onze Heer Jezus </a:t>
            </a:r>
            <a:r>
              <a:rPr lang="nl-NL" sz="3000" dirty="0" smtClean="0">
                <a:solidFill>
                  <a:srgbClr val="002060"/>
                </a:solidFill>
              </a:rPr>
              <a:t>[is] met </a:t>
            </a:r>
            <a:r>
              <a:rPr lang="nl-NL" sz="3000" dirty="0">
                <a:solidFill>
                  <a:srgbClr val="002060"/>
                </a:solidFill>
              </a:rPr>
              <a:t>jullie!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16520" y="2789025"/>
            <a:ext cx="824455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  <a:sym typeface="Wingdings" panose="05000000000000000000" pitchFamily="2" charset="2"/>
              </a:rPr>
              <a:t>Efeze 1</a:t>
            </a:r>
          </a:p>
          <a:p>
            <a:r>
              <a:rPr lang="nl-NL" sz="2600" baseline="30000" dirty="0" smtClean="0">
                <a:latin typeface="+mj-lt"/>
                <a:sym typeface="Wingdings" panose="05000000000000000000" pitchFamily="2" charset="2"/>
              </a:rPr>
              <a:t>22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En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Hij onderschikt alles onder zijn voeten en Hij geeft Hem als hoofd over alles aan de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ecclesia, </a:t>
            </a:r>
            <a:r>
              <a:rPr lang="nl-NL" sz="2600" baseline="30000" dirty="0" smtClean="0">
                <a:latin typeface="+mj-lt"/>
                <a:sym typeface="Wingdings" panose="05000000000000000000" pitchFamily="2" charset="2"/>
              </a:rPr>
              <a:t>23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die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zijn lichaam is, </a:t>
            </a:r>
            <a:endParaRPr lang="nl-NL" sz="2600" dirty="0" smtClean="0">
              <a:latin typeface="+mj-lt"/>
              <a:sym typeface="Wingdings" panose="05000000000000000000" pitchFamily="2" charset="2"/>
            </a:endParaRPr>
          </a:p>
          <a:p>
            <a:r>
              <a:rPr lang="nl-NL" sz="2600" dirty="0" smtClean="0">
                <a:latin typeface="+mj-lt"/>
                <a:sym typeface="Wingdings" panose="05000000000000000000" pitchFamily="2" charset="2"/>
              </a:rPr>
              <a:t>de vervulling van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Hem, die alles in allen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vervult.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230" y="2114043"/>
            <a:ext cx="2689860" cy="26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21 </a:t>
            </a:r>
            <a:r>
              <a:rPr lang="nl-NL" sz="3000" dirty="0" smtClean="0">
                <a:solidFill>
                  <a:srgbClr val="002060"/>
                </a:solidFill>
              </a:rPr>
              <a:t>Jullie groeten: mijn medewerker Timotheüs </a:t>
            </a:r>
            <a:r>
              <a:rPr lang="nl-NL" sz="3000" dirty="0">
                <a:solidFill>
                  <a:srgbClr val="002060"/>
                </a:solidFill>
              </a:rPr>
              <a:t>en </a:t>
            </a:r>
            <a:r>
              <a:rPr lang="nl-NL" sz="3000" dirty="0" smtClean="0">
                <a:solidFill>
                  <a:srgbClr val="002060"/>
                </a:solidFill>
              </a:rPr>
              <a:t>Lucius en Jason </a:t>
            </a:r>
            <a:r>
              <a:rPr lang="nl-NL" sz="3000" dirty="0">
                <a:solidFill>
                  <a:srgbClr val="002060"/>
                </a:solidFill>
              </a:rPr>
              <a:t>en </a:t>
            </a:r>
            <a:r>
              <a:rPr lang="nl-NL" sz="3000" dirty="0" err="1">
                <a:solidFill>
                  <a:srgbClr val="002060"/>
                </a:solidFill>
              </a:rPr>
              <a:t>Sosipater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 smtClean="0">
                <a:solidFill>
                  <a:srgbClr val="002060"/>
                </a:solidFill>
              </a:rPr>
              <a:t>mijn verwanten.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872811" y="2925560"/>
            <a:ext cx="470527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Timotheüs = Godvereerder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Lucius = licht, helder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Jason = hij zal genezen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err="1" smtClean="0">
                <a:latin typeface="+mj-lt"/>
                <a:sym typeface="Wingdings" panose="05000000000000000000" pitchFamily="2" charset="2"/>
              </a:rPr>
              <a:t>Sosipater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= reddende Vader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1" y="5999309"/>
            <a:ext cx="12089059" cy="7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21 </a:t>
            </a:r>
            <a:r>
              <a:rPr lang="nl-NL" sz="3000" dirty="0" smtClean="0">
                <a:solidFill>
                  <a:srgbClr val="002060"/>
                </a:solidFill>
              </a:rPr>
              <a:t>Mijn </a:t>
            </a:r>
            <a:r>
              <a:rPr lang="nl-NL" sz="3000" dirty="0">
                <a:solidFill>
                  <a:srgbClr val="002060"/>
                </a:solidFill>
              </a:rPr>
              <a:t>medewerker </a:t>
            </a:r>
            <a:r>
              <a:rPr lang="nl-NL" sz="3000" dirty="0" smtClean="0">
                <a:solidFill>
                  <a:srgbClr val="002060"/>
                </a:solidFill>
              </a:rPr>
              <a:t>Timotheüs</a:t>
            </a:r>
            <a:r>
              <a:rPr lang="nl-NL" sz="3000" dirty="0">
                <a:solidFill>
                  <a:srgbClr val="002060"/>
                </a:solidFill>
              </a:rPr>
              <a:t>, en mijn verwanten Lucius,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Jason </a:t>
            </a:r>
            <a:r>
              <a:rPr lang="nl-NL" sz="3000" dirty="0">
                <a:solidFill>
                  <a:srgbClr val="002060"/>
                </a:solidFill>
              </a:rPr>
              <a:t>en </a:t>
            </a:r>
            <a:r>
              <a:rPr lang="nl-NL" sz="3000" dirty="0" err="1">
                <a:solidFill>
                  <a:srgbClr val="002060"/>
                </a:solidFill>
              </a:rPr>
              <a:t>Sosipater</a:t>
            </a:r>
            <a:r>
              <a:rPr lang="nl-NL" sz="3000" dirty="0">
                <a:solidFill>
                  <a:srgbClr val="002060"/>
                </a:solidFill>
              </a:rPr>
              <a:t>, groeten jullie.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00194" y="2376920"/>
            <a:ext cx="10930817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Timotheüs’ naam komt 24x voor in 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  <a:sym typeface="Wingdings" panose="05000000000000000000" pitchFamily="2" charset="2"/>
              </a:rPr>
              <a:t>i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n maar liefst 11 brieven van Paulus genoemd (incl. Hebreeën)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Lucius =&gt; in Hand.13:1 wordt een Lucius genoemd uit de ecclesia in Antiochië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Jason =&gt; hij ontving Paulus in zijn huis in </a:t>
            </a:r>
            <a:r>
              <a:rPr lang="nl-NL" sz="2600" dirty="0" err="1" smtClean="0">
                <a:latin typeface="+mj-lt"/>
                <a:sym typeface="Wingdings" panose="05000000000000000000" pitchFamily="2" charset="2"/>
              </a:rPr>
              <a:t>Thessalonica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(Hand.17:1-9)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Socipater =&gt; waarschijnlijk dezelfde als </a:t>
            </a:r>
            <a:r>
              <a:rPr lang="nl-NL" sz="2600" dirty="0" err="1" smtClean="0">
                <a:latin typeface="+mj-lt"/>
                <a:sym typeface="Wingdings" panose="05000000000000000000" pitchFamily="2" charset="2"/>
              </a:rPr>
              <a:t>Sopater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van </a:t>
            </a:r>
            <a:r>
              <a:rPr lang="nl-NL" sz="2600" dirty="0" err="1" smtClean="0">
                <a:latin typeface="+mj-lt"/>
                <a:sym typeface="Wingdings" panose="05000000000000000000" pitchFamily="2" charset="2"/>
              </a:rPr>
              <a:t>Berea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(Hand.20:4)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1" y="5999309"/>
            <a:ext cx="12089059" cy="7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22 </a:t>
            </a:r>
            <a:r>
              <a:rPr lang="nl-NL" sz="3000" dirty="0" smtClean="0">
                <a:solidFill>
                  <a:srgbClr val="002060"/>
                </a:solidFill>
              </a:rPr>
              <a:t>Ik, </a:t>
            </a:r>
            <a:r>
              <a:rPr lang="nl-NL" sz="3000" dirty="0" err="1" smtClean="0">
                <a:solidFill>
                  <a:srgbClr val="002060"/>
                </a:solidFill>
              </a:rPr>
              <a:t>Tertius</a:t>
            </a:r>
            <a:r>
              <a:rPr lang="nl-NL" sz="3000" dirty="0">
                <a:solidFill>
                  <a:srgbClr val="002060"/>
                </a:solidFill>
              </a:rPr>
              <a:t>, die de brief </a:t>
            </a:r>
            <a:r>
              <a:rPr lang="nl-NL" sz="3000" dirty="0" smtClean="0">
                <a:solidFill>
                  <a:srgbClr val="002060"/>
                </a:solidFill>
              </a:rPr>
              <a:t>schrijf, </a:t>
            </a:r>
            <a:r>
              <a:rPr lang="nl-NL" sz="3000" dirty="0">
                <a:solidFill>
                  <a:srgbClr val="002060"/>
                </a:solidFill>
              </a:rPr>
              <a:t>groet jullie in de Heer.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74420" y="2803680"/>
            <a:ext cx="961263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err="1" smtClean="0">
                <a:latin typeface="+mj-lt"/>
                <a:sym typeface="Wingdings" panose="05000000000000000000" pitchFamily="2" charset="2"/>
              </a:rPr>
              <a:t>Tertius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vinden we alleen hier (</a:t>
            </a:r>
            <a:r>
              <a:rPr lang="nl-NL" sz="2600" dirty="0" err="1" smtClean="0">
                <a:latin typeface="+mj-lt"/>
                <a:sym typeface="Wingdings" panose="05000000000000000000" pitchFamily="2" charset="2"/>
              </a:rPr>
              <a:t>Tertius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= derde)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maar we weten ook uit andere brieven dat Paulus zijn brieven liet schrijven door (een) ander(en) (1 Kor.16:21; Kol.4:18; 2 Thess.3:17)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5" y="6028844"/>
            <a:ext cx="7932276" cy="7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23 </a:t>
            </a:r>
            <a:r>
              <a:rPr lang="nl-NL" sz="3000" dirty="0" smtClean="0">
                <a:solidFill>
                  <a:srgbClr val="002060"/>
                </a:solidFill>
              </a:rPr>
              <a:t>Gajus</a:t>
            </a:r>
            <a:r>
              <a:rPr lang="nl-NL" sz="3000" dirty="0">
                <a:solidFill>
                  <a:srgbClr val="002060"/>
                </a:solidFill>
              </a:rPr>
              <a:t>, de gastheer van mij en van de gehele </a:t>
            </a:r>
            <a:r>
              <a:rPr lang="nl-NL" sz="3000" dirty="0" smtClean="0">
                <a:solidFill>
                  <a:srgbClr val="002060"/>
                </a:solidFill>
              </a:rPr>
              <a:t>ecclesia, </a:t>
            </a:r>
            <a:r>
              <a:rPr lang="nl-NL" sz="3000" dirty="0">
                <a:solidFill>
                  <a:srgbClr val="002060"/>
                </a:solidFill>
              </a:rPr>
              <a:t>groet jullie.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err="1" smtClean="0">
                <a:solidFill>
                  <a:srgbClr val="002060"/>
                </a:solidFill>
              </a:rPr>
              <a:t>Erastus</a:t>
            </a:r>
            <a:r>
              <a:rPr lang="nl-NL" sz="3000" dirty="0">
                <a:solidFill>
                  <a:srgbClr val="002060"/>
                </a:solidFill>
              </a:rPr>
              <a:t>, de beheerder van de stad, en </a:t>
            </a:r>
            <a:r>
              <a:rPr lang="nl-NL" sz="3000" dirty="0" err="1">
                <a:solidFill>
                  <a:srgbClr val="002060"/>
                </a:solidFill>
              </a:rPr>
              <a:t>Quartus</a:t>
            </a:r>
            <a:r>
              <a:rPr lang="nl-NL" sz="3000" dirty="0">
                <a:solidFill>
                  <a:srgbClr val="002060"/>
                </a:solidFill>
              </a:rPr>
              <a:t>, de broeder, groeten jullie.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414050" y="2882178"/>
            <a:ext cx="518131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Gajus = meester, heer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err="1" smtClean="0">
                <a:latin typeface="+mj-lt"/>
                <a:sym typeface="Wingdings" panose="05000000000000000000" pitchFamily="2" charset="2"/>
              </a:rPr>
              <a:t>Erastus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= beminnelijke, geliefde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err="1" smtClean="0">
                <a:latin typeface="+mj-lt"/>
                <a:sym typeface="Wingdings" panose="05000000000000000000" pitchFamily="2" charset="2"/>
              </a:rPr>
              <a:t>Quartus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=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vierde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4" y="5331142"/>
            <a:ext cx="9515475" cy="7524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94" y="6003607"/>
            <a:ext cx="94488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23 </a:t>
            </a:r>
            <a:r>
              <a:rPr lang="nl-NL" sz="3000" dirty="0" smtClean="0">
                <a:solidFill>
                  <a:srgbClr val="002060"/>
                </a:solidFill>
              </a:rPr>
              <a:t>Gajus</a:t>
            </a:r>
            <a:r>
              <a:rPr lang="nl-NL" sz="3000" dirty="0">
                <a:solidFill>
                  <a:srgbClr val="002060"/>
                </a:solidFill>
              </a:rPr>
              <a:t>, de gastheer van mij en van de gehele </a:t>
            </a:r>
            <a:r>
              <a:rPr lang="nl-NL" sz="3000" dirty="0" smtClean="0">
                <a:solidFill>
                  <a:srgbClr val="002060"/>
                </a:solidFill>
              </a:rPr>
              <a:t>ecclesia, </a:t>
            </a:r>
            <a:r>
              <a:rPr lang="nl-NL" sz="3000" dirty="0">
                <a:solidFill>
                  <a:srgbClr val="002060"/>
                </a:solidFill>
              </a:rPr>
              <a:t>groet jullie.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err="1" smtClean="0">
                <a:solidFill>
                  <a:srgbClr val="002060"/>
                </a:solidFill>
              </a:rPr>
              <a:t>Erastus</a:t>
            </a:r>
            <a:r>
              <a:rPr lang="nl-NL" sz="3000" dirty="0">
                <a:solidFill>
                  <a:srgbClr val="002060"/>
                </a:solidFill>
              </a:rPr>
              <a:t>, de beheerder van de stad, en </a:t>
            </a:r>
            <a:r>
              <a:rPr lang="nl-NL" sz="3000" dirty="0" err="1">
                <a:solidFill>
                  <a:srgbClr val="002060"/>
                </a:solidFill>
              </a:rPr>
              <a:t>Quartus</a:t>
            </a:r>
            <a:r>
              <a:rPr lang="nl-NL" sz="3000" dirty="0">
                <a:solidFill>
                  <a:srgbClr val="002060"/>
                </a:solidFill>
              </a:rPr>
              <a:t>, de broeder, groeten jullie.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19640" y="2516418"/>
            <a:ext cx="838171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Gajus =&gt; waarschijnlijk degene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die door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Paulus werd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gedoopt (1 Kor.1:14)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  <a:sym typeface="Wingdings" panose="05000000000000000000" pitchFamily="2" charset="2"/>
              </a:rPr>
              <a:t>v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eel voorkomende naam: (Hand.19:29, 20:5; 3 Joh. :1)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err="1" smtClean="0">
                <a:latin typeface="+mj-lt"/>
                <a:sym typeface="Wingdings" panose="05000000000000000000" pitchFamily="2" charset="2"/>
              </a:rPr>
              <a:t>Erastus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=&gt; </a:t>
            </a:r>
            <a:r>
              <a:rPr lang="nl-NL" sz="2600" i="1" dirty="0" err="1" smtClean="0">
                <a:latin typeface="+mj-lt"/>
                <a:sym typeface="Wingdings" panose="05000000000000000000" pitchFamily="2" charset="2"/>
              </a:rPr>
              <a:t>oikonomos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van de stad =&gt;  ‘stadsrentmeester’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err="1" smtClean="0">
                <a:latin typeface="+mj-lt"/>
                <a:sym typeface="Wingdings" panose="05000000000000000000" pitchFamily="2" charset="2"/>
              </a:rPr>
              <a:t>Quartus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= vierde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4" y="5331142"/>
            <a:ext cx="9515475" cy="7524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94" y="6003607"/>
            <a:ext cx="94488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" y="280450"/>
            <a:ext cx="10664190" cy="58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Aan </a:t>
            </a:r>
            <a:r>
              <a:rPr lang="nl-NL" sz="3000" dirty="0" smtClean="0">
                <a:solidFill>
                  <a:srgbClr val="002060"/>
                </a:solidFill>
              </a:rPr>
              <a:t>Hem nu, </a:t>
            </a:r>
            <a:r>
              <a:rPr lang="nl-NL" sz="3000" dirty="0">
                <a:solidFill>
                  <a:srgbClr val="002060"/>
                </a:solidFill>
              </a:rPr>
              <a:t>die bij machte is jullie standvastig te maken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(volgens mijn evangelie en </a:t>
            </a:r>
            <a:r>
              <a:rPr lang="nl-NL" sz="3000" dirty="0">
                <a:solidFill>
                  <a:srgbClr val="002060"/>
                </a:solidFill>
              </a:rPr>
              <a:t>de proclamatie van Christus Jezus,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volgens </a:t>
            </a:r>
            <a:r>
              <a:rPr lang="nl-NL" sz="3000" dirty="0">
                <a:solidFill>
                  <a:srgbClr val="002060"/>
                </a:solidFill>
              </a:rPr>
              <a:t>de onthulling van een geheim,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dat </a:t>
            </a:r>
            <a:r>
              <a:rPr lang="nl-NL" sz="3000" dirty="0">
                <a:solidFill>
                  <a:srgbClr val="002060"/>
                </a:solidFill>
              </a:rPr>
              <a:t>in </a:t>
            </a:r>
            <a:r>
              <a:rPr lang="nl-NL" sz="3000" dirty="0" err="1">
                <a:solidFill>
                  <a:srgbClr val="002060"/>
                </a:solidFill>
              </a:rPr>
              <a:t>aeonische</a:t>
            </a:r>
            <a:r>
              <a:rPr lang="nl-NL" sz="3000" dirty="0">
                <a:solidFill>
                  <a:srgbClr val="002060"/>
                </a:solidFill>
              </a:rPr>
              <a:t> tijden verzwegen is,</a:t>
            </a:r>
          </a:p>
          <a:p>
            <a:r>
              <a:rPr lang="nl-NL" sz="3000" baseline="30000" dirty="0">
                <a:solidFill>
                  <a:srgbClr val="002060"/>
                </a:solidFill>
              </a:rPr>
              <a:t>26</a:t>
            </a:r>
            <a:r>
              <a:rPr lang="nl-NL" sz="3000" dirty="0">
                <a:solidFill>
                  <a:srgbClr val="002060"/>
                </a:solidFill>
              </a:rPr>
              <a:t> maar </a:t>
            </a:r>
            <a:r>
              <a:rPr lang="nl-NL" sz="3000" dirty="0" smtClean="0">
                <a:solidFill>
                  <a:srgbClr val="002060"/>
                </a:solidFill>
              </a:rPr>
              <a:t>nu </a:t>
            </a:r>
            <a:r>
              <a:rPr lang="nl-NL" sz="3000" dirty="0">
                <a:solidFill>
                  <a:srgbClr val="002060"/>
                </a:solidFill>
              </a:rPr>
              <a:t>openbaar gemaakt wordt, </a:t>
            </a:r>
            <a:r>
              <a:rPr lang="nl-NL" sz="3000" dirty="0" smtClean="0">
                <a:solidFill>
                  <a:srgbClr val="002060"/>
                </a:solidFill>
              </a:rPr>
              <a:t>alsook door </a:t>
            </a:r>
            <a:r>
              <a:rPr lang="nl-NL" sz="3000" dirty="0">
                <a:solidFill>
                  <a:srgbClr val="002060"/>
                </a:solidFill>
              </a:rPr>
              <a:t>profetische </a:t>
            </a:r>
            <a:r>
              <a:rPr lang="nl-NL" sz="3000" dirty="0" smtClean="0">
                <a:solidFill>
                  <a:srgbClr val="002060"/>
                </a:solidFill>
              </a:rPr>
              <a:t>geschriften,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volgens uitdrukkelijk </a:t>
            </a:r>
            <a:r>
              <a:rPr lang="nl-NL" sz="3000" dirty="0">
                <a:solidFill>
                  <a:srgbClr val="002060"/>
                </a:solidFill>
              </a:rPr>
              <a:t>bevel van de </a:t>
            </a:r>
            <a:r>
              <a:rPr lang="nl-NL" sz="3000" dirty="0" err="1">
                <a:solidFill>
                  <a:srgbClr val="002060"/>
                </a:solidFill>
              </a:rPr>
              <a:t>aeonische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God,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tot </a:t>
            </a:r>
            <a:r>
              <a:rPr lang="nl-NL" sz="3000" dirty="0">
                <a:solidFill>
                  <a:srgbClr val="002060"/>
                </a:solidFill>
              </a:rPr>
              <a:t>gehoorzaamheid van geloof </a:t>
            </a:r>
            <a:r>
              <a:rPr lang="nl-NL" sz="3000" dirty="0" smtClean="0">
                <a:solidFill>
                  <a:srgbClr val="002060"/>
                </a:solidFill>
              </a:rPr>
              <a:t>aan </a:t>
            </a:r>
            <a:r>
              <a:rPr lang="nl-NL" sz="3000" dirty="0">
                <a:solidFill>
                  <a:srgbClr val="002060"/>
                </a:solidFill>
              </a:rPr>
              <a:t>al de natiën bekend gemaakt </a:t>
            </a:r>
            <a:r>
              <a:rPr lang="nl-NL" sz="3000" dirty="0" smtClean="0">
                <a:solidFill>
                  <a:srgbClr val="002060"/>
                </a:solidFill>
              </a:rPr>
              <a:t>wordt)</a:t>
            </a:r>
            <a:endParaRPr lang="nl-NL" sz="3000" dirty="0">
              <a:solidFill>
                <a:srgbClr val="002060"/>
              </a:solidFill>
            </a:endParaRP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27</a:t>
            </a:r>
            <a:r>
              <a:rPr lang="nl-NL" sz="3000" dirty="0" smtClean="0">
                <a:solidFill>
                  <a:srgbClr val="002060"/>
                </a:solidFill>
              </a:rPr>
              <a:t>  aan de alleen </a:t>
            </a:r>
            <a:r>
              <a:rPr lang="nl-NL" sz="3000" dirty="0">
                <a:solidFill>
                  <a:srgbClr val="002060"/>
                </a:solidFill>
              </a:rPr>
              <a:t>wijze God, </a:t>
            </a:r>
            <a:r>
              <a:rPr lang="nl-NL" sz="3000" dirty="0" smtClean="0">
                <a:solidFill>
                  <a:srgbClr val="002060"/>
                </a:solidFill>
              </a:rPr>
              <a:t>zij door </a:t>
            </a:r>
            <a:r>
              <a:rPr lang="nl-NL" sz="3000" dirty="0">
                <a:solidFill>
                  <a:srgbClr val="002060"/>
                </a:solidFill>
              </a:rPr>
              <a:t>Christus Jezus,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de </a:t>
            </a:r>
            <a:r>
              <a:rPr lang="nl-NL" sz="3000" dirty="0">
                <a:solidFill>
                  <a:srgbClr val="002060"/>
                </a:solidFill>
              </a:rPr>
              <a:t>heerlijkheid, tot in de aeonen van de aeonen. Amen!</a:t>
            </a:r>
          </a:p>
        </p:txBody>
      </p:sp>
    </p:spTree>
    <p:extLst>
      <p:ext uri="{BB962C8B-B14F-4D97-AF65-F5344CB8AC3E}">
        <p14:creationId xmlns:p14="http://schemas.microsoft.com/office/powerpoint/2010/main" val="12957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Aan </a:t>
            </a:r>
            <a:r>
              <a:rPr lang="nl-NL" sz="3000" dirty="0" smtClean="0">
                <a:solidFill>
                  <a:srgbClr val="002060"/>
                </a:solidFill>
              </a:rPr>
              <a:t>Hem nu, </a:t>
            </a:r>
            <a:r>
              <a:rPr lang="nl-NL" sz="3000" dirty="0">
                <a:solidFill>
                  <a:srgbClr val="002060"/>
                </a:solidFill>
              </a:rPr>
              <a:t>die bij machte is jullie standvastig te maken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(volgens mijn evangelie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proclamatie van Christus Jezus,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volgens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onthulling van een geheim,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aeonische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tijden verzwegen is,</a:t>
            </a:r>
          </a:p>
          <a:p>
            <a:r>
              <a:rPr lang="nl-NL" sz="3000" baseline="30000" dirty="0">
                <a:solidFill>
                  <a:schemeClr val="bg1">
                    <a:lumMod val="65000"/>
                  </a:schemeClr>
                </a:solidFill>
              </a:rPr>
              <a:t>26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maar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nu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openbaar gemaakt wordt,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alsook door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profetische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geschriften,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volgens uitdrukkelijk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bevel van de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aeonische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God,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tot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gehoorzaamheid van geloof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al de natiën bekend gemaakt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wordt)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27</a:t>
            </a:r>
            <a:r>
              <a:rPr lang="nl-NL" sz="3000" dirty="0" smtClean="0">
                <a:solidFill>
                  <a:srgbClr val="002060"/>
                </a:solidFill>
              </a:rPr>
              <a:t>  aan de alleen </a:t>
            </a:r>
            <a:r>
              <a:rPr lang="nl-NL" sz="3000" dirty="0">
                <a:solidFill>
                  <a:srgbClr val="002060"/>
                </a:solidFill>
              </a:rPr>
              <a:t>wijze God, </a:t>
            </a:r>
            <a:r>
              <a:rPr lang="nl-NL" sz="3000" dirty="0" smtClean="0">
                <a:solidFill>
                  <a:srgbClr val="002060"/>
                </a:solidFill>
              </a:rPr>
              <a:t>zij door </a:t>
            </a:r>
            <a:r>
              <a:rPr lang="nl-NL" sz="3000" dirty="0">
                <a:solidFill>
                  <a:srgbClr val="002060"/>
                </a:solidFill>
              </a:rPr>
              <a:t>Christus Jezus,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de </a:t>
            </a:r>
            <a:r>
              <a:rPr lang="nl-NL" sz="3000" dirty="0">
                <a:solidFill>
                  <a:srgbClr val="002060"/>
                </a:solidFill>
              </a:rPr>
              <a:t>heerlijkheid, tot in de aeonen van de aeonen. Amen!</a:t>
            </a:r>
          </a:p>
        </p:txBody>
      </p:sp>
    </p:spTree>
    <p:extLst>
      <p:ext uri="{BB962C8B-B14F-4D97-AF65-F5344CB8AC3E}">
        <p14:creationId xmlns:p14="http://schemas.microsoft.com/office/powerpoint/2010/main" val="10268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Aan </a:t>
            </a:r>
            <a:r>
              <a:rPr lang="nl-NL" sz="3000" dirty="0" smtClean="0">
                <a:solidFill>
                  <a:srgbClr val="002060"/>
                </a:solidFill>
              </a:rPr>
              <a:t>Hem nu, </a:t>
            </a:r>
            <a:r>
              <a:rPr lang="nl-NL" sz="3000" dirty="0">
                <a:solidFill>
                  <a:srgbClr val="002060"/>
                </a:solidFill>
              </a:rPr>
              <a:t>die bij machte is jullie standvastig te maken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(volgens mijn evangelie…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6033135"/>
            <a:ext cx="12068175" cy="7905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57250" y="2882178"/>
            <a:ext cx="939546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…in de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dag, wanneer God de verborgen dingen van de mensen zal oordelen,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volgens </a:t>
            </a:r>
            <a:r>
              <a:rPr lang="nl-NL" sz="2600" i="1" dirty="0" smtClean="0">
                <a:latin typeface="+mj-lt"/>
                <a:sym typeface="Wingdings" panose="05000000000000000000" pitchFamily="2" charset="2"/>
              </a:rPr>
              <a:t>mijn evangelie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door Jezus Christus (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Rom. 2:16)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Herinner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je,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Jezus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Christus, opgewekt zijnde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vanuit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de doden ,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uit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het zaad van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David, volgens </a:t>
            </a:r>
            <a:r>
              <a:rPr lang="nl-NL" sz="2600" i="1" dirty="0">
                <a:latin typeface="+mj-lt"/>
                <a:sym typeface="Wingdings" panose="05000000000000000000" pitchFamily="2" charset="2"/>
              </a:rPr>
              <a:t>mijn </a:t>
            </a:r>
            <a:r>
              <a:rPr lang="nl-NL" sz="2600" i="1" dirty="0" smtClean="0">
                <a:latin typeface="+mj-lt"/>
                <a:sym typeface="Wingdings" panose="05000000000000000000" pitchFamily="2" charset="2"/>
              </a:rPr>
              <a:t>evangelie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(2 Tim.2:8)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51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831639"/>
            <a:ext cx="7514272" cy="4678824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2080261" y="4857749"/>
            <a:ext cx="2091690" cy="738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8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Aan </a:t>
            </a:r>
            <a:r>
              <a:rPr lang="nl-NL" sz="3000" dirty="0" smtClean="0">
                <a:solidFill>
                  <a:srgbClr val="002060"/>
                </a:solidFill>
              </a:rPr>
              <a:t>Hem nu, </a:t>
            </a:r>
            <a:r>
              <a:rPr lang="nl-NL" sz="3000" dirty="0">
                <a:solidFill>
                  <a:srgbClr val="002060"/>
                </a:solidFill>
              </a:rPr>
              <a:t>die bij machte is jullie standvastig te maken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(volgens mijn evangelie…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6033135"/>
            <a:ext cx="12068175" cy="7905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93858" y="3056484"/>
            <a:ext cx="888111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het evangelie van de voorhuid (Gal.2:7)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ontvangen door openbaring van Christus Jezus zelf (Gal.1:12)!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03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Hem nu,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bij machte is jullie standvastig te maken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(volgens mijn evangelie en </a:t>
            </a:r>
            <a:r>
              <a:rPr lang="nl-NL" sz="3000" dirty="0">
                <a:solidFill>
                  <a:srgbClr val="002060"/>
                </a:solidFill>
              </a:rPr>
              <a:t>de proclamatie van Christus Jezus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520190" y="3316518"/>
            <a:ext cx="857631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Paulus was een specifiek evangelie toevertrouwd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en de taak om dit te proclameren (aankondigen, uitroepen)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4" y="5928307"/>
            <a:ext cx="424874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Hem nu,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bij machte is jullie standvastig te maken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(volgens mijn evangelie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proclamatie van Christus Jezus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volgens </a:t>
            </a:r>
            <a:r>
              <a:rPr lang="nl-NL" sz="3000" dirty="0">
                <a:solidFill>
                  <a:srgbClr val="002060"/>
                </a:solidFill>
              </a:rPr>
              <a:t>de onthulling van een geheim, </a:t>
            </a:r>
            <a:endParaRPr lang="nl-NL" sz="3000" dirty="0" smtClean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2853830"/>
            <a:ext cx="3108959" cy="27021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947" y="2853830"/>
            <a:ext cx="3060479" cy="270217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94" y="5885497"/>
            <a:ext cx="60483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Hem nu,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bij machte is jullie standvastig te maken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(volgens mijn evangelie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proclamatie van Christus Jezus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volgens </a:t>
            </a:r>
            <a:r>
              <a:rPr lang="nl-NL" sz="3000" dirty="0">
                <a:solidFill>
                  <a:srgbClr val="002060"/>
                </a:solidFill>
              </a:rPr>
              <a:t>de onthulling van een geheim,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dat </a:t>
            </a:r>
            <a:r>
              <a:rPr lang="nl-NL" sz="3000" dirty="0">
                <a:solidFill>
                  <a:srgbClr val="002060"/>
                </a:solidFill>
              </a:rPr>
              <a:t>in </a:t>
            </a:r>
            <a:r>
              <a:rPr lang="nl-NL" sz="3000" dirty="0" err="1">
                <a:solidFill>
                  <a:srgbClr val="002060"/>
                </a:solidFill>
              </a:rPr>
              <a:t>aeonische</a:t>
            </a:r>
            <a:r>
              <a:rPr lang="nl-NL" sz="3000" dirty="0">
                <a:solidFill>
                  <a:srgbClr val="002060"/>
                </a:solidFill>
              </a:rPr>
              <a:t> tijden verzwegen is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60191" y="3038624"/>
            <a:ext cx="10186229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maar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wij spreken Gods wijsheid in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geheim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,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dat verborgen is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,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dat God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tevoren, vóór de aeonen,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bestemt heeft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tot onze heerlijkheid (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1 Kor.2:7)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en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allen te verlichten wat het beheer is van het geheim, dat vanaf de aeonen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verborgen is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in God, de Schepper van alle dingen (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Ef.3:9)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het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geheim, dat aeonen en generaties lang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verborgen is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geweest, maar nu aan zijn heiligen openbaar gemaakt werd (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Kol.1:26)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4" y="5992177"/>
            <a:ext cx="91821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Hem nu,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bij machte is jullie standvastig te maken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(volgens mijn evangelie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proclamatie van Christus Jezus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volgens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onthulling van een geheim,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aeonische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tijden verzwegen is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3000" baseline="30000" dirty="0">
                <a:solidFill>
                  <a:srgbClr val="002060"/>
                </a:solidFill>
              </a:rPr>
              <a:t>26</a:t>
            </a:r>
            <a:r>
              <a:rPr lang="nl-NL" sz="3000" dirty="0">
                <a:solidFill>
                  <a:srgbClr val="002060"/>
                </a:solidFill>
              </a:rPr>
              <a:t> maar nu openbaar gemaakt wordt,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5" y="5991172"/>
            <a:ext cx="4846176" cy="7753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26433"/>
            <a:ext cx="5129213" cy="26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Hem nu,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bij machte is jullie standvastig te maken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(volgens mijn evangelie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proclamatie van Christus Jezus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volgens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onthulling van een geheim,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aeonische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 tijden verzwegen is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3000" baseline="30000" dirty="0">
                <a:solidFill>
                  <a:srgbClr val="002060"/>
                </a:solidFill>
              </a:rPr>
              <a:t>26</a:t>
            </a:r>
            <a:r>
              <a:rPr lang="nl-NL" sz="3000" dirty="0">
                <a:solidFill>
                  <a:srgbClr val="002060"/>
                </a:solidFill>
              </a:rPr>
              <a:t> maar nu openbaar gemaakt wordt, alsook door profetische geschriften,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508831" y="3912275"/>
            <a:ext cx="8823889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niet alleen mondeling, maar het wordt ook op Schrift gesteld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de brieven van Paulus!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" y="5992951"/>
            <a:ext cx="9814560" cy="7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prstClr val="white">
                    <a:lumMod val="65000"/>
                  </a:prstClr>
                </a:solidFill>
              </a:rPr>
              <a:t>dat </a:t>
            </a:r>
            <a:r>
              <a:rPr lang="nl-NL" sz="3000" dirty="0">
                <a:solidFill>
                  <a:prstClr val="white">
                    <a:lumMod val="65000"/>
                  </a:prstClr>
                </a:solidFill>
              </a:rPr>
              <a:t>in </a:t>
            </a:r>
            <a:r>
              <a:rPr lang="nl-NL" sz="3000" dirty="0" err="1">
                <a:solidFill>
                  <a:prstClr val="white">
                    <a:lumMod val="65000"/>
                  </a:prstClr>
                </a:solidFill>
              </a:rPr>
              <a:t>aeonische</a:t>
            </a:r>
            <a:r>
              <a:rPr lang="nl-NL" sz="3000" dirty="0">
                <a:solidFill>
                  <a:prstClr val="white">
                    <a:lumMod val="65000"/>
                  </a:prstClr>
                </a:solidFill>
              </a:rPr>
              <a:t> tijden verzwegen is,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26</a:t>
            </a:r>
            <a:r>
              <a:rPr lang="nl-NL" sz="3000" dirty="0" smtClean="0">
                <a:solidFill>
                  <a:srgbClr val="002060"/>
                </a:solidFill>
              </a:rPr>
              <a:t> (…)</a:t>
            </a:r>
            <a:endParaRPr lang="nl-NL" sz="3000" dirty="0">
              <a:solidFill>
                <a:srgbClr val="002060"/>
              </a:solidFill>
            </a:endParaRPr>
          </a:p>
          <a:p>
            <a:r>
              <a:rPr lang="nl-NL" sz="3000" dirty="0">
                <a:solidFill>
                  <a:srgbClr val="002060"/>
                </a:solidFill>
              </a:rPr>
              <a:t>volgens uitdrukkelijk bevel van de </a:t>
            </a:r>
            <a:r>
              <a:rPr lang="nl-NL" sz="3000" dirty="0" err="1">
                <a:solidFill>
                  <a:srgbClr val="002060"/>
                </a:solidFill>
              </a:rPr>
              <a:t>aeonische</a:t>
            </a:r>
            <a:r>
              <a:rPr lang="nl-NL" sz="3000" dirty="0">
                <a:solidFill>
                  <a:srgbClr val="002060"/>
                </a:solidFill>
              </a:rPr>
              <a:t> God,</a:t>
            </a:r>
          </a:p>
          <a:p>
            <a:r>
              <a:rPr lang="nl-NL" sz="3000" dirty="0">
                <a:solidFill>
                  <a:srgbClr val="002060"/>
                </a:solidFill>
              </a:rPr>
              <a:t>tot gehoorzaamheid van geloof aan al de natiën bekend gemaakt wordt</a:t>
            </a:r>
            <a:r>
              <a:rPr lang="nl-NL" sz="3000" dirty="0" smtClean="0">
                <a:solidFill>
                  <a:srgbClr val="002060"/>
                </a:solidFill>
              </a:rPr>
              <a:t>)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866618" y="3188078"/>
            <a:ext cx="8858956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  <a:sym typeface="Wingdings" panose="05000000000000000000" pitchFamily="2" charset="2"/>
              </a:rPr>
              <a:t>Romeinen 1</a:t>
            </a:r>
          </a:p>
          <a:p>
            <a:r>
              <a:rPr lang="nl-NL" sz="2600" baseline="30000" dirty="0" smtClean="0">
                <a:latin typeface="+mj-lt"/>
                <a:sym typeface="Wingdings" panose="05000000000000000000" pitchFamily="2" charset="2"/>
              </a:rPr>
              <a:t>4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… Jezus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Christus, onze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Heer, </a:t>
            </a:r>
            <a:r>
              <a:rPr lang="nl-NL" sz="2600" baseline="30000" dirty="0" smtClean="0">
                <a:latin typeface="+mj-lt"/>
                <a:sym typeface="Wingdings" panose="05000000000000000000" pitchFamily="2" charset="2"/>
              </a:rPr>
              <a:t>5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 door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wie wij genade en de afvaardiging in ontvangst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namen, </a:t>
            </a:r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tot gehoorzaamheid 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van geloof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onder </a:t>
            </a:r>
            <a:r>
              <a:rPr lang="nl-NL" sz="2600" dirty="0">
                <a:latin typeface="+mj-lt"/>
                <a:sym typeface="Wingdings" panose="05000000000000000000" pitchFamily="2" charset="2"/>
              </a:rPr>
              <a:t>al de 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natiën, voor Zijn naam.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3" y="5280660"/>
            <a:ext cx="9683976" cy="7429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3" y="5955030"/>
            <a:ext cx="6982777" cy="7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Aan </a:t>
            </a:r>
            <a:r>
              <a:rPr lang="nl-NL" sz="3000" dirty="0" smtClean="0">
                <a:solidFill>
                  <a:srgbClr val="002060"/>
                </a:solidFill>
              </a:rPr>
              <a:t>Hem nu , </a:t>
            </a:r>
            <a:r>
              <a:rPr lang="nl-NL" sz="3000" dirty="0">
                <a:solidFill>
                  <a:srgbClr val="002060"/>
                </a:solidFill>
              </a:rPr>
              <a:t>die bij machte is jullie standvastig te maken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(volgens mijn evangelie en de proclamatie van Christus Jezus, </a:t>
            </a:r>
          </a:p>
          <a:p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volgens de onthulling van een geheim, </a:t>
            </a:r>
          </a:p>
          <a:p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dat in </a:t>
            </a:r>
            <a:r>
              <a:rPr lang="nl-NL" sz="1600" dirty="0" err="1" smtClean="0">
                <a:solidFill>
                  <a:schemeClr val="bg1">
                    <a:lumMod val="65000"/>
                  </a:schemeClr>
                </a:solidFill>
              </a:rPr>
              <a:t>aeonische</a:t>
            </a:r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 tijden verzwegen is,</a:t>
            </a:r>
          </a:p>
          <a:p>
            <a:r>
              <a:rPr lang="nl-NL" sz="1600" baseline="30000" dirty="0" smtClean="0">
                <a:solidFill>
                  <a:schemeClr val="bg1">
                    <a:lumMod val="65000"/>
                  </a:schemeClr>
                </a:solidFill>
              </a:rPr>
              <a:t>26</a:t>
            </a:r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 maar nu openbaar gemaakt wordt, alsook door profetische geschriften, </a:t>
            </a:r>
          </a:p>
          <a:p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volgens uitdrukkelijk bevel van de </a:t>
            </a:r>
            <a:r>
              <a:rPr lang="nl-NL" sz="1600" dirty="0" err="1" smtClean="0">
                <a:solidFill>
                  <a:schemeClr val="bg1">
                    <a:lumMod val="65000"/>
                  </a:schemeClr>
                </a:solidFill>
              </a:rPr>
              <a:t>aeonische</a:t>
            </a:r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 God,</a:t>
            </a:r>
          </a:p>
          <a:p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tot gehoorzaamheid van geloof aan al de natiën bekend gemaakt wordt)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27</a:t>
            </a:r>
            <a:r>
              <a:rPr lang="nl-NL" sz="3000" dirty="0" smtClean="0">
                <a:solidFill>
                  <a:srgbClr val="002060"/>
                </a:solidFill>
              </a:rPr>
              <a:t>  aan de alleen </a:t>
            </a:r>
            <a:r>
              <a:rPr lang="nl-NL" sz="3000" dirty="0">
                <a:solidFill>
                  <a:srgbClr val="002060"/>
                </a:solidFill>
              </a:rPr>
              <a:t>wijze God,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zij door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Christus Jezus,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heerlijkheid, tot in de aeonen van de aeonen. Amen!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37261" y="4163735"/>
            <a:ext cx="1059561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uit Hem, door Hem en tot Hem, zijn alle dingen (11:36)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Hij heeft een diepte rijkdom van wijsheid en kennis (11:33)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  <a:sym typeface="Wingdings" panose="05000000000000000000" pitchFamily="2" charset="2"/>
              </a:rPr>
              <a:t>e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n gaat een weg in heel Zijn schepping en met al Zijn schepselen (11:33 vv)  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5" y="6057900"/>
            <a:ext cx="2834496" cy="7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25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Aan </a:t>
            </a:r>
            <a:r>
              <a:rPr lang="nl-NL" sz="3000" dirty="0" smtClean="0">
                <a:solidFill>
                  <a:srgbClr val="002060"/>
                </a:solidFill>
              </a:rPr>
              <a:t>Hem nu , </a:t>
            </a:r>
            <a:r>
              <a:rPr lang="nl-NL" sz="3000" dirty="0">
                <a:solidFill>
                  <a:srgbClr val="002060"/>
                </a:solidFill>
              </a:rPr>
              <a:t>die bij machte is jullie standvastig te maken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(volgens mijn evangelie en de proclamatie van Christus Jezus, </a:t>
            </a:r>
          </a:p>
          <a:p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volgens de onthulling van een geheim, </a:t>
            </a:r>
          </a:p>
          <a:p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dat in </a:t>
            </a:r>
            <a:r>
              <a:rPr lang="nl-NL" sz="1600" dirty="0" err="1" smtClean="0">
                <a:solidFill>
                  <a:schemeClr val="bg1">
                    <a:lumMod val="65000"/>
                  </a:schemeClr>
                </a:solidFill>
              </a:rPr>
              <a:t>aeonische</a:t>
            </a:r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 tijden verzwegen is,</a:t>
            </a:r>
          </a:p>
          <a:p>
            <a:r>
              <a:rPr lang="nl-NL" sz="1600" baseline="30000" dirty="0" smtClean="0">
                <a:solidFill>
                  <a:schemeClr val="bg1">
                    <a:lumMod val="65000"/>
                  </a:schemeClr>
                </a:solidFill>
              </a:rPr>
              <a:t>26</a:t>
            </a:r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 maar nu openbaar gemaakt wordt, alsook door profetische geschriften, </a:t>
            </a:r>
          </a:p>
          <a:p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volgens uitdrukkelijk bevel van de </a:t>
            </a:r>
            <a:r>
              <a:rPr lang="nl-NL" sz="1600" dirty="0" err="1" smtClean="0">
                <a:solidFill>
                  <a:schemeClr val="bg1">
                    <a:lumMod val="65000"/>
                  </a:schemeClr>
                </a:solidFill>
              </a:rPr>
              <a:t>aeonische</a:t>
            </a:r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 God,</a:t>
            </a:r>
          </a:p>
          <a:p>
            <a:r>
              <a:rPr lang="nl-NL" sz="1600" dirty="0" smtClean="0">
                <a:solidFill>
                  <a:schemeClr val="bg1">
                    <a:lumMod val="65000"/>
                  </a:schemeClr>
                </a:solidFill>
              </a:rPr>
              <a:t>tot gehoorzaamheid van geloof aan al de natiën bekend gemaakt wordt)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27</a:t>
            </a:r>
            <a:r>
              <a:rPr lang="nl-NL" sz="3000" dirty="0" smtClean="0">
                <a:solidFill>
                  <a:srgbClr val="002060"/>
                </a:solidFill>
              </a:rPr>
              <a:t>  aan de alleen </a:t>
            </a:r>
            <a:r>
              <a:rPr lang="nl-NL" sz="3000" dirty="0">
                <a:solidFill>
                  <a:srgbClr val="002060"/>
                </a:solidFill>
              </a:rPr>
              <a:t>wijze God, </a:t>
            </a:r>
            <a:r>
              <a:rPr lang="nl-NL" sz="3000" dirty="0" smtClean="0">
                <a:solidFill>
                  <a:srgbClr val="002060"/>
                </a:solidFill>
              </a:rPr>
              <a:t>zij door </a:t>
            </a:r>
            <a:r>
              <a:rPr lang="nl-NL" sz="3000" dirty="0">
                <a:solidFill>
                  <a:srgbClr val="002060"/>
                </a:solidFill>
              </a:rPr>
              <a:t>Christus Jezus,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de </a:t>
            </a:r>
            <a:r>
              <a:rPr lang="nl-NL" sz="3000" dirty="0">
                <a:solidFill>
                  <a:srgbClr val="002060"/>
                </a:solidFill>
              </a:rPr>
              <a:t>heerlijkheid, tot in de aeonen van de aeonen. Amen!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232642" y="4341006"/>
            <a:ext cx="10126907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al Gods plannen brengt Hij tot stand door Christus Jezus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die heerlijkheid zal gedemonstreerd worden in de </a:t>
            </a:r>
            <a:r>
              <a:rPr lang="nl-NL" sz="2600" smtClean="0">
                <a:latin typeface="+mj-lt"/>
                <a:sym typeface="Wingdings" panose="05000000000000000000" pitchFamily="2" charset="2"/>
              </a:rPr>
              <a:t>toekomende aeonen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smtClean="0">
                <a:latin typeface="+mj-lt"/>
                <a:sym typeface="Wingdings" panose="05000000000000000000" pitchFamily="2" charset="2"/>
              </a:rPr>
              <a:t>Amen!</a:t>
            </a:r>
            <a:endParaRPr lang="nl-NL" sz="2600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3" y="5981435"/>
            <a:ext cx="10659428" cy="73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16</a:t>
            </a:r>
          </a:p>
          <a:p>
            <a:pPr algn="ctr"/>
            <a:r>
              <a:rPr lang="nl-NL" sz="3000" baseline="30000" dirty="0" smtClean="0"/>
              <a:t>1 </a:t>
            </a:r>
            <a:r>
              <a:rPr lang="nl-NL" sz="3000" dirty="0"/>
              <a:t>Ik beveel Febe, onze zuster, bij jullie aan, </a:t>
            </a:r>
            <a:endParaRPr lang="nl-NL" sz="3000" dirty="0" smtClean="0"/>
          </a:p>
          <a:p>
            <a:pPr algn="ctr"/>
            <a:r>
              <a:rPr lang="nl-NL" sz="3000" dirty="0" smtClean="0"/>
              <a:t>die </a:t>
            </a:r>
            <a:r>
              <a:rPr lang="nl-NL" sz="3000" dirty="0"/>
              <a:t>ook een dienares is van de ecclesia in Kenchreeën</a:t>
            </a:r>
            <a:r>
              <a:rPr lang="nl-NL" sz="3000" dirty="0" smtClean="0"/>
              <a:t>,</a:t>
            </a:r>
          </a:p>
          <a:p>
            <a:pPr algn="ctr"/>
            <a:r>
              <a:rPr lang="nl-NL" sz="3000" baseline="30000" dirty="0" smtClean="0"/>
              <a:t>2</a:t>
            </a:r>
            <a:r>
              <a:rPr lang="nl-NL" sz="3000" dirty="0" smtClean="0"/>
              <a:t> </a:t>
            </a:r>
            <a:r>
              <a:rPr lang="nl-NL" sz="3000" dirty="0"/>
              <a:t>opdat jullie haar zullen ontvangen in de Heer, </a:t>
            </a:r>
          </a:p>
          <a:p>
            <a:pPr algn="ctr"/>
            <a:r>
              <a:rPr lang="nl-NL" sz="3000" dirty="0"/>
              <a:t>op een wijze, de heiligen waardig, en dat jullie haar bijstaan in wat voor zaak zij ook maar van jullie nodig heeft. </a:t>
            </a:r>
          </a:p>
          <a:p>
            <a:pPr algn="ctr"/>
            <a:r>
              <a:rPr lang="nl-NL" sz="3000" dirty="0"/>
              <a:t>Want zij werd een voorstandster van velen, en van mij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/>
              <a:t>3</a:t>
            </a:r>
            <a:r>
              <a:rPr lang="nl-NL" sz="3000" dirty="0"/>
              <a:t> Groet </a:t>
            </a:r>
            <a:r>
              <a:rPr lang="nl-NL" sz="3000" dirty="0" err="1"/>
              <a:t>Prisca</a:t>
            </a:r>
            <a:r>
              <a:rPr lang="nl-NL" sz="3000" dirty="0"/>
              <a:t> en Aquila, mijn medewerkers in Christus Jezus,</a:t>
            </a:r>
          </a:p>
          <a:p>
            <a:pPr algn="ctr"/>
            <a:r>
              <a:rPr lang="nl-NL" sz="3000" baseline="30000" dirty="0"/>
              <a:t>4</a:t>
            </a:r>
            <a:r>
              <a:rPr lang="nl-NL" sz="3000" dirty="0"/>
              <a:t> die, ten behoeve van mijn ziel, hun nek hebben uitgestoken. </a:t>
            </a:r>
          </a:p>
          <a:p>
            <a:pPr algn="ctr"/>
            <a:r>
              <a:rPr lang="nl-NL" sz="3000" dirty="0"/>
              <a:t>Niet alleen ik ben hen dankbaar, maar ook al de ecclesia’s van de natiën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/>
              <a:t>5</a:t>
            </a:r>
            <a:r>
              <a:rPr lang="nl-NL" sz="3000" dirty="0"/>
              <a:t> En groet de ecclesia bij hen aan huis. Groet </a:t>
            </a:r>
            <a:r>
              <a:rPr lang="nl-NL" sz="3000" dirty="0" err="1"/>
              <a:t>Epenetus</a:t>
            </a:r>
            <a:r>
              <a:rPr lang="nl-NL" sz="3000" dirty="0"/>
              <a:t>, mijn geliefde, </a:t>
            </a:r>
          </a:p>
          <a:p>
            <a:pPr algn="ctr"/>
            <a:r>
              <a:rPr lang="nl-NL" sz="3000" dirty="0"/>
              <a:t>die de eersteling is van </a:t>
            </a:r>
            <a:r>
              <a:rPr lang="nl-NL" sz="3000" dirty="0" err="1"/>
              <a:t>Asia</a:t>
            </a:r>
            <a:r>
              <a:rPr lang="nl-NL" sz="3000" dirty="0"/>
              <a:t> voor Christus.</a:t>
            </a:r>
          </a:p>
          <a:p>
            <a:pPr algn="ctr"/>
            <a:r>
              <a:rPr lang="nl-NL" sz="3000" baseline="30000" dirty="0" smtClean="0"/>
              <a:t>6</a:t>
            </a:r>
            <a:r>
              <a:rPr lang="nl-NL" sz="3000" dirty="0" smtClean="0"/>
              <a:t> </a:t>
            </a:r>
            <a:r>
              <a:rPr lang="nl-NL" sz="3000" dirty="0"/>
              <a:t>Groet Maria, die veel voor jullie zwoegt.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1407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16</a:t>
            </a:r>
          </a:p>
          <a:p>
            <a:pPr algn="ctr"/>
            <a:r>
              <a:rPr lang="nl-NL" sz="3000" baseline="30000" dirty="0" smtClean="0"/>
              <a:t>7</a:t>
            </a:r>
            <a:r>
              <a:rPr lang="nl-NL" sz="3000" dirty="0" smtClean="0"/>
              <a:t> Groet </a:t>
            </a:r>
            <a:r>
              <a:rPr lang="nl-NL" sz="3000" dirty="0" err="1"/>
              <a:t>Andronikus</a:t>
            </a:r>
            <a:r>
              <a:rPr lang="nl-NL" sz="3000" dirty="0"/>
              <a:t> en </a:t>
            </a:r>
            <a:r>
              <a:rPr lang="nl-NL" sz="3000" dirty="0" err="1"/>
              <a:t>Junias</a:t>
            </a:r>
            <a:r>
              <a:rPr lang="nl-NL" sz="3000" dirty="0"/>
              <a:t>, mijn verwanten en mijn </a:t>
            </a:r>
          </a:p>
          <a:p>
            <a:pPr algn="ctr"/>
            <a:r>
              <a:rPr lang="nl-NL" sz="3000" dirty="0"/>
              <a:t>mede-krijgsgevangenen, mannen van betekenis onder de afgevaardigden, die reeds vóór mij in Christus werden.</a:t>
            </a:r>
          </a:p>
          <a:p>
            <a:pPr algn="ctr"/>
            <a:r>
              <a:rPr lang="nl-NL" sz="3000" baseline="30000" dirty="0"/>
              <a:t>8</a:t>
            </a:r>
            <a:r>
              <a:rPr lang="nl-NL" sz="3000" dirty="0"/>
              <a:t> Groet </a:t>
            </a:r>
            <a:r>
              <a:rPr lang="nl-NL" sz="3000" dirty="0" err="1"/>
              <a:t>Ampliatus</a:t>
            </a:r>
            <a:r>
              <a:rPr lang="nl-NL" sz="3000" dirty="0"/>
              <a:t>, mijn geliefde in de Heer.</a:t>
            </a:r>
          </a:p>
          <a:p>
            <a:pPr algn="ctr"/>
            <a:r>
              <a:rPr lang="nl-NL" sz="3000" baseline="30000" dirty="0"/>
              <a:t>9</a:t>
            </a:r>
            <a:r>
              <a:rPr lang="nl-NL" sz="3000" dirty="0"/>
              <a:t> Groet Urbanus, onze medewerker in Christus, en mijn geliefde </a:t>
            </a:r>
            <a:r>
              <a:rPr lang="nl-NL" sz="3000" dirty="0" err="1"/>
              <a:t>Stachys</a:t>
            </a:r>
            <a:r>
              <a:rPr lang="nl-NL" sz="3000" dirty="0"/>
              <a:t>.</a:t>
            </a:r>
          </a:p>
          <a:p>
            <a:pPr algn="ctr"/>
            <a:r>
              <a:rPr lang="nl-NL" sz="3000" baseline="30000" dirty="0"/>
              <a:t>10</a:t>
            </a:r>
            <a:r>
              <a:rPr lang="nl-NL" sz="3000" dirty="0"/>
              <a:t> Groet </a:t>
            </a:r>
            <a:r>
              <a:rPr lang="nl-NL" sz="3000" dirty="0" err="1"/>
              <a:t>Apelles</a:t>
            </a:r>
            <a:r>
              <a:rPr lang="nl-NL" sz="3000" dirty="0"/>
              <a:t>, die in </a:t>
            </a:r>
            <a:r>
              <a:rPr lang="nl-NL" sz="3000"/>
              <a:t>Christus </a:t>
            </a:r>
            <a:r>
              <a:rPr lang="nl-NL" sz="3000" smtClean="0"/>
              <a:t>wel-beproefd </a:t>
            </a:r>
            <a:r>
              <a:rPr lang="nl-NL" sz="3000" dirty="0"/>
              <a:t>is. </a:t>
            </a:r>
          </a:p>
          <a:p>
            <a:pPr algn="ctr"/>
            <a:r>
              <a:rPr lang="nl-NL" sz="3000" dirty="0"/>
              <a:t>Groet degenen uit de kring van </a:t>
            </a:r>
            <a:r>
              <a:rPr lang="nl-NL" sz="3000" dirty="0" err="1"/>
              <a:t>Aristobulus</a:t>
            </a:r>
            <a:r>
              <a:rPr lang="nl-NL" sz="3000" dirty="0"/>
              <a:t>.</a:t>
            </a:r>
          </a:p>
          <a:p>
            <a:pPr algn="ctr"/>
            <a:r>
              <a:rPr lang="nl-NL" sz="3000" baseline="30000" dirty="0"/>
              <a:t>11</a:t>
            </a:r>
            <a:r>
              <a:rPr lang="nl-NL" sz="3000" dirty="0"/>
              <a:t> Groet </a:t>
            </a:r>
            <a:r>
              <a:rPr lang="nl-NL" sz="3000" dirty="0" err="1"/>
              <a:t>Herodion</a:t>
            </a:r>
            <a:r>
              <a:rPr lang="nl-NL" sz="3000" dirty="0"/>
              <a:t>, mijn verwant. </a:t>
            </a:r>
          </a:p>
          <a:p>
            <a:pPr algn="ctr"/>
            <a:r>
              <a:rPr lang="nl-NL" sz="3000" dirty="0"/>
              <a:t>Groet hen, die behoren tot de kring van Narcissus, die in de Heer zijn.</a:t>
            </a:r>
          </a:p>
          <a:p>
            <a:pPr algn="ctr"/>
            <a:r>
              <a:rPr lang="nl-NL" sz="3000" baseline="30000" dirty="0"/>
              <a:t>12</a:t>
            </a:r>
            <a:r>
              <a:rPr lang="nl-NL" sz="3000" dirty="0"/>
              <a:t> Groet </a:t>
            </a:r>
            <a:r>
              <a:rPr lang="nl-NL" sz="3000" dirty="0" err="1"/>
              <a:t>Tryfena</a:t>
            </a:r>
            <a:r>
              <a:rPr lang="nl-NL" sz="3000" dirty="0"/>
              <a:t> en </a:t>
            </a:r>
            <a:r>
              <a:rPr lang="nl-NL" sz="3000" dirty="0" err="1"/>
              <a:t>Tryfosa</a:t>
            </a:r>
            <a:r>
              <a:rPr lang="nl-NL" sz="3000" dirty="0"/>
              <a:t>, die zwoegen in de Heer. </a:t>
            </a:r>
          </a:p>
          <a:p>
            <a:pPr algn="ctr"/>
            <a:r>
              <a:rPr lang="nl-NL" sz="3000" dirty="0"/>
              <a:t>Groet </a:t>
            </a:r>
            <a:r>
              <a:rPr lang="nl-NL" sz="3000" dirty="0" err="1"/>
              <a:t>Persis</a:t>
            </a:r>
            <a:r>
              <a:rPr lang="nl-NL" sz="3000" dirty="0"/>
              <a:t>, de geliefde, die veel zwoegt in de Heer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7677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16</a:t>
            </a:r>
          </a:p>
          <a:p>
            <a:pPr algn="ctr"/>
            <a:r>
              <a:rPr lang="nl-NL" sz="3000" baseline="30000" dirty="0" smtClean="0"/>
              <a:t>13</a:t>
            </a:r>
            <a:r>
              <a:rPr lang="nl-NL" sz="3000" dirty="0" smtClean="0"/>
              <a:t> </a:t>
            </a:r>
            <a:r>
              <a:rPr lang="nl-NL" sz="3000" dirty="0"/>
              <a:t>Groet </a:t>
            </a:r>
            <a:r>
              <a:rPr lang="nl-NL" sz="3000" dirty="0" err="1"/>
              <a:t>Rufus</a:t>
            </a:r>
            <a:r>
              <a:rPr lang="nl-NL" sz="3000" dirty="0"/>
              <a:t>, de uitverkorene in de Heer, </a:t>
            </a:r>
          </a:p>
          <a:p>
            <a:pPr algn="ctr"/>
            <a:r>
              <a:rPr lang="nl-NL" sz="3000" dirty="0"/>
              <a:t>en zijn moeder en de mijne. </a:t>
            </a:r>
            <a:endParaRPr lang="nl-NL" sz="3000" dirty="0" smtClean="0"/>
          </a:p>
          <a:p>
            <a:pPr algn="ctr"/>
            <a:r>
              <a:rPr lang="nl-NL" sz="3000" baseline="30000" dirty="0"/>
              <a:t>14</a:t>
            </a:r>
            <a:r>
              <a:rPr lang="nl-NL" sz="3000" dirty="0"/>
              <a:t> Groet </a:t>
            </a:r>
            <a:r>
              <a:rPr lang="nl-NL" sz="3000" dirty="0" err="1"/>
              <a:t>Asynkritus</a:t>
            </a:r>
            <a:r>
              <a:rPr lang="nl-NL" sz="3000" dirty="0"/>
              <a:t>, </a:t>
            </a:r>
            <a:r>
              <a:rPr lang="nl-NL" sz="3000" dirty="0" err="1"/>
              <a:t>Flegon</a:t>
            </a:r>
            <a:r>
              <a:rPr lang="nl-NL" sz="3000" dirty="0"/>
              <a:t>, Hermes, </a:t>
            </a:r>
            <a:r>
              <a:rPr lang="nl-NL" sz="3000" dirty="0" err="1"/>
              <a:t>Patrobas</a:t>
            </a:r>
            <a:r>
              <a:rPr lang="nl-NL" sz="3000" dirty="0"/>
              <a:t>, </a:t>
            </a:r>
            <a:r>
              <a:rPr lang="nl-NL" sz="3000" dirty="0" err="1"/>
              <a:t>Hermas</a:t>
            </a:r>
            <a:r>
              <a:rPr lang="nl-NL" sz="3000" dirty="0"/>
              <a:t>, </a:t>
            </a:r>
          </a:p>
          <a:p>
            <a:pPr algn="ctr"/>
            <a:r>
              <a:rPr lang="nl-NL" sz="3000" dirty="0"/>
              <a:t>en de broeders, die met hen zijn.</a:t>
            </a:r>
          </a:p>
          <a:p>
            <a:pPr algn="ctr"/>
            <a:r>
              <a:rPr lang="nl-NL" sz="3000" baseline="30000" dirty="0"/>
              <a:t>15</a:t>
            </a:r>
            <a:r>
              <a:rPr lang="nl-NL" sz="3000" dirty="0"/>
              <a:t> Groet </a:t>
            </a:r>
            <a:r>
              <a:rPr lang="nl-NL" sz="3000" dirty="0" err="1"/>
              <a:t>Filologus</a:t>
            </a:r>
            <a:r>
              <a:rPr lang="nl-NL" sz="3000" dirty="0"/>
              <a:t>, en Julia, </a:t>
            </a:r>
            <a:r>
              <a:rPr lang="nl-NL" sz="3000" dirty="0" err="1"/>
              <a:t>Nereus</a:t>
            </a:r>
            <a:r>
              <a:rPr lang="nl-NL" sz="3000" dirty="0"/>
              <a:t> en zijn zuster, </a:t>
            </a:r>
          </a:p>
          <a:p>
            <a:pPr algn="ctr"/>
            <a:r>
              <a:rPr lang="nl-NL" sz="3000" dirty="0"/>
              <a:t>en </a:t>
            </a:r>
            <a:r>
              <a:rPr lang="nl-NL" sz="3000" dirty="0" err="1"/>
              <a:t>Olympas</a:t>
            </a:r>
            <a:r>
              <a:rPr lang="nl-NL" sz="3000" dirty="0"/>
              <a:t>, en al de heiligen met hen.</a:t>
            </a:r>
          </a:p>
          <a:p>
            <a:pPr algn="ctr"/>
            <a:r>
              <a:rPr lang="nl-NL" sz="3000" baseline="30000" dirty="0"/>
              <a:t>16</a:t>
            </a:r>
            <a:r>
              <a:rPr lang="nl-NL" sz="3000" dirty="0"/>
              <a:t> Groet elkaar in een heilige kus. </a:t>
            </a:r>
          </a:p>
          <a:p>
            <a:pPr algn="ctr"/>
            <a:r>
              <a:rPr lang="nl-NL" sz="3000" dirty="0"/>
              <a:t>Al de ecclesia's van Christus groeten jullie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1703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61010" y="341023"/>
            <a:ext cx="1173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17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ik </a:t>
            </a:r>
            <a:r>
              <a:rPr lang="nl-NL" sz="3000" dirty="0" smtClean="0">
                <a:solidFill>
                  <a:srgbClr val="002060"/>
                </a:solidFill>
              </a:rPr>
              <a:t>moedig jullie aan, </a:t>
            </a:r>
            <a:r>
              <a:rPr lang="nl-NL" sz="3000" dirty="0">
                <a:solidFill>
                  <a:srgbClr val="002060"/>
                </a:solidFill>
              </a:rPr>
              <a:t>broeders, </a:t>
            </a:r>
            <a:r>
              <a:rPr lang="nl-NL" sz="3000" dirty="0" smtClean="0">
                <a:solidFill>
                  <a:srgbClr val="002060"/>
                </a:solidFill>
              </a:rPr>
              <a:t>dat jullie opmerken degenen die </a:t>
            </a:r>
            <a:r>
              <a:rPr lang="nl-NL" sz="3000" dirty="0">
                <a:solidFill>
                  <a:srgbClr val="002060"/>
                </a:solidFill>
              </a:rPr>
              <a:t>onenigheden en valstrikken </a:t>
            </a:r>
            <a:r>
              <a:rPr lang="nl-NL" sz="3000" dirty="0" smtClean="0">
                <a:solidFill>
                  <a:srgbClr val="002060"/>
                </a:solidFill>
              </a:rPr>
              <a:t>maken buiten </a:t>
            </a:r>
            <a:r>
              <a:rPr lang="nl-NL" sz="3000" dirty="0">
                <a:solidFill>
                  <a:srgbClr val="002060"/>
                </a:solidFill>
              </a:rPr>
              <a:t>het onderwijs dat jullie </a:t>
            </a:r>
            <a:r>
              <a:rPr lang="nl-NL" sz="3000" dirty="0" smtClean="0">
                <a:solidFill>
                  <a:srgbClr val="002060"/>
                </a:solidFill>
              </a:rPr>
              <a:t>leerden. </a:t>
            </a:r>
          </a:p>
          <a:p>
            <a:r>
              <a:rPr lang="nl-NL" sz="3000" dirty="0">
                <a:solidFill>
                  <a:srgbClr val="002060"/>
                </a:solidFill>
              </a:rPr>
              <a:t>E</a:t>
            </a:r>
            <a:r>
              <a:rPr lang="nl-NL" sz="3000" dirty="0" smtClean="0">
                <a:solidFill>
                  <a:srgbClr val="002060"/>
                </a:solidFill>
              </a:rPr>
              <a:t>n </a:t>
            </a:r>
            <a:r>
              <a:rPr lang="nl-NL" sz="3000" dirty="0">
                <a:solidFill>
                  <a:srgbClr val="002060"/>
                </a:solidFill>
              </a:rPr>
              <a:t>vermijd </a:t>
            </a:r>
            <a:r>
              <a:rPr lang="nl-NL" sz="3000" dirty="0" smtClean="0">
                <a:solidFill>
                  <a:srgbClr val="002060"/>
                </a:solidFill>
              </a:rPr>
              <a:t>hen!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28855" y="2280015"/>
            <a:ext cx="8024005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eenheid van de gelovigen in Rome was in het woord van God, in het onderwijs van Paulus (Rom.6:17)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zij leerden buiten Paulus’ onderwijs om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i</a:t>
            </a:r>
            <a:r>
              <a:rPr lang="nl-NL" sz="2600" dirty="0" smtClean="0">
                <a:latin typeface="+mj-lt"/>
              </a:rPr>
              <a:t>dentificeren en vermijden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err="1" smtClean="0">
                <a:latin typeface="+mj-lt"/>
              </a:rPr>
              <a:t>on-enigheden</a:t>
            </a:r>
            <a:r>
              <a:rPr lang="nl-NL" sz="2600" dirty="0" smtClean="0">
                <a:latin typeface="+mj-lt"/>
              </a:rPr>
              <a:t> = de eenheid verbreken =&gt; tweedracht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valstrikken = struikelen, niet staande blijven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48" y="5214405"/>
            <a:ext cx="11043212" cy="8265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" y="5960932"/>
            <a:ext cx="10271760" cy="8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61010" y="341023"/>
            <a:ext cx="1173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18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zulke lieden </a:t>
            </a:r>
            <a:r>
              <a:rPr lang="nl-NL" sz="3000" dirty="0" smtClean="0">
                <a:solidFill>
                  <a:srgbClr val="002060"/>
                </a:solidFill>
              </a:rPr>
              <a:t>dienen niet (als slaaf) onze Heer </a:t>
            </a:r>
            <a:r>
              <a:rPr lang="nl-NL" sz="3000" dirty="0">
                <a:solidFill>
                  <a:srgbClr val="002060"/>
                </a:solidFill>
              </a:rPr>
              <a:t>Christus,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maar hun </a:t>
            </a:r>
            <a:r>
              <a:rPr lang="nl-NL" sz="3000" dirty="0">
                <a:solidFill>
                  <a:srgbClr val="002060"/>
                </a:solidFill>
              </a:rPr>
              <a:t>eigen </a:t>
            </a:r>
            <a:r>
              <a:rPr lang="nl-NL" sz="3000" dirty="0" smtClean="0">
                <a:solidFill>
                  <a:srgbClr val="002060"/>
                </a:solidFill>
              </a:rPr>
              <a:t>buik, </a:t>
            </a:r>
            <a:r>
              <a:rPr lang="nl-NL" sz="3000" dirty="0">
                <a:solidFill>
                  <a:srgbClr val="002060"/>
                </a:solidFill>
              </a:rPr>
              <a:t>en zij misleiden door </a:t>
            </a:r>
            <a:r>
              <a:rPr lang="nl-NL" sz="3000" dirty="0" smtClean="0">
                <a:solidFill>
                  <a:srgbClr val="002060"/>
                </a:solidFill>
              </a:rPr>
              <a:t>vriendelijke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en zegenende </a:t>
            </a:r>
            <a:r>
              <a:rPr lang="nl-NL" sz="3000" dirty="0">
                <a:solidFill>
                  <a:srgbClr val="002060"/>
                </a:solidFill>
              </a:rPr>
              <a:t>taal </a:t>
            </a:r>
            <a:r>
              <a:rPr lang="nl-NL" sz="3000" dirty="0" smtClean="0">
                <a:solidFill>
                  <a:srgbClr val="002060"/>
                </a:solidFill>
              </a:rPr>
              <a:t>de </a:t>
            </a:r>
            <a:r>
              <a:rPr lang="nl-NL" sz="3000" dirty="0">
                <a:solidFill>
                  <a:srgbClr val="002060"/>
                </a:solidFill>
              </a:rPr>
              <a:t>harten van de argelozen.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209467" y="2557292"/>
            <a:ext cx="7462391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zij erkenden Christus blijkbaar niet als de opgewekte Heer en Christus (Hand.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2:36)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de buik staat voor de uitwendige mens (2 Kor.4:16)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zij hadden een schijn van godsvrucht (2 Tim.3:5)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argelozen worden makkelijk verleid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" y="5928627"/>
            <a:ext cx="10982325" cy="8129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5" y="5200127"/>
            <a:ext cx="11268075" cy="8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19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jullie gehoorzaamheid </a:t>
            </a:r>
            <a:r>
              <a:rPr lang="nl-NL" sz="3000" dirty="0" smtClean="0">
                <a:solidFill>
                  <a:srgbClr val="002060"/>
                </a:solidFill>
              </a:rPr>
              <a:t>bereikte allen.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Over </a:t>
            </a:r>
            <a:r>
              <a:rPr lang="nl-NL" sz="3000" dirty="0">
                <a:solidFill>
                  <a:srgbClr val="002060"/>
                </a:solidFill>
              </a:rPr>
              <a:t>jullie, dan, verheug ik </a:t>
            </a:r>
            <a:r>
              <a:rPr lang="nl-NL" sz="3000" dirty="0" smtClean="0">
                <a:solidFill>
                  <a:srgbClr val="002060"/>
                </a:solidFill>
              </a:rPr>
              <a:t>mij. 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ik wil, dat jullie wijs zijn </a:t>
            </a:r>
            <a:r>
              <a:rPr lang="nl-NL" sz="3000" dirty="0" smtClean="0">
                <a:solidFill>
                  <a:srgbClr val="002060"/>
                </a:solidFill>
              </a:rPr>
              <a:t>in het </a:t>
            </a:r>
            <a:r>
              <a:rPr lang="nl-NL" sz="3000" dirty="0">
                <a:solidFill>
                  <a:srgbClr val="002060"/>
                </a:solidFill>
              </a:rPr>
              <a:t>goede, maar ongekunsteld </a:t>
            </a:r>
            <a:r>
              <a:rPr lang="nl-NL" sz="3000" dirty="0" smtClean="0">
                <a:solidFill>
                  <a:srgbClr val="002060"/>
                </a:solidFill>
              </a:rPr>
              <a:t>in het </a:t>
            </a:r>
            <a:r>
              <a:rPr lang="nl-NL" sz="3000" dirty="0">
                <a:solidFill>
                  <a:srgbClr val="002060"/>
                </a:solidFill>
              </a:rPr>
              <a:t>kwade.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349232" y="2786815"/>
            <a:ext cx="6905938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‘gehoorzaamheid van geloof’ (1:5, 16:26)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zijn lezers namen niet alles klakkeloos aan, zoals ‘de argelozen’ uit vers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  <a:sym typeface="Wingdings" panose="05000000000000000000" pitchFamily="2" charset="2"/>
              </a:rPr>
              <a:t>v</a:t>
            </a: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erstandig in het goede onderwijs (:17)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onnozel, onervaren in alles wat daarvan afwijkt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" y="5339909"/>
            <a:ext cx="10570845" cy="7398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5" y="6011137"/>
            <a:ext cx="10330815" cy="7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00194" y="387610"/>
            <a:ext cx="11791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16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20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de God van de vrede zal </a:t>
            </a:r>
            <a:r>
              <a:rPr lang="nl-NL" sz="3000" dirty="0" smtClean="0">
                <a:solidFill>
                  <a:srgbClr val="002060"/>
                </a:solidFill>
              </a:rPr>
              <a:t>de Satan </a:t>
            </a:r>
            <a:r>
              <a:rPr lang="nl-NL" sz="3000" dirty="0">
                <a:solidFill>
                  <a:srgbClr val="002060"/>
                </a:solidFill>
              </a:rPr>
              <a:t>onder jullie voeten verbrijzelen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in </a:t>
            </a:r>
            <a:r>
              <a:rPr lang="nl-NL" sz="3000" dirty="0">
                <a:solidFill>
                  <a:srgbClr val="002060"/>
                </a:solidFill>
              </a:rPr>
              <a:t>snelheid. De genade van onze Heer Jezus </a:t>
            </a:r>
            <a:r>
              <a:rPr lang="nl-NL" sz="3000" dirty="0" smtClean="0">
                <a:solidFill>
                  <a:srgbClr val="002060"/>
                </a:solidFill>
              </a:rPr>
              <a:t>[is] met </a:t>
            </a:r>
            <a:r>
              <a:rPr lang="nl-NL" sz="3000" dirty="0">
                <a:solidFill>
                  <a:srgbClr val="002060"/>
                </a:solidFill>
              </a:rPr>
              <a:t>jullie!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653830" y="2929410"/>
            <a:ext cx="623287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niet ‘weldra’ (NBG), maar ‘in snelheid’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  <a:sym typeface="Wingdings" panose="05000000000000000000" pitchFamily="2" charset="2"/>
              </a:rPr>
              <a:t>wie zou dat doen..? =&gt; Gen.3:15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4" y="5126406"/>
            <a:ext cx="10652616" cy="8787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94" y="5936578"/>
            <a:ext cx="9441036" cy="82998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230" y="2114043"/>
            <a:ext cx="2689860" cy="26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70443</TotalTime>
  <Words>1971</Words>
  <Application>Microsoft Office PowerPoint</Application>
  <PresentationFormat>Breedbeeld</PresentationFormat>
  <Paragraphs>222</Paragraphs>
  <Slides>28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3548</cp:revision>
  <dcterms:created xsi:type="dcterms:W3CDTF">2017-10-24T20:34:00Z</dcterms:created>
  <dcterms:modified xsi:type="dcterms:W3CDTF">2022-12-04T14:37:59Z</dcterms:modified>
</cp:coreProperties>
</file>