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1351" r:id="rId3"/>
    <p:sldId id="1923" r:id="rId4"/>
    <p:sldId id="1924" r:id="rId5"/>
    <p:sldId id="1925" r:id="rId6"/>
    <p:sldId id="1883" r:id="rId7"/>
    <p:sldId id="1926" r:id="rId8"/>
    <p:sldId id="1885" r:id="rId9"/>
    <p:sldId id="1886" r:id="rId10"/>
    <p:sldId id="1870" r:id="rId11"/>
    <p:sldId id="1889" r:id="rId12"/>
    <p:sldId id="1890" r:id="rId13"/>
    <p:sldId id="1906" r:id="rId14"/>
    <p:sldId id="1907" r:id="rId15"/>
    <p:sldId id="1891" r:id="rId16"/>
    <p:sldId id="1893" r:id="rId17"/>
    <p:sldId id="1896" r:id="rId18"/>
    <p:sldId id="1897" r:id="rId19"/>
    <p:sldId id="1895" r:id="rId20"/>
    <p:sldId id="1904" r:id="rId21"/>
    <p:sldId id="1903" r:id="rId22"/>
    <p:sldId id="1908" r:id="rId23"/>
    <p:sldId id="1909" r:id="rId24"/>
    <p:sldId id="1910" r:id="rId25"/>
    <p:sldId id="1912" r:id="rId26"/>
    <p:sldId id="1913" r:id="rId27"/>
    <p:sldId id="1911" r:id="rId28"/>
    <p:sldId id="1917" r:id="rId29"/>
    <p:sldId id="1916" r:id="rId30"/>
    <p:sldId id="1918" r:id="rId31"/>
    <p:sldId id="1919" r:id="rId32"/>
    <p:sldId id="1920" r:id="rId33"/>
    <p:sldId id="1921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A"/>
    <a:srgbClr val="003300"/>
    <a:srgbClr val="0319BD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0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54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33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57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78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09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07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3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05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0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9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4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7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6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6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5-3-2023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5-3-2023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-125730"/>
            <a:ext cx="12401549" cy="70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3 </a:t>
            </a:r>
            <a:r>
              <a:rPr lang="nl-NL" sz="3600" dirty="0" smtClean="0">
                <a:solidFill>
                  <a:srgbClr val="002060"/>
                </a:solidFill>
              </a:rPr>
              <a:t>Laten wij </a:t>
            </a:r>
            <a:r>
              <a:rPr lang="nl-NL" sz="3600" dirty="0">
                <a:solidFill>
                  <a:srgbClr val="002060"/>
                </a:solidFill>
              </a:rPr>
              <a:t>hun banden losscheuren,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laten wij hun touwen van ons af gooien!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363338" y="3507841"/>
            <a:ext cx="7498080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de natiën weigeren zich te onderwerpen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99060"/>
            <a:ext cx="8762048" cy="8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3 </a:t>
            </a:r>
            <a:r>
              <a:rPr lang="nl-NL" sz="3600" dirty="0" smtClean="0">
                <a:solidFill>
                  <a:srgbClr val="002060"/>
                </a:solidFill>
              </a:rPr>
              <a:t>Laten wij </a:t>
            </a:r>
            <a:r>
              <a:rPr lang="nl-NL" sz="3600" dirty="0">
                <a:solidFill>
                  <a:srgbClr val="002060"/>
                </a:solidFill>
              </a:rPr>
              <a:t>hun banden losscheuren,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laten wij hun touwen van ons af gooien!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85850" y="3107731"/>
            <a:ext cx="9841230" cy="196977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j-lt"/>
              </a:rPr>
              <a:t>Vraag </a:t>
            </a:r>
            <a:r>
              <a:rPr lang="nl-NL" sz="3200" dirty="0">
                <a:latin typeface="+mj-lt"/>
              </a:rPr>
              <a:t>van Mij en Ik zal </a:t>
            </a:r>
            <a:r>
              <a:rPr lang="nl-NL" sz="3200" u="sng" dirty="0">
                <a:latin typeface="+mj-lt"/>
              </a:rPr>
              <a:t>de </a:t>
            </a:r>
            <a:r>
              <a:rPr lang="nl-NL" sz="3200" u="sng" dirty="0" smtClean="0">
                <a:latin typeface="+mj-lt"/>
              </a:rPr>
              <a:t>natiën </a:t>
            </a:r>
            <a:r>
              <a:rPr lang="nl-NL" sz="3200" u="sng" dirty="0">
                <a:latin typeface="+mj-lt"/>
              </a:rPr>
              <a:t>geven tot jouw lot-bezit</a:t>
            </a:r>
            <a:r>
              <a:rPr lang="nl-NL" sz="3200" dirty="0">
                <a:latin typeface="+mj-lt"/>
              </a:rPr>
              <a:t>, en de </a:t>
            </a:r>
            <a:r>
              <a:rPr lang="nl-NL" sz="3200" dirty="0" smtClean="0">
                <a:latin typeface="+mj-lt"/>
              </a:rPr>
              <a:t>einden van </a:t>
            </a:r>
            <a:r>
              <a:rPr lang="nl-NL" sz="3200" dirty="0">
                <a:latin typeface="+mj-lt"/>
              </a:rPr>
              <a:t>de aarde tot jouw </a:t>
            </a:r>
            <a:r>
              <a:rPr lang="nl-NL" sz="3200" dirty="0" smtClean="0">
                <a:latin typeface="+mj-lt"/>
              </a:rPr>
              <a:t>grondbezit (vers 8)</a:t>
            </a:r>
          </a:p>
          <a:p>
            <a:endParaRPr lang="nl-NL" sz="3200" dirty="0">
              <a:latin typeface="+mj-lt"/>
            </a:endParaRPr>
          </a:p>
          <a:p>
            <a:pPr algn="r"/>
            <a:r>
              <a:rPr lang="nl-NL" sz="2600" i="1" dirty="0" smtClean="0">
                <a:latin typeface="+mj-lt"/>
              </a:rPr>
              <a:t>Vergelijk: 22:28; 72:8,11; 86:9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99060"/>
            <a:ext cx="8762048" cy="8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 flipV="1">
            <a:off x="247774" y="3311648"/>
            <a:ext cx="3155888" cy="658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57730" y="3424411"/>
            <a:ext cx="3161698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600" dirty="0" smtClean="0">
                <a:solidFill>
                  <a:srgbClr val="002060"/>
                </a:solidFill>
              </a:rPr>
              <a:t>2</a:t>
            </a:r>
            <a:r>
              <a:rPr lang="nl-NL" sz="2600" baseline="30000" dirty="0" smtClean="0">
                <a:solidFill>
                  <a:srgbClr val="002060"/>
                </a:solidFill>
              </a:rPr>
              <a:t>e</a:t>
            </a:r>
            <a:r>
              <a:rPr lang="nl-NL" sz="2600" dirty="0" smtClean="0">
                <a:solidFill>
                  <a:srgbClr val="002060"/>
                </a:solidFill>
              </a:rPr>
              <a:t>t/m 6</a:t>
            </a:r>
            <a:r>
              <a:rPr lang="nl-NL" sz="2600" baseline="30000" dirty="0" smtClean="0">
                <a:solidFill>
                  <a:srgbClr val="002060"/>
                </a:solidFill>
              </a:rPr>
              <a:t>e</a:t>
            </a:r>
            <a:r>
              <a:rPr lang="nl-NL" sz="2600" dirty="0" smtClean="0">
                <a:solidFill>
                  <a:srgbClr val="002060"/>
                </a:solidFill>
              </a:rPr>
              <a:t> zegel (Opb.6)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450544" y="33137"/>
            <a:ext cx="4937555" cy="129266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 smtClean="0">
                <a:solidFill>
                  <a:srgbClr val="002060"/>
                </a:solidFill>
              </a:rPr>
              <a:t>de Messias komt om Zijn volk te verlossen: ‘wederkomst voor Israël’ (Zach.14:4)</a:t>
            </a:r>
            <a:endParaRPr lang="nl-NL" sz="2600" dirty="0">
              <a:solidFill>
                <a:srgbClr val="002060"/>
              </a:solidFill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919322" y="1431229"/>
            <a:ext cx="4402" cy="16312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278064" y="1920888"/>
            <a:ext cx="2868586" cy="129266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rgbClr val="002060"/>
                </a:solidFill>
              </a:rPr>
              <a:t>g</a:t>
            </a:r>
            <a:r>
              <a:rPr lang="nl-NL" sz="2600" dirty="0" smtClean="0">
                <a:solidFill>
                  <a:srgbClr val="002060"/>
                </a:solidFill>
              </a:rPr>
              <a:t>rote verdrukking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42 maanden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1260 dagen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280121" y="1903626"/>
            <a:ext cx="4904295" cy="129266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600" dirty="0" smtClean="0">
                <a:solidFill>
                  <a:srgbClr val="002060"/>
                </a:solidFill>
              </a:rPr>
              <a:t>Christus heerst vanuit Jeruzalem</a:t>
            </a:r>
          </a:p>
          <a:p>
            <a:r>
              <a:rPr lang="nl-NL" sz="2600" dirty="0">
                <a:solidFill>
                  <a:srgbClr val="002060"/>
                </a:solidFill>
              </a:rPr>
              <a:t>e</a:t>
            </a:r>
            <a:r>
              <a:rPr lang="nl-NL" sz="2600" dirty="0" smtClean="0">
                <a:solidFill>
                  <a:srgbClr val="002060"/>
                </a:solidFill>
              </a:rPr>
              <a:t>vangelie v/h Koninkrijk gepredikt aan de wereld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696396" y="3577377"/>
            <a:ext cx="3201733" cy="89255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600" dirty="0" smtClean="0">
                <a:solidFill>
                  <a:srgbClr val="002060"/>
                </a:solidFill>
              </a:rPr>
              <a:t>7 bazuinen/schalen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(</a:t>
            </a:r>
            <a:r>
              <a:rPr lang="nl-NL" sz="2600" dirty="0" err="1" smtClean="0">
                <a:solidFill>
                  <a:srgbClr val="002060"/>
                </a:solidFill>
              </a:rPr>
              <a:t>Opb</a:t>
            </a:r>
            <a:r>
              <a:rPr lang="nl-NL" sz="2600" dirty="0" smtClean="0">
                <a:solidFill>
                  <a:srgbClr val="002060"/>
                </a:solidFill>
              </a:rPr>
              <a:t>. 8, 9, 11, 15, 16)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186834" y="4794005"/>
            <a:ext cx="3808076" cy="14773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rgbClr val="002060"/>
                </a:solidFill>
              </a:rPr>
              <a:t>de volkeren verzameld tegen Jeruzalem (Zach.14:1-3)</a:t>
            </a:r>
            <a:endParaRPr lang="nl-NL" sz="3000" dirty="0">
              <a:solidFill>
                <a:srgbClr val="002060"/>
              </a:solidFill>
            </a:endParaRPr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3919322" y="3311507"/>
            <a:ext cx="5316118" cy="439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3458916" y="3311507"/>
            <a:ext cx="440230" cy="104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V="1">
            <a:off x="2387760" y="3522472"/>
            <a:ext cx="1181246" cy="1335578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6293923" y="4896042"/>
            <a:ext cx="5735782" cy="14773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rgbClr val="FF0000"/>
                </a:solidFill>
              </a:rPr>
              <a:t>de volkeren verzameld tegen JAHWEH en Zijn Gezalfde </a:t>
            </a:r>
          </a:p>
          <a:p>
            <a:r>
              <a:rPr lang="nl-NL" sz="3000" dirty="0" smtClean="0">
                <a:solidFill>
                  <a:srgbClr val="FF0000"/>
                </a:solidFill>
              </a:rPr>
              <a:t>(Ps.2; Opb.16:14,16; Opb.19:11-15)</a:t>
            </a:r>
            <a:endParaRPr lang="nl-NL" sz="3000" dirty="0">
              <a:solidFill>
                <a:srgbClr val="FF0000"/>
              </a:solidFill>
            </a:endParaRPr>
          </a:p>
        </p:txBody>
      </p:sp>
      <p:cxnSp>
        <p:nvCxnSpPr>
          <p:cNvPr id="36" name="Rechte verbindingslijn met pijl 35"/>
          <p:cNvCxnSpPr/>
          <p:nvPr/>
        </p:nvCxnSpPr>
        <p:spPr>
          <a:xfrm flipV="1">
            <a:off x="8161020" y="3487653"/>
            <a:ext cx="1357566" cy="1408389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9720679" y="3318231"/>
            <a:ext cx="2471321" cy="55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9280449" y="3324012"/>
            <a:ext cx="440230" cy="10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10105715" y="2767789"/>
            <a:ext cx="2868586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600" dirty="0" smtClean="0">
                <a:solidFill>
                  <a:srgbClr val="002060"/>
                </a:solidFill>
              </a:rPr>
              <a:t>de 1000 jaren</a:t>
            </a:r>
            <a:endParaRPr lang="nl-NL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3" grpId="0"/>
      <p:bldP spid="34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1" y="0"/>
            <a:ext cx="10527030" cy="574831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-365760" y="56691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JAHWEH zal vanuit Sion jouw sterke scepter zenden: </a:t>
            </a:r>
          </a:p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heers te midden van jouw vijanden</a:t>
            </a:r>
            <a:r>
              <a:rPr lang="nl-NL" sz="3600" dirty="0">
                <a:solidFill>
                  <a:srgbClr val="002060"/>
                </a:solidFill>
              </a:rPr>
              <a:t>! (</a:t>
            </a:r>
            <a:r>
              <a:rPr lang="nl-NL" sz="3600" dirty="0" smtClean="0">
                <a:solidFill>
                  <a:srgbClr val="002060"/>
                </a:solidFill>
              </a:rPr>
              <a:t>Ps.110:2)</a:t>
            </a:r>
            <a:endParaRPr lang="nl-NL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4 </a:t>
            </a:r>
            <a:r>
              <a:rPr lang="nl-NL" sz="3600" dirty="0" smtClean="0">
                <a:solidFill>
                  <a:srgbClr val="002060"/>
                </a:solidFill>
              </a:rPr>
              <a:t>Hij</a:t>
            </a:r>
            <a:r>
              <a:rPr lang="nl-NL" sz="3600" dirty="0">
                <a:solidFill>
                  <a:srgbClr val="002060"/>
                </a:solidFill>
              </a:rPr>
              <a:t>, die in de hemel </a:t>
            </a:r>
            <a:r>
              <a:rPr lang="nl-NL" sz="3600" dirty="0" smtClean="0">
                <a:solidFill>
                  <a:srgbClr val="002060"/>
                </a:solidFill>
              </a:rPr>
              <a:t>zit lacht; 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JAHWEH bespot hen</a:t>
            </a:r>
            <a:r>
              <a:rPr lang="nl-NL" sz="3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817620" y="2982001"/>
            <a:ext cx="545211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lachen &gt; Hebreeuws: </a:t>
            </a:r>
            <a:r>
              <a:rPr lang="nl-NL" sz="3200" i="1" dirty="0" err="1" smtClean="0">
                <a:latin typeface="+mj-lt"/>
              </a:rPr>
              <a:t>jitschak</a:t>
            </a:r>
            <a:endParaRPr lang="nl-NL" sz="3200" i="1" dirty="0" smtClean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v</a:t>
            </a:r>
            <a:r>
              <a:rPr lang="nl-NL" sz="3200" dirty="0" smtClean="0">
                <a:latin typeface="+mj-lt"/>
              </a:rPr>
              <a:t>ergelijk: Ps.37:13; 59:9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Izak &gt; het zaad van Abraham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07405"/>
            <a:ext cx="97536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5</a:t>
            </a:r>
            <a:r>
              <a:rPr lang="nl-NL" sz="3600" dirty="0" smtClean="0">
                <a:solidFill>
                  <a:srgbClr val="002060"/>
                </a:solidFill>
              </a:rPr>
              <a:t> Dan </a:t>
            </a:r>
            <a:r>
              <a:rPr lang="nl-NL" sz="3600" dirty="0">
                <a:solidFill>
                  <a:srgbClr val="002060"/>
                </a:solidFill>
              </a:rPr>
              <a:t>zal Hij, in zijn </a:t>
            </a:r>
            <a:r>
              <a:rPr lang="nl-NL" sz="3600" dirty="0" smtClean="0">
                <a:solidFill>
                  <a:srgbClr val="002060"/>
                </a:solidFill>
              </a:rPr>
              <a:t>toorn, </a:t>
            </a:r>
            <a:r>
              <a:rPr lang="nl-NL" sz="3600" dirty="0">
                <a:solidFill>
                  <a:srgbClr val="002060"/>
                </a:solidFill>
              </a:rPr>
              <a:t>tot hen spreken,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en in zijn hitte zal Hij hen verschrikken: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603219" y="3598479"/>
            <a:ext cx="7467056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dán, vandaag is dat anders (Rom.1:18-28)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77891"/>
            <a:ext cx="1000125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6 </a:t>
            </a:r>
            <a:r>
              <a:rPr lang="nl-NL" sz="3600" dirty="0" smtClean="0">
                <a:solidFill>
                  <a:srgbClr val="002060"/>
                </a:solidFill>
              </a:rPr>
              <a:t>Ikzelf toch wijdt Mijn </a:t>
            </a:r>
            <a:r>
              <a:rPr lang="nl-NL" sz="3600" dirty="0">
                <a:solidFill>
                  <a:srgbClr val="002060"/>
                </a:solidFill>
              </a:rPr>
              <a:t>koning, </a:t>
            </a:r>
            <a:r>
              <a:rPr lang="nl-NL" sz="3600" dirty="0" smtClean="0">
                <a:solidFill>
                  <a:srgbClr val="002060"/>
                </a:solidFill>
              </a:rPr>
              <a:t>over Sion, </a:t>
            </a:r>
            <a:r>
              <a:rPr lang="nl-NL" sz="3600" dirty="0">
                <a:solidFill>
                  <a:srgbClr val="002060"/>
                </a:solidFill>
              </a:rPr>
              <a:t>mijn heilige berg.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40380" y="2833411"/>
            <a:ext cx="5303520" cy="206210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inwijden &gt; (plechtig) stellen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zoals een drankoffer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zoals Jakob dat deed met de steen in Bethel (Gen.35:14)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25713"/>
            <a:ext cx="8656321" cy="9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662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7 </a:t>
            </a:r>
            <a:r>
              <a:rPr lang="nl-NL" sz="3600" u="sng" dirty="0" smtClean="0">
                <a:solidFill>
                  <a:srgbClr val="002060"/>
                </a:solidFill>
              </a:rPr>
              <a:t>Ik</a:t>
            </a:r>
            <a:r>
              <a:rPr lang="nl-NL" sz="3600" dirty="0" smtClean="0">
                <a:solidFill>
                  <a:srgbClr val="002060"/>
                </a:solidFill>
              </a:rPr>
              <a:t> verhaal van het besluit van JAHWEH: </a:t>
            </a: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Hij zegt tot mij: Mijn Zoon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ben jij; Ik heb jou vandaag verwekt.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83230" y="3233461"/>
            <a:ext cx="482346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Ik = de Messias (:2)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de door God aangestelde Koning over Sion (:6)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63493"/>
            <a:ext cx="3672841" cy="8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650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7 </a:t>
            </a:r>
            <a:r>
              <a:rPr lang="nl-NL" sz="3600" dirty="0" smtClean="0">
                <a:solidFill>
                  <a:srgbClr val="002060"/>
                </a:solidFill>
              </a:rPr>
              <a:t>Ik verhaal van het </a:t>
            </a:r>
            <a:r>
              <a:rPr lang="nl-NL" sz="3600" u="sng" dirty="0" smtClean="0">
                <a:solidFill>
                  <a:srgbClr val="002060"/>
                </a:solidFill>
              </a:rPr>
              <a:t>besluit</a:t>
            </a:r>
            <a:r>
              <a:rPr lang="nl-NL" sz="3600" dirty="0" smtClean="0">
                <a:solidFill>
                  <a:srgbClr val="002060"/>
                </a:solidFill>
              </a:rPr>
              <a:t> van JAHWEH: </a:t>
            </a: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Hij zegt tot mij: Mijn Zoon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ben jij; Ik heb jou vandaag verwekt.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834640" y="3158587"/>
            <a:ext cx="704088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statuut, bepaling =&gt; vaststelling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zoonstelling = het officieel aanstellen van een </a:t>
            </a:r>
            <a:r>
              <a:rPr lang="nl-NL" sz="3200" dirty="0" err="1" smtClean="0">
                <a:latin typeface="+mj-lt"/>
              </a:rPr>
              <a:t>lotbezitter</a:t>
            </a:r>
            <a:r>
              <a:rPr lang="nl-NL" sz="3200" dirty="0" smtClean="0">
                <a:latin typeface="+mj-lt"/>
              </a:rPr>
              <a:t> (&gt;erfgenaam)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63493"/>
            <a:ext cx="3672841" cy="8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7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Ik verhaal van het besluit van JAHWEH: 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Hij zegt tot mij: Mijn Zoon </a:t>
            </a:r>
            <a:r>
              <a:rPr lang="nl-NL" sz="3600" dirty="0">
                <a:solidFill>
                  <a:srgbClr val="002060"/>
                </a:solidFill>
              </a:rPr>
              <a:t>ben jij; Ik heb jou vandaag verwekt.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834640" y="3170017"/>
            <a:ext cx="853821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Gods Zoon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3200" dirty="0" smtClean="0">
                <a:latin typeface="+mj-lt"/>
              </a:rPr>
              <a:t>vanwege Zijn geboorte (Luk.1:35)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3200" dirty="0" smtClean="0">
                <a:latin typeface="+mj-lt"/>
              </a:rPr>
              <a:t>maar ook en vooral: in Zijn opstanding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52919"/>
            <a:ext cx="7079933" cy="9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7841" y="98320"/>
            <a:ext cx="115214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Psalm 2</a:t>
            </a:r>
            <a:endParaRPr lang="nl-NL" sz="3200" b="1" dirty="0"/>
          </a:p>
          <a:p>
            <a:pPr lvl="0" algn="ctr"/>
            <a:r>
              <a:rPr lang="nl-NL" sz="3200" baseline="30000" dirty="0" smtClean="0"/>
              <a:t>1</a:t>
            </a:r>
            <a:r>
              <a:rPr lang="nl-NL" sz="3200" dirty="0" smtClean="0"/>
              <a:t> </a:t>
            </a:r>
            <a:r>
              <a:rPr lang="nl-NL" sz="3200" dirty="0"/>
              <a:t>Waarom woeden de natiën </a:t>
            </a:r>
            <a:r>
              <a:rPr lang="nl-NL" sz="3200" dirty="0" smtClean="0"/>
              <a:t>en bedenken </a:t>
            </a:r>
            <a:r>
              <a:rPr lang="nl-NL" sz="3200" dirty="0"/>
              <a:t>de volken ijdelheid?</a:t>
            </a:r>
          </a:p>
          <a:p>
            <a:pPr lvl="0" algn="ctr"/>
            <a:r>
              <a:rPr lang="nl-NL" sz="3200" baseline="30000" dirty="0"/>
              <a:t>2 </a:t>
            </a:r>
            <a:r>
              <a:rPr lang="nl-NL" sz="3200" dirty="0"/>
              <a:t>De koningen van de aarde stellen zich op, </a:t>
            </a:r>
          </a:p>
          <a:p>
            <a:pPr lvl="0" algn="ctr"/>
            <a:r>
              <a:rPr lang="nl-NL" sz="3200" dirty="0"/>
              <a:t>en de machthebbers hebben zich verzameld </a:t>
            </a:r>
          </a:p>
          <a:p>
            <a:pPr lvl="0" algn="ctr"/>
            <a:r>
              <a:rPr lang="nl-NL" sz="3200" dirty="0"/>
              <a:t>tegen JAHWEH en tegen zijn Gezalfde, zeggend:</a:t>
            </a:r>
          </a:p>
          <a:p>
            <a:pPr lvl="0" algn="ctr"/>
            <a:r>
              <a:rPr lang="nl-NL" sz="3200" baseline="30000" dirty="0"/>
              <a:t>3 </a:t>
            </a:r>
            <a:r>
              <a:rPr lang="nl-NL" sz="3200" dirty="0" smtClean="0"/>
              <a:t>Laten wij </a:t>
            </a:r>
            <a:r>
              <a:rPr lang="nl-NL" sz="3200" dirty="0"/>
              <a:t>hun banden losscheuren, </a:t>
            </a:r>
            <a:endParaRPr lang="nl-NL" sz="3200" dirty="0" smtClean="0"/>
          </a:p>
          <a:p>
            <a:pPr lvl="0" algn="ctr"/>
            <a:r>
              <a:rPr lang="nl-NL" sz="3200" dirty="0" smtClean="0"/>
              <a:t>en laten wij hun touwen van ons af gooien!</a:t>
            </a:r>
          </a:p>
          <a:p>
            <a:pPr lvl="0" algn="ctr"/>
            <a:r>
              <a:rPr lang="nl-NL" sz="3200" baseline="30000" dirty="0" smtClean="0"/>
              <a:t>4 </a:t>
            </a:r>
            <a:r>
              <a:rPr lang="nl-NL" sz="3200" dirty="0"/>
              <a:t>Hij, die in de hemel zit lacht; </a:t>
            </a:r>
            <a:r>
              <a:rPr lang="nl-NL" sz="3200" dirty="0" smtClean="0"/>
              <a:t>JAHWEH </a:t>
            </a:r>
            <a:r>
              <a:rPr lang="nl-NL" sz="3200" dirty="0"/>
              <a:t>bespot hen.</a:t>
            </a:r>
          </a:p>
          <a:p>
            <a:pPr lvl="0" algn="ctr"/>
            <a:r>
              <a:rPr lang="nl-NL" sz="3200" baseline="30000" dirty="0"/>
              <a:t>5</a:t>
            </a:r>
            <a:r>
              <a:rPr lang="nl-NL" sz="3200" dirty="0"/>
              <a:t> Dan zal Hij, in zijn toorn, tot hen spreken, </a:t>
            </a:r>
          </a:p>
          <a:p>
            <a:pPr lvl="0" algn="ctr"/>
            <a:r>
              <a:rPr lang="nl-NL" sz="3200" dirty="0"/>
              <a:t>en in zijn hitte zal Hij hen verschrikken:</a:t>
            </a:r>
          </a:p>
          <a:p>
            <a:pPr lvl="0" algn="ctr"/>
            <a:r>
              <a:rPr lang="nl-NL" sz="3200" baseline="30000" dirty="0"/>
              <a:t>6 </a:t>
            </a:r>
            <a:r>
              <a:rPr lang="nl-NL" sz="3200" dirty="0"/>
              <a:t>Ikzelf toch wijdt Mijn </a:t>
            </a:r>
            <a:r>
              <a:rPr lang="nl-NL" sz="3200" dirty="0" smtClean="0"/>
              <a:t>koning </a:t>
            </a:r>
            <a:r>
              <a:rPr lang="nl-NL" sz="3200" dirty="0"/>
              <a:t>over Sion, mijn heilige berg.</a:t>
            </a:r>
          </a:p>
          <a:p>
            <a:pPr lvl="0" algn="ctr"/>
            <a:r>
              <a:rPr lang="nl-NL" sz="3200" baseline="30000" dirty="0"/>
              <a:t>7 </a:t>
            </a:r>
            <a:r>
              <a:rPr lang="nl-NL" sz="3200" dirty="0"/>
              <a:t>Ik verhaal van het besluit van JAHWEH: </a:t>
            </a:r>
          </a:p>
          <a:p>
            <a:pPr lvl="0" algn="ctr"/>
            <a:r>
              <a:rPr lang="nl-NL" sz="3200" dirty="0"/>
              <a:t>Hij zegt tot mij: Mijn Zoon ben jij; Ik heb jou vandaag verwekt</a:t>
            </a:r>
            <a:r>
              <a:rPr lang="nl-NL" sz="3200" dirty="0" smtClean="0"/>
              <a:t>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303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9525" y="233214"/>
            <a:ext cx="117424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400" b="1" dirty="0" smtClean="0"/>
              <a:t>Handelingen 13</a:t>
            </a:r>
            <a:endParaRPr lang="nl-NL" sz="3400" b="1" dirty="0"/>
          </a:p>
          <a:p>
            <a:pPr algn="ctr"/>
            <a:r>
              <a:rPr lang="nl-NL" sz="3400" baseline="30000" dirty="0"/>
              <a:t>29</a:t>
            </a:r>
            <a:r>
              <a:rPr lang="nl-NL" sz="3400" dirty="0"/>
              <a:t> En als zij alle dingen tot een einde brengen, </a:t>
            </a:r>
          </a:p>
          <a:p>
            <a:pPr algn="ctr"/>
            <a:r>
              <a:rPr lang="nl-NL" sz="3400" dirty="0"/>
              <a:t>die er over Hem geschreven zijn, halen zij Hem van het hout af, </a:t>
            </a:r>
          </a:p>
          <a:p>
            <a:pPr algn="ctr"/>
            <a:r>
              <a:rPr lang="nl-NL" sz="3400" dirty="0"/>
              <a:t>en zij plaatsen Hem in een graf.</a:t>
            </a:r>
          </a:p>
          <a:p>
            <a:pPr algn="ctr"/>
            <a:r>
              <a:rPr lang="nl-NL" sz="3400" baseline="30000" dirty="0" smtClean="0"/>
              <a:t>30</a:t>
            </a:r>
            <a:r>
              <a:rPr lang="nl-NL" sz="3400" dirty="0" smtClean="0"/>
              <a:t> </a:t>
            </a:r>
            <a:r>
              <a:rPr lang="nl-NL" sz="3400" dirty="0"/>
              <a:t>Maar God wekt Hem op uit de doden.</a:t>
            </a:r>
          </a:p>
          <a:p>
            <a:pPr algn="ctr"/>
            <a:r>
              <a:rPr lang="nl-NL" sz="3400" dirty="0"/>
              <a:t>(...)</a:t>
            </a:r>
          </a:p>
          <a:p>
            <a:pPr algn="ctr"/>
            <a:r>
              <a:rPr lang="nl-NL" sz="3400" baseline="30000" dirty="0" smtClean="0"/>
              <a:t>32</a:t>
            </a:r>
            <a:r>
              <a:rPr lang="nl-NL" sz="3400" dirty="0" smtClean="0"/>
              <a:t> En </a:t>
            </a:r>
            <a:r>
              <a:rPr lang="nl-NL" sz="3400" dirty="0"/>
              <a:t>wij </a:t>
            </a:r>
            <a:r>
              <a:rPr lang="nl-NL" sz="3400" dirty="0" smtClean="0"/>
              <a:t>evangeliseren jullie, de belofte,</a:t>
            </a:r>
          </a:p>
          <a:p>
            <a:pPr algn="ctr"/>
            <a:r>
              <a:rPr lang="nl-NL" sz="3400" dirty="0" smtClean="0"/>
              <a:t>die </a:t>
            </a:r>
            <a:r>
              <a:rPr lang="nl-NL" sz="3400" dirty="0"/>
              <a:t>aan de </a:t>
            </a:r>
            <a:r>
              <a:rPr lang="nl-NL" sz="3400" dirty="0" smtClean="0"/>
              <a:t>vaderen </a:t>
            </a:r>
            <a:r>
              <a:rPr lang="nl-NL" sz="3400" dirty="0"/>
              <a:t>gedaan wordt,</a:t>
            </a:r>
          </a:p>
          <a:p>
            <a:pPr algn="ctr"/>
            <a:r>
              <a:rPr lang="nl-NL" sz="3400" baseline="30000" dirty="0"/>
              <a:t>33</a:t>
            </a:r>
            <a:r>
              <a:rPr lang="nl-NL" sz="3400" dirty="0"/>
              <a:t> dat God </a:t>
            </a:r>
            <a:r>
              <a:rPr lang="nl-NL" sz="3400" dirty="0" smtClean="0"/>
              <a:t>deze volledig </a:t>
            </a:r>
            <a:r>
              <a:rPr lang="nl-NL" sz="3400" dirty="0"/>
              <a:t>vervuld heeft aan onze kinderen, </a:t>
            </a:r>
            <a:endParaRPr lang="nl-NL" sz="3400" dirty="0" smtClean="0"/>
          </a:p>
          <a:p>
            <a:pPr algn="ctr"/>
            <a:r>
              <a:rPr lang="nl-NL" sz="3400" u="sng" dirty="0" smtClean="0"/>
              <a:t>door </a:t>
            </a:r>
            <a:r>
              <a:rPr lang="nl-NL" sz="3400" u="sng" dirty="0"/>
              <a:t>Jezus te doen opstaan</a:t>
            </a:r>
            <a:r>
              <a:rPr lang="nl-NL" sz="3400" dirty="0"/>
              <a:t>, </a:t>
            </a:r>
            <a:endParaRPr lang="nl-NL" sz="3400" dirty="0" smtClean="0"/>
          </a:p>
          <a:p>
            <a:pPr algn="ctr"/>
            <a:r>
              <a:rPr lang="nl-NL" sz="3400" dirty="0" smtClean="0"/>
              <a:t>zoals </a:t>
            </a:r>
            <a:r>
              <a:rPr lang="nl-NL" sz="3400" dirty="0"/>
              <a:t>het ook in de tweede psalm geschreven is: </a:t>
            </a:r>
            <a:endParaRPr lang="nl-NL" sz="3400" dirty="0" smtClean="0"/>
          </a:p>
          <a:p>
            <a:pPr algn="ctr"/>
            <a:r>
              <a:rPr lang="nl-NL" sz="3400" u="sng" dirty="0" smtClean="0"/>
              <a:t>Mijn </a:t>
            </a:r>
            <a:r>
              <a:rPr lang="nl-NL" sz="3400" u="sng" dirty="0"/>
              <a:t>Zoon ben jij; Ik heb jou vandaag verwekt.</a:t>
            </a:r>
          </a:p>
        </p:txBody>
      </p:sp>
    </p:spTree>
    <p:extLst>
      <p:ext uri="{BB962C8B-B14F-4D97-AF65-F5344CB8AC3E}">
        <p14:creationId xmlns:p14="http://schemas.microsoft.com/office/powerpoint/2010/main" val="39510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8 </a:t>
            </a:r>
            <a:r>
              <a:rPr lang="nl-NL" sz="3600" dirty="0" smtClean="0">
                <a:solidFill>
                  <a:srgbClr val="002060"/>
                </a:solidFill>
              </a:rPr>
              <a:t>Vraag </a:t>
            </a:r>
            <a:r>
              <a:rPr lang="nl-NL" sz="3600" dirty="0">
                <a:solidFill>
                  <a:srgbClr val="002060"/>
                </a:solidFill>
              </a:rPr>
              <a:t>van Mij en Ik zal de </a:t>
            </a:r>
            <a:r>
              <a:rPr lang="nl-NL" sz="3600" dirty="0" smtClean="0">
                <a:solidFill>
                  <a:srgbClr val="002060"/>
                </a:solidFill>
              </a:rPr>
              <a:t>natiën </a:t>
            </a:r>
            <a:r>
              <a:rPr lang="nl-NL" sz="3600" dirty="0">
                <a:solidFill>
                  <a:srgbClr val="002060"/>
                </a:solidFill>
              </a:rPr>
              <a:t>geven tot jouw lot-bezit,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de </a:t>
            </a:r>
            <a:r>
              <a:rPr lang="nl-NL" sz="3600" dirty="0" smtClean="0">
                <a:solidFill>
                  <a:srgbClr val="002060"/>
                </a:solidFill>
              </a:rPr>
              <a:t>einden van </a:t>
            </a:r>
            <a:r>
              <a:rPr lang="nl-NL" sz="3600" dirty="0">
                <a:solidFill>
                  <a:srgbClr val="002060"/>
                </a:solidFill>
              </a:rPr>
              <a:t>de aarde tot jouw grondbezit.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323110" y="2626163"/>
            <a:ext cx="7566660" cy="255454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d</a:t>
            </a:r>
            <a:r>
              <a:rPr lang="nl-NL" sz="3200" dirty="0" smtClean="0">
                <a:latin typeface="+mj-lt"/>
              </a:rPr>
              <a:t>oor God gesproken over de toekomst tot de Messias op de dag van de opstanding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Hem </a:t>
            </a:r>
            <a:r>
              <a:rPr lang="nl-NL" sz="3200" i="1" dirty="0" smtClean="0">
                <a:latin typeface="+mj-lt"/>
              </a:rPr>
              <a:t>is</a:t>
            </a:r>
            <a:r>
              <a:rPr lang="nl-NL" sz="3200" dirty="0" smtClean="0">
                <a:latin typeface="+mj-lt"/>
              </a:rPr>
              <a:t> gegeven alle macht in de hemel en op de aarde (Matth.28:18; Hebr.2:8)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m</a:t>
            </a:r>
            <a:r>
              <a:rPr lang="nl-NL" sz="3200" dirty="0" smtClean="0">
                <a:latin typeface="+mj-lt"/>
              </a:rPr>
              <a:t>aar hij eist die nu niet op =&gt;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6030782"/>
            <a:ext cx="10119361" cy="8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8 </a:t>
            </a:r>
            <a:r>
              <a:rPr lang="nl-NL" sz="3600" dirty="0" smtClean="0">
                <a:solidFill>
                  <a:srgbClr val="002060"/>
                </a:solidFill>
              </a:rPr>
              <a:t>Vraag </a:t>
            </a:r>
            <a:r>
              <a:rPr lang="nl-NL" sz="3600" dirty="0">
                <a:solidFill>
                  <a:srgbClr val="002060"/>
                </a:solidFill>
              </a:rPr>
              <a:t>van Mij en Ik zal de </a:t>
            </a:r>
            <a:r>
              <a:rPr lang="nl-NL" sz="3600" dirty="0" smtClean="0">
                <a:solidFill>
                  <a:srgbClr val="002060"/>
                </a:solidFill>
              </a:rPr>
              <a:t>natiën </a:t>
            </a:r>
            <a:r>
              <a:rPr lang="nl-NL" sz="3600" dirty="0">
                <a:solidFill>
                  <a:srgbClr val="002060"/>
                </a:solidFill>
              </a:rPr>
              <a:t>geven tot jouw lot-bezit,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de </a:t>
            </a:r>
            <a:r>
              <a:rPr lang="nl-NL" sz="3600" dirty="0" smtClean="0">
                <a:solidFill>
                  <a:srgbClr val="002060"/>
                </a:solidFill>
              </a:rPr>
              <a:t>einden van </a:t>
            </a:r>
            <a:r>
              <a:rPr lang="nl-NL" sz="3600" dirty="0">
                <a:solidFill>
                  <a:srgbClr val="002060"/>
                </a:solidFill>
              </a:rPr>
              <a:t>de aarde tot jouw grondbezit.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28700" y="3323647"/>
            <a:ext cx="1033272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latin typeface="+mj-lt"/>
              </a:rPr>
              <a:t>Psalm 110</a:t>
            </a:r>
          </a:p>
          <a:p>
            <a:r>
              <a:rPr lang="nl-NL" sz="3200" baseline="30000" dirty="0" smtClean="0">
                <a:latin typeface="+mj-lt"/>
              </a:rPr>
              <a:t>1</a:t>
            </a:r>
            <a:r>
              <a:rPr lang="nl-NL" sz="3200" dirty="0" smtClean="0">
                <a:latin typeface="+mj-lt"/>
              </a:rPr>
              <a:t> JAHWEH zegt tot </a:t>
            </a:r>
            <a:r>
              <a:rPr lang="nl-NL" sz="3200" dirty="0">
                <a:latin typeface="+mj-lt"/>
              </a:rPr>
              <a:t>mijn Heer: Zit aan mijn rechterhand, 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totdat</a:t>
            </a:r>
            <a:r>
              <a:rPr lang="nl-NL" sz="3200" dirty="0">
                <a:latin typeface="+mj-lt"/>
              </a:rPr>
              <a:t> Ik jouw vijanden stel </a:t>
            </a:r>
            <a:r>
              <a:rPr lang="nl-NL" sz="3200" dirty="0" smtClean="0">
                <a:latin typeface="+mj-lt"/>
              </a:rPr>
              <a:t>tot een </a:t>
            </a:r>
            <a:r>
              <a:rPr lang="nl-NL" sz="3200" dirty="0">
                <a:latin typeface="+mj-lt"/>
              </a:rPr>
              <a:t>voetenbank voor jouw </a:t>
            </a:r>
            <a:r>
              <a:rPr lang="nl-NL" sz="3200" dirty="0" smtClean="0">
                <a:latin typeface="+mj-lt"/>
              </a:rPr>
              <a:t>voeten.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6030782"/>
            <a:ext cx="10119361" cy="8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9 </a:t>
            </a:r>
            <a:r>
              <a:rPr lang="nl-NL" sz="3600" u="sng" dirty="0" smtClean="0">
                <a:solidFill>
                  <a:srgbClr val="002060"/>
                </a:solidFill>
              </a:rPr>
              <a:t>Jij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zal hen vermorzelen met een ijzeren </a:t>
            </a:r>
            <a:r>
              <a:rPr lang="nl-NL" sz="3600" dirty="0" smtClean="0">
                <a:solidFill>
                  <a:srgbClr val="002060"/>
                </a:solidFill>
              </a:rPr>
              <a:t>knots; </a:t>
            </a: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jij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zal hen verbrijzelen als een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pottenbakkersvat.</a:t>
            </a:r>
            <a:endParaRPr lang="nl-NL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041369" y="3449810"/>
            <a:ext cx="8755380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genoemd in Opb.2:27, Opb.19:15 en 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Opb.12:5</a:t>
            </a:r>
            <a:r>
              <a:rPr lang="nl-NL" sz="3200" dirty="0" smtClean="0">
                <a:latin typeface="+mj-lt"/>
              </a:rPr>
              <a:t> =&gt;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882999"/>
            <a:ext cx="9422131" cy="9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256461"/>
            <a:ext cx="11525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i="1" dirty="0"/>
              <a:t>Openbaring 12</a:t>
            </a:r>
          </a:p>
          <a:p>
            <a:pPr algn="ctr"/>
            <a:r>
              <a:rPr lang="nl-NL" sz="3600" baseline="30000" dirty="0"/>
              <a:t>1</a:t>
            </a:r>
            <a:r>
              <a:rPr lang="nl-NL" sz="3600" dirty="0"/>
              <a:t> En er werd een groot teken in de hemel gezien: </a:t>
            </a:r>
            <a:endParaRPr lang="nl-NL" sz="3600" dirty="0" smtClean="0"/>
          </a:p>
          <a:p>
            <a:pPr algn="ctr"/>
            <a:r>
              <a:rPr lang="nl-NL" sz="3600" dirty="0" smtClean="0"/>
              <a:t>een </a:t>
            </a:r>
            <a:r>
              <a:rPr lang="nl-NL" sz="3600" dirty="0"/>
              <a:t>vrouw, die omhuld is met de zon, en de maan onder haar voeten, en een krans van twaalf sterren op haar hoofd;</a:t>
            </a:r>
          </a:p>
          <a:p>
            <a:pPr algn="ctr"/>
            <a:r>
              <a:rPr lang="nl-NL" sz="3600" baseline="30000" dirty="0"/>
              <a:t>2</a:t>
            </a:r>
            <a:r>
              <a:rPr lang="nl-NL" sz="3600" dirty="0"/>
              <a:t> en zij is zwanger, en zij schreeuwt in haar barensweeën, </a:t>
            </a:r>
            <a:endParaRPr lang="nl-NL" sz="3600" dirty="0" smtClean="0"/>
          </a:p>
          <a:p>
            <a:pPr algn="ctr"/>
            <a:r>
              <a:rPr lang="nl-NL" sz="3600" dirty="0" smtClean="0"/>
              <a:t>en </a:t>
            </a:r>
            <a:r>
              <a:rPr lang="nl-NL" sz="3600" dirty="0"/>
              <a:t>zij wordt gekweld om voort te brengen.</a:t>
            </a:r>
          </a:p>
          <a:p>
            <a:pPr algn="ctr"/>
            <a:r>
              <a:rPr lang="nl-NL" sz="3600" dirty="0" smtClean="0"/>
              <a:t>(...)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0454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256461"/>
            <a:ext cx="116852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i="1" dirty="0"/>
              <a:t>Openbaring 12</a:t>
            </a:r>
          </a:p>
          <a:p>
            <a:pPr algn="ctr"/>
            <a:r>
              <a:rPr lang="nl-NL" sz="3600" baseline="30000" dirty="0" smtClean="0"/>
              <a:t>5</a:t>
            </a:r>
            <a:r>
              <a:rPr lang="nl-NL" sz="3600" dirty="0" smtClean="0"/>
              <a:t> </a:t>
            </a:r>
            <a:r>
              <a:rPr lang="nl-NL" sz="3600" dirty="0"/>
              <a:t>En zij bracht </a:t>
            </a:r>
            <a:r>
              <a:rPr lang="nl-NL" sz="3600" u="sng" dirty="0"/>
              <a:t>een mannelijke zoon</a:t>
            </a:r>
            <a:r>
              <a:rPr lang="nl-NL" sz="3600" dirty="0"/>
              <a:t> voort, </a:t>
            </a:r>
            <a:endParaRPr lang="nl-NL" sz="3600" dirty="0" smtClean="0"/>
          </a:p>
          <a:p>
            <a:pPr algn="ctr"/>
            <a:r>
              <a:rPr lang="nl-NL" sz="3600" dirty="0" smtClean="0"/>
              <a:t>die alle </a:t>
            </a:r>
            <a:r>
              <a:rPr lang="nl-NL" sz="3600" dirty="0"/>
              <a:t>natiën </a:t>
            </a:r>
            <a:r>
              <a:rPr lang="nl-NL" sz="3600" dirty="0" smtClean="0"/>
              <a:t>zal hoeden </a:t>
            </a:r>
            <a:r>
              <a:rPr lang="nl-NL" sz="3600" dirty="0"/>
              <a:t>met een ijzeren knots; </a:t>
            </a:r>
            <a:endParaRPr lang="nl-NL" sz="3600" dirty="0" smtClean="0"/>
          </a:p>
          <a:p>
            <a:pPr algn="ctr"/>
            <a:r>
              <a:rPr lang="nl-NL" sz="3600" dirty="0" smtClean="0"/>
              <a:t>en </a:t>
            </a:r>
            <a:r>
              <a:rPr lang="nl-NL" sz="3600" dirty="0"/>
              <a:t>haar kind wordt weggerukt naar God, en naar zijn troon. </a:t>
            </a:r>
          </a:p>
          <a:p>
            <a:pPr algn="ctr"/>
            <a:r>
              <a:rPr lang="nl-NL" sz="3600" baseline="30000" dirty="0"/>
              <a:t>6</a:t>
            </a:r>
            <a:r>
              <a:rPr lang="nl-NL" sz="3600" dirty="0"/>
              <a:t> En de vrouw vluchtte naar de woestijn, </a:t>
            </a:r>
            <a:endParaRPr lang="nl-NL" sz="3600" dirty="0" smtClean="0"/>
          </a:p>
          <a:p>
            <a:pPr algn="ctr"/>
            <a:r>
              <a:rPr lang="nl-NL" sz="3600" dirty="0" smtClean="0"/>
              <a:t>waar </a:t>
            </a:r>
            <a:r>
              <a:rPr lang="nl-NL" sz="3600" dirty="0"/>
              <a:t>zij een plaats heeft, die door God gereed gemaakt is, </a:t>
            </a:r>
            <a:endParaRPr lang="nl-NL" sz="3600" dirty="0" smtClean="0"/>
          </a:p>
          <a:p>
            <a:pPr algn="ctr"/>
            <a:r>
              <a:rPr lang="nl-NL" sz="3600" dirty="0" smtClean="0"/>
              <a:t>zodat </a:t>
            </a:r>
            <a:r>
              <a:rPr lang="nl-NL" sz="3600" u="sng" dirty="0"/>
              <a:t>zij</a:t>
            </a:r>
            <a:r>
              <a:rPr lang="nl-NL" sz="3600" dirty="0"/>
              <a:t> haar daar twaalfhonderd zestig dagen zullen voeden.</a:t>
            </a:r>
          </a:p>
        </p:txBody>
      </p:sp>
    </p:spTree>
    <p:extLst>
      <p:ext uri="{BB962C8B-B14F-4D97-AF65-F5344CB8AC3E}">
        <p14:creationId xmlns:p14="http://schemas.microsoft.com/office/powerpoint/2010/main" val="11183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9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Jij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zal hen vermorzelen met een ijzeren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knots; 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jij </a:t>
            </a:r>
            <a:r>
              <a:rPr lang="nl-NL" sz="3600" dirty="0">
                <a:solidFill>
                  <a:srgbClr val="002060"/>
                </a:solidFill>
              </a:rPr>
              <a:t>zal hen verbrijzelen als een </a:t>
            </a:r>
            <a:r>
              <a:rPr lang="nl-NL" sz="3600" dirty="0" smtClean="0">
                <a:solidFill>
                  <a:srgbClr val="002060"/>
                </a:solidFill>
              </a:rPr>
              <a:t>pottenbakkersvat.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58634" y="3616064"/>
            <a:ext cx="6214061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zoals het beeld in Dan.2:34,35,44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882999"/>
            <a:ext cx="9422131" cy="9750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695" y="232008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10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nu, koningen, weest verstandig;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wordt </a:t>
            </a:r>
            <a:r>
              <a:rPr lang="nl-NL" sz="3600" dirty="0">
                <a:solidFill>
                  <a:srgbClr val="002060"/>
                </a:solidFill>
              </a:rPr>
              <a:t>vermaand, rechters van de aarde.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09310"/>
            <a:ext cx="867348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11 </a:t>
            </a:r>
            <a:r>
              <a:rPr lang="nl-NL" sz="3600" dirty="0" smtClean="0">
                <a:solidFill>
                  <a:srgbClr val="002060"/>
                </a:solidFill>
              </a:rPr>
              <a:t>Dient JAHWEH met </a:t>
            </a:r>
            <a:r>
              <a:rPr lang="nl-NL" sz="3600" dirty="0">
                <a:solidFill>
                  <a:srgbClr val="002060"/>
                </a:solidFill>
              </a:rPr>
              <a:t>vrees,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jubelt uitbundig met siddering.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799772"/>
            <a:ext cx="77819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12</a:t>
            </a:r>
            <a:r>
              <a:rPr lang="nl-NL" sz="3600" dirty="0" smtClean="0">
                <a:solidFill>
                  <a:srgbClr val="002060"/>
                </a:solidFill>
              </a:rPr>
              <a:t> Kust </a:t>
            </a:r>
            <a:r>
              <a:rPr lang="nl-NL" sz="3600" dirty="0">
                <a:solidFill>
                  <a:srgbClr val="002060"/>
                </a:solidFill>
              </a:rPr>
              <a:t>de Zoon, opdat hij niet zal </a:t>
            </a:r>
            <a:r>
              <a:rPr lang="nl-NL" sz="3600" dirty="0" smtClean="0">
                <a:solidFill>
                  <a:srgbClr val="002060"/>
                </a:solidFill>
              </a:rPr>
              <a:t>toornen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jullie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onderweg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vergaan, want zijn boosheid zal spoedig verteren.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Gelukkig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zijn allen die toevlucht nemen bij Hem!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20289" y="3463924"/>
            <a:ext cx="6793379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b="1" i="1" dirty="0">
                <a:latin typeface="+mj-lt"/>
              </a:rPr>
              <a:t>2 </a:t>
            </a:r>
            <a:r>
              <a:rPr lang="nl-NL" sz="3200" b="1" i="1" dirty="0" smtClean="0">
                <a:latin typeface="+mj-lt"/>
              </a:rPr>
              <a:t>Korinthe 5</a:t>
            </a:r>
          </a:p>
          <a:p>
            <a:r>
              <a:rPr lang="nl-NL" sz="3200" baseline="30000" dirty="0" smtClean="0">
                <a:latin typeface="+mj-lt"/>
              </a:rPr>
              <a:t>20</a:t>
            </a:r>
            <a:r>
              <a:rPr lang="nl-NL" sz="3200" dirty="0" smtClean="0">
                <a:latin typeface="+mj-lt"/>
              </a:rPr>
              <a:t> Wij </a:t>
            </a:r>
            <a:r>
              <a:rPr lang="nl-NL" sz="3200" dirty="0">
                <a:latin typeface="+mj-lt"/>
              </a:rPr>
              <a:t>smeken ten behoeve van Christus</a:t>
            </a:r>
            <a:r>
              <a:rPr lang="nl-NL" sz="3200" dirty="0" smtClean="0">
                <a:latin typeface="+mj-lt"/>
              </a:rPr>
              <a:t>: </a:t>
            </a:r>
          </a:p>
          <a:p>
            <a:r>
              <a:rPr lang="nl-NL" sz="3200" dirty="0" smtClean="0">
                <a:latin typeface="+mj-lt"/>
              </a:rPr>
              <a:t>Word </a:t>
            </a:r>
            <a:r>
              <a:rPr lang="nl-NL" sz="3200" dirty="0">
                <a:latin typeface="+mj-lt"/>
              </a:rPr>
              <a:t>ver</a:t>
            </a:r>
            <a:r>
              <a:rPr lang="nl-NL" sz="3200" b="1" dirty="0">
                <a:latin typeface="+mj-lt"/>
              </a:rPr>
              <a:t>zoen</a:t>
            </a:r>
            <a:r>
              <a:rPr lang="nl-NL" sz="3200" dirty="0">
                <a:latin typeface="+mj-lt"/>
              </a:rPr>
              <a:t>d tot </a:t>
            </a:r>
            <a:r>
              <a:rPr lang="nl-NL" sz="3200" dirty="0" smtClean="0">
                <a:latin typeface="+mj-lt"/>
              </a:rPr>
              <a:t>God!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23594"/>
            <a:ext cx="4941571" cy="9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7841" y="98320"/>
            <a:ext cx="11521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/>
              <a:t>Psalm 2</a:t>
            </a:r>
            <a:endParaRPr lang="nl-NL" sz="3200" b="1" dirty="0"/>
          </a:p>
          <a:p>
            <a:pPr lvl="0" algn="ctr"/>
            <a:r>
              <a:rPr lang="nl-NL" sz="3200" baseline="30000" dirty="0" smtClean="0"/>
              <a:t>8 </a:t>
            </a:r>
            <a:r>
              <a:rPr lang="nl-NL" sz="3200" dirty="0"/>
              <a:t>Vraag van Mij en Ik zal de natiën geven tot jouw lot-bezit, </a:t>
            </a:r>
          </a:p>
          <a:p>
            <a:pPr lvl="0" algn="ctr"/>
            <a:r>
              <a:rPr lang="nl-NL" sz="3200" dirty="0"/>
              <a:t>en de einden van de aarde tot jouw grondbezit.</a:t>
            </a:r>
          </a:p>
          <a:p>
            <a:pPr lvl="0" algn="ctr"/>
            <a:r>
              <a:rPr lang="nl-NL" sz="3200" baseline="30000" dirty="0"/>
              <a:t>9 </a:t>
            </a:r>
            <a:r>
              <a:rPr lang="nl-NL" sz="3200" dirty="0"/>
              <a:t>Jij zal hen vermorzelen met een ijzeren knots; </a:t>
            </a:r>
          </a:p>
          <a:p>
            <a:pPr lvl="0" algn="ctr"/>
            <a:r>
              <a:rPr lang="nl-NL" sz="3200" dirty="0"/>
              <a:t>jij zal hen verbrijzelen als een pottenbakkersvat.</a:t>
            </a:r>
          </a:p>
          <a:p>
            <a:pPr lvl="0" algn="ctr"/>
            <a:r>
              <a:rPr lang="nl-NL" sz="3200" baseline="30000" dirty="0"/>
              <a:t>10</a:t>
            </a:r>
            <a:r>
              <a:rPr lang="nl-NL" sz="3200" dirty="0"/>
              <a:t> En nu, koningen, weest verstandig; </a:t>
            </a:r>
          </a:p>
          <a:p>
            <a:pPr lvl="0" algn="ctr"/>
            <a:r>
              <a:rPr lang="nl-NL" sz="3200" dirty="0"/>
              <a:t>wordt vermaand, rechters van de aarde.</a:t>
            </a:r>
          </a:p>
          <a:p>
            <a:pPr lvl="0" algn="ctr"/>
            <a:r>
              <a:rPr lang="nl-NL" sz="3200" baseline="30000" dirty="0"/>
              <a:t>11 </a:t>
            </a:r>
            <a:r>
              <a:rPr lang="nl-NL" sz="3200" dirty="0"/>
              <a:t>Dient JAHWEH met vrees, </a:t>
            </a:r>
          </a:p>
          <a:p>
            <a:pPr lvl="0" algn="ctr"/>
            <a:r>
              <a:rPr lang="nl-NL" sz="3200" dirty="0"/>
              <a:t>en jubelt uitbundig met siddering.</a:t>
            </a:r>
          </a:p>
          <a:p>
            <a:pPr lvl="0" algn="ctr"/>
            <a:r>
              <a:rPr lang="nl-NL" sz="3200" baseline="30000" dirty="0"/>
              <a:t>12</a:t>
            </a:r>
            <a:r>
              <a:rPr lang="nl-NL" sz="3200" dirty="0"/>
              <a:t> Kust de Zoon, opdat hij niet zal toornen en jullie </a:t>
            </a:r>
          </a:p>
          <a:p>
            <a:pPr lvl="0" algn="ctr"/>
            <a:r>
              <a:rPr lang="nl-NL" sz="3200" dirty="0"/>
              <a:t>onderweg vergaan, want zijn boosheid zal spoedig verteren. </a:t>
            </a:r>
          </a:p>
          <a:p>
            <a:pPr lvl="0" algn="ctr"/>
            <a:r>
              <a:rPr lang="nl-NL" sz="3200" dirty="0"/>
              <a:t>Gelukkig zijn allen die toevlucht nemen bij Hem</a:t>
            </a:r>
            <a:r>
              <a:rPr lang="nl-NL" sz="3200" dirty="0" smtClean="0"/>
              <a:t>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3423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12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Kust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de Zoon, opdat hij niet zal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toornen </a:t>
            </a:r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jullie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onderweg </a:t>
            </a:r>
            <a:r>
              <a:rPr lang="nl-NL" sz="3600" dirty="0">
                <a:solidFill>
                  <a:srgbClr val="002060"/>
                </a:solidFill>
              </a:rPr>
              <a:t>vergaan, want zijn </a:t>
            </a:r>
            <a:r>
              <a:rPr lang="nl-NL" sz="3600" dirty="0" smtClean="0">
                <a:solidFill>
                  <a:srgbClr val="002060"/>
                </a:solidFill>
              </a:rPr>
              <a:t>toorn zal </a:t>
            </a:r>
            <a:r>
              <a:rPr lang="nl-NL" sz="3600" dirty="0">
                <a:solidFill>
                  <a:srgbClr val="002060"/>
                </a:solidFill>
              </a:rPr>
              <a:t>spoedig verteren.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Gelukkig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zijn allen die toevlucht nemen bij Hem!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46760" y="3616065"/>
            <a:ext cx="9841230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d</a:t>
            </a:r>
            <a:r>
              <a:rPr lang="nl-NL" sz="3200" dirty="0" smtClean="0">
                <a:latin typeface="+mj-lt"/>
              </a:rPr>
              <a:t>eze periode van oordelen die over deze wereld komen, wordt in Opb.6:17 ‘de dag van hun toorn’ genoemd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872970"/>
            <a:ext cx="82391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750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12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Kust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de Zoon, opdat hij niet zal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toornen en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jullie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onderweg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vergaan, want zijn boosheid zal spoedig verteren.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Gelukkig </a:t>
            </a:r>
            <a:r>
              <a:rPr lang="nl-NL" sz="3600" dirty="0">
                <a:solidFill>
                  <a:srgbClr val="002060"/>
                </a:solidFill>
              </a:rPr>
              <a:t>zijn allen die toevlucht nemen bij Hem!</a:t>
            </a:r>
          </a:p>
        </p:txBody>
      </p:sp>
    </p:spTree>
    <p:extLst>
      <p:ext uri="{BB962C8B-B14F-4D97-AF65-F5344CB8AC3E}">
        <p14:creationId xmlns:p14="http://schemas.microsoft.com/office/powerpoint/2010/main" val="32184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8590" y="256461"/>
            <a:ext cx="119214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i="1" dirty="0" smtClean="0"/>
              <a:t>Psalm 18</a:t>
            </a:r>
            <a:endParaRPr lang="nl-NL" sz="3600" b="1" i="1" dirty="0"/>
          </a:p>
          <a:p>
            <a:pPr algn="ctr"/>
            <a:r>
              <a:rPr lang="nl-NL" sz="3600" baseline="30000" dirty="0" smtClean="0"/>
              <a:t>2</a:t>
            </a:r>
            <a:r>
              <a:rPr lang="nl-NL" sz="3600" dirty="0" smtClean="0"/>
              <a:t> O </a:t>
            </a:r>
            <a:r>
              <a:rPr lang="nl-NL" sz="3600" dirty="0"/>
              <a:t>JAHWEH</a:t>
            </a:r>
            <a:r>
              <a:rPr lang="nl-NL" sz="3600" dirty="0" smtClean="0"/>
              <a:t>, mijn </a:t>
            </a:r>
            <a:r>
              <a:rPr lang="nl-NL" sz="3600" dirty="0"/>
              <a:t>Steenrots, en mijn Vesting en mijn Verlosser! Mijn God, mijn Rots, bij wie ik toevlucht neem! </a:t>
            </a:r>
          </a:p>
          <a:p>
            <a:pPr algn="ctr"/>
            <a:r>
              <a:rPr lang="nl-NL" sz="3600" dirty="0"/>
              <a:t>Mijn Schild, en de Hoorn van mijn redding! Mijn Burcht!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3163491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i="1" dirty="0" smtClean="0"/>
              <a:t>Jesaja 57</a:t>
            </a:r>
            <a:endParaRPr lang="nl-NL" sz="3600" b="1" i="1" dirty="0"/>
          </a:p>
          <a:p>
            <a:pPr algn="ctr"/>
            <a:r>
              <a:rPr lang="nl-NL" sz="3600" baseline="30000" dirty="0" smtClean="0"/>
              <a:t>2</a:t>
            </a:r>
            <a:r>
              <a:rPr lang="nl-NL" sz="3600" dirty="0"/>
              <a:t> </a:t>
            </a:r>
            <a:r>
              <a:rPr lang="nl-NL" sz="3600" dirty="0" smtClean="0"/>
              <a:t>…Maar </a:t>
            </a:r>
            <a:r>
              <a:rPr lang="nl-NL" sz="3600" dirty="0"/>
              <a:t>de wind zal hen allemaal wegvoeren</a:t>
            </a:r>
            <a:r>
              <a:rPr lang="nl-NL" sz="3600" dirty="0" smtClean="0"/>
              <a:t>,</a:t>
            </a:r>
            <a:endParaRPr lang="nl-NL" sz="3600" dirty="0"/>
          </a:p>
          <a:p>
            <a:pPr algn="ctr"/>
            <a:r>
              <a:rPr lang="nl-NL" sz="3600" dirty="0"/>
              <a:t>een zucht zal hen wegnemen</a:t>
            </a:r>
            <a:r>
              <a:rPr lang="nl-NL" sz="3600" dirty="0" smtClean="0"/>
              <a:t>.</a:t>
            </a:r>
            <a:endParaRPr lang="nl-NL" sz="3600" dirty="0"/>
          </a:p>
          <a:p>
            <a:pPr algn="ctr"/>
            <a:r>
              <a:rPr lang="nl-NL" sz="3600" dirty="0" smtClean="0"/>
              <a:t>Maar </a:t>
            </a:r>
            <a:r>
              <a:rPr lang="nl-NL" sz="3600" dirty="0"/>
              <a:t>wie tot Mij de toevlucht neemt, </a:t>
            </a:r>
            <a:endParaRPr lang="nl-NL" sz="3600" dirty="0" smtClean="0"/>
          </a:p>
          <a:p>
            <a:pPr algn="ctr"/>
            <a:r>
              <a:rPr lang="nl-NL" sz="3600" dirty="0" smtClean="0"/>
              <a:t>zal </a:t>
            </a:r>
            <a:r>
              <a:rPr lang="nl-NL" sz="3600" dirty="0"/>
              <a:t>de aarde </a:t>
            </a:r>
            <a:r>
              <a:rPr lang="nl-NL" sz="3600" dirty="0" smtClean="0"/>
              <a:t>erfelijk bezitten</a:t>
            </a:r>
            <a:endParaRPr lang="nl-NL" sz="3600" dirty="0"/>
          </a:p>
          <a:p>
            <a:pPr algn="ctr"/>
            <a:r>
              <a:rPr lang="nl-NL" sz="3600" dirty="0"/>
              <a:t>en Mijn heilige berg in bezit nemen.</a:t>
            </a:r>
          </a:p>
        </p:txBody>
      </p:sp>
    </p:spTree>
    <p:extLst>
      <p:ext uri="{BB962C8B-B14F-4D97-AF65-F5344CB8AC3E}">
        <p14:creationId xmlns:p14="http://schemas.microsoft.com/office/powerpoint/2010/main" val="33337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28335" y="117693"/>
            <a:ext cx="92903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			Psalm 2</a:t>
            </a:r>
            <a:endParaRPr lang="nl-NL" b="1" dirty="0"/>
          </a:p>
          <a:p>
            <a:pPr lvl="0"/>
            <a:r>
              <a:rPr lang="nl-NL" baseline="30000" dirty="0" smtClean="0"/>
              <a:t>1</a:t>
            </a:r>
            <a:r>
              <a:rPr lang="nl-NL" dirty="0" smtClean="0"/>
              <a:t> </a:t>
            </a:r>
            <a:r>
              <a:rPr lang="nl-NL" dirty="0"/>
              <a:t>Waarom woeden de </a:t>
            </a:r>
            <a:r>
              <a:rPr lang="nl-NL" dirty="0" smtClean="0"/>
              <a:t>natiën en </a:t>
            </a:r>
            <a:r>
              <a:rPr lang="nl-NL" dirty="0"/>
              <a:t>bedenken de volken ijdelheid?</a:t>
            </a:r>
          </a:p>
          <a:p>
            <a:pPr lvl="0"/>
            <a:r>
              <a:rPr lang="nl-NL" baseline="30000" dirty="0"/>
              <a:t>2 </a:t>
            </a:r>
            <a:r>
              <a:rPr lang="nl-NL" dirty="0"/>
              <a:t>De koningen van de aarde stellen zich </a:t>
            </a:r>
            <a:r>
              <a:rPr lang="nl-NL" dirty="0" smtClean="0"/>
              <a:t>op, </a:t>
            </a:r>
          </a:p>
          <a:p>
            <a:pPr lvl="0"/>
            <a:r>
              <a:rPr lang="nl-NL" dirty="0" smtClean="0"/>
              <a:t>en </a:t>
            </a:r>
            <a:r>
              <a:rPr lang="nl-NL" dirty="0"/>
              <a:t>de machthebbers hebben zich </a:t>
            </a:r>
            <a:r>
              <a:rPr lang="nl-NL" dirty="0" smtClean="0"/>
              <a:t>verzameld</a:t>
            </a:r>
          </a:p>
          <a:p>
            <a:pPr lvl="0"/>
            <a:r>
              <a:rPr lang="nl-NL" dirty="0" smtClean="0"/>
              <a:t>tegen </a:t>
            </a:r>
            <a:r>
              <a:rPr lang="nl-NL" dirty="0"/>
              <a:t>JAHWEH en tegen zijn Gezalfde, zeggend:</a:t>
            </a:r>
          </a:p>
          <a:p>
            <a:pPr lvl="0"/>
            <a:r>
              <a:rPr lang="nl-NL" baseline="30000" dirty="0"/>
              <a:t>3 </a:t>
            </a:r>
            <a:r>
              <a:rPr lang="nl-NL" dirty="0" smtClean="0"/>
              <a:t>Laten </a:t>
            </a:r>
            <a:r>
              <a:rPr lang="nl-NL" dirty="0"/>
              <a:t>wij hun banden losscheuren, </a:t>
            </a:r>
            <a:endParaRPr lang="nl-NL" dirty="0" smtClean="0"/>
          </a:p>
          <a:p>
            <a:pPr lvl="0"/>
            <a:r>
              <a:rPr lang="nl-NL" dirty="0" smtClean="0"/>
              <a:t>en laten wij hun touwen van ons af gooien!</a:t>
            </a:r>
          </a:p>
          <a:p>
            <a:pPr lvl="2"/>
            <a:r>
              <a:rPr lang="nl-NL" baseline="30000" dirty="0" smtClean="0">
                <a:solidFill>
                  <a:srgbClr val="FF0000"/>
                </a:solidFill>
              </a:rPr>
              <a:t>4 </a:t>
            </a:r>
            <a:r>
              <a:rPr lang="nl-NL" dirty="0">
                <a:solidFill>
                  <a:srgbClr val="FF0000"/>
                </a:solidFill>
              </a:rPr>
              <a:t>Hij, die in de hemel zit lacht; </a:t>
            </a:r>
            <a:r>
              <a:rPr lang="nl-NL" dirty="0" smtClean="0">
                <a:solidFill>
                  <a:srgbClr val="FF0000"/>
                </a:solidFill>
              </a:rPr>
              <a:t>JAHWEH </a:t>
            </a:r>
            <a:r>
              <a:rPr lang="nl-NL" dirty="0">
                <a:solidFill>
                  <a:srgbClr val="FF0000"/>
                </a:solidFill>
              </a:rPr>
              <a:t>bespot hen.</a:t>
            </a:r>
          </a:p>
          <a:p>
            <a:pPr lvl="2"/>
            <a:r>
              <a:rPr lang="nl-NL" baseline="30000" dirty="0">
                <a:solidFill>
                  <a:srgbClr val="FF0000"/>
                </a:solidFill>
              </a:rPr>
              <a:t>5</a:t>
            </a:r>
            <a:r>
              <a:rPr lang="nl-NL" dirty="0">
                <a:solidFill>
                  <a:srgbClr val="FF0000"/>
                </a:solidFill>
              </a:rPr>
              <a:t> Dan zal Hij, in zijn toorn, tot hen spreken</a:t>
            </a:r>
            <a:r>
              <a:rPr lang="nl-NL" dirty="0" smtClean="0">
                <a:solidFill>
                  <a:srgbClr val="FF0000"/>
                </a:solidFill>
              </a:rPr>
              <a:t>,</a:t>
            </a:r>
          </a:p>
          <a:p>
            <a:pPr lvl="2"/>
            <a:r>
              <a:rPr lang="nl-NL" dirty="0" smtClean="0">
                <a:solidFill>
                  <a:srgbClr val="FF0000"/>
                </a:solidFill>
              </a:rPr>
              <a:t> en </a:t>
            </a:r>
            <a:r>
              <a:rPr lang="nl-NL" dirty="0">
                <a:solidFill>
                  <a:srgbClr val="FF0000"/>
                </a:solidFill>
              </a:rPr>
              <a:t>in zijn hitte zal Hij hen verschrikken:</a:t>
            </a:r>
          </a:p>
          <a:p>
            <a:pPr lvl="2"/>
            <a:r>
              <a:rPr lang="nl-NL" baseline="30000" dirty="0">
                <a:solidFill>
                  <a:srgbClr val="FF0000"/>
                </a:solidFill>
              </a:rPr>
              <a:t>6 </a:t>
            </a:r>
            <a:r>
              <a:rPr lang="nl-NL" dirty="0">
                <a:solidFill>
                  <a:srgbClr val="FF0000"/>
                </a:solidFill>
              </a:rPr>
              <a:t>Ikzelf toch wijdt Mijn koning, over Sion, mijn heilige berg.</a:t>
            </a:r>
          </a:p>
          <a:p>
            <a:pPr lvl="4"/>
            <a:r>
              <a:rPr lang="nl-NL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nl-N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verhaal van het besluit van JAHWEH: </a:t>
            </a:r>
            <a:r>
              <a:rPr lang="nl-N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 </a:t>
            </a:r>
            <a:r>
              <a:rPr lang="nl-N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zegt </a:t>
            </a:r>
            <a:r>
              <a:rPr lang="nl-N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 </a:t>
            </a:r>
          </a:p>
          <a:p>
            <a:pPr lvl="4"/>
            <a:r>
              <a:rPr lang="nl-N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</a:t>
            </a:r>
            <a:r>
              <a:rPr lang="nl-N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Mijn </a:t>
            </a:r>
            <a:r>
              <a:rPr lang="nl-N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Zoon ben jij; Ik heb jou vandaag verwekt</a:t>
            </a:r>
            <a:r>
              <a:rPr lang="nl-N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2"/>
            <a:r>
              <a:rPr lang="nl-NL" baseline="30000" dirty="0">
                <a:solidFill>
                  <a:srgbClr val="FF0000"/>
                </a:solidFill>
              </a:rPr>
              <a:t>8 </a:t>
            </a:r>
            <a:r>
              <a:rPr lang="nl-NL" dirty="0">
                <a:solidFill>
                  <a:srgbClr val="FF0000"/>
                </a:solidFill>
              </a:rPr>
              <a:t>Vraag van Mij en Ik zal de natiën geven tot jouw lot-bezit, </a:t>
            </a:r>
          </a:p>
          <a:p>
            <a:pPr lvl="2"/>
            <a:r>
              <a:rPr lang="nl-NL" dirty="0">
                <a:solidFill>
                  <a:srgbClr val="FF0000"/>
                </a:solidFill>
              </a:rPr>
              <a:t>en de einden van de aarde tot jouw grondbezit.</a:t>
            </a:r>
          </a:p>
          <a:p>
            <a:pPr lvl="2"/>
            <a:r>
              <a:rPr lang="nl-NL" baseline="30000" dirty="0">
                <a:solidFill>
                  <a:srgbClr val="FF0000"/>
                </a:solidFill>
              </a:rPr>
              <a:t>9 </a:t>
            </a:r>
            <a:r>
              <a:rPr lang="nl-NL" dirty="0">
                <a:solidFill>
                  <a:srgbClr val="FF0000"/>
                </a:solidFill>
              </a:rPr>
              <a:t>Jij zal hen vermorzelen met een ijzeren knots; </a:t>
            </a:r>
          </a:p>
          <a:p>
            <a:pPr lvl="2"/>
            <a:r>
              <a:rPr lang="nl-NL" dirty="0">
                <a:solidFill>
                  <a:srgbClr val="FF0000"/>
                </a:solidFill>
              </a:rPr>
              <a:t>jij zal hen verbrijzelen als een pottenbakkersvat.</a:t>
            </a:r>
          </a:p>
          <a:p>
            <a:pPr lvl="0"/>
            <a:r>
              <a:rPr lang="nl-NL" baseline="30000" dirty="0">
                <a:solidFill>
                  <a:prstClr val="black"/>
                </a:solidFill>
              </a:rPr>
              <a:t>10</a:t>
            </a:r>
            <a:r>
              <a:rPr lang="nl-NL" dirty="0">
                <a:solidFill>
                  <a:prstClr val="black"/>
                </a:solidFill>
              </a:rPr>
              <a:t> En nu, koningen, weest verstandig; 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wordt vermaand, rechters van de aarde.</a:t>
            </a:r>
          </a:p>
          <a:p>
            <a:pPr lvl="0"/>
            <a:r>
              <a:rPr lang="nl-NL" baseline="30000" dirty="0">
                <a:solidFill>
                  <a:prstClr val="black"/>
                </a:solidFill>
              </a:rPr>
              <a:t>11 </a:t>
            </a:r>
            <a:r>
              <a:rPr lang="nl-NL" dirty="0">
                <a:solidFill>
                  <a:prstClr val="black"/>
                </a:solidFill>
              </a:rPr>
              <a:t>Dient JAHWEH met vrees, 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en jubelt uitbundig met siddering.</a:t>
            </a:r>
          </a:p>
          <a:p>
            <a:pPr lvl="0"/>
            <a:r>
              <a:rPr lang="nl-NL" baseline="30000" dirty="0">
                <a:solidFill>
                  <a:prstClr val="black"/>
                </a:solidFill>
              </a:rPr>
              <a:t>12</a:t>
            </a:r>
            <a:r>
              <a:rPr lang="nl-NL" dirty="0">
                <a:solidFill>
                  <a:prstClr val="black"/>
                </a:solidFill>
              </a:rPr>
              <a:t> Kust de Zoon, opdat hij niet zal toornen en jullie 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onderweg vergaan, want zijn boosheid zal spoedig verteren. 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Gelukkig zijn allen die toevlucht nemen bij Hem</a:t>
            </a:r>
            <a:r>
              <a:rPr lang="nl-NL" dirty="0" smtClean="0">
                <a:solidFill>
                  <a:prstClr val="black"/>
                </a:solidFill>
              </a:rPr>
              <a:t>!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08039" y="578510"/>
            <a:ext cx="2310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oproep van de koningen van de aarde en de natiën tegen JAHWEH</a:t>
            </a:r>
            <a:endParaRPr lang="nl-NL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806241" y="2346569"/>
            <a:ext cx="240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>
                <a:solidFill>
                  <a:srgbClr val="FF0000"/>
                </a:solidFill>
              </a:rPr>
              <a:t>Het antwoord van JAHWEH: Zíjn Koning</a:t>
            </a:r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8039" y="5260551"/>
            <a:ext cx="2310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oproep van JAHWEH aan de koningen van de aarde (en aan de natiën)</a:t>
            </a:r>
            <a:endParaRPr lang="nl-NL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806241" y="3892640"/>
            <a:ext cx="222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>
                <a:solidFill>
                  <a:srgbClr val="FF0000"/>
                </a:solidFill>
              </a:rPr>
              <a:t>Het antwoord van JAHWEH: Zíjn Koning</a:t>
            </a:r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155368" y="3106439"/>
            <a:ext cx="17459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nl-NL" sz="19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getuigenis </a:t>
            </a:r>
          </a:p>
          <a:p>
            <a:pPr algn="ctr"/>
            <a:r>
              <a:rPr lang="nl-NL" sz="19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 Zoon</a:t>
            </a:r>
            <a:endParaRPr lang="nl-NL" sz="19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8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6452" y="208115"/>
            <a:ext cx="118300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/>
              <a:t>Handelingen 4</a:t>
            </a:r>
            <a:endParaRPr lang="nl-NL" sz="3600" b="1" dirty="0"/>
          </a:p>
          <a:p>
            <a:pPr algn="ctr"/>
            <a:r>
              <a:rPr lang="nl-NL" sz="3600" baseline="30000" dirty="0" smtClean="0"/>
              <a:t>25</a:t>
            </a:r>
            <a:r>
              <a:rPr lang="nl-NL" sz="3600" dirty="0" smtClean="0"/>
              <a:t> </a:t>
            </a:r>
            <a:r>
              <a:rPr lang="nl-NL" sz="3600" dirty="0"/>
              <a:t>die door heilige geest, </a:t>
            </a:r>
            <a:r>
              <a:rPr lang="nl-NL" sz="3600" u="sng" dirty="0"/>
              <a:t>bij monde van onze vader David</a:t>
            </a:r>
            <a:r>
              <a:rPr lang="nl-NL" sz="3600" dirty="0"/>
              <a:t>, </a:t>
            </a:r>
            <a:endParaRPr lang="nl-NL" sz="3600" dirty="0" smtClean="0"/>
          </a:p>
          <a:p>
            <a:pPr algn="ctr"/>
            <a:r>
              <a:rPr lang="nl-NL" sz="3600" dirty="0" smtClean="0"/>
              <a:t>uw </a:t>
            </a:r>
            <a:r>
              <a:rPr lang="nl-NL" sz="3600" dirty="0"/>
              <a:t>knecht, zegt: </a:t>
            </a:r>
            <a:r>
              <a:rPr lang="nl-NL" sz="3600" dirty="0" smtClean="0"/>
              <a:t>Waarom </a:t>
            </a:r>
            <a:r>
              <a:rPr lang="nl-NL" sz="3600" dirty="0"/>
              <a:t>woeden de natiën, </a:t>
            </a:r>
            <a:endParaRPr lang="nl-NL" sz="3600" dirty="0" smtClean="0"/>
          </a:p>
          <a:p>
            <a:pPr algn="ctr"/>
            <a:r>
              <a:rPr lang="nl-NL" sz="3600" dirty="0" smtClean="0"/>
              <a:t>en </a:t>
            </a:r>
            <a:r>
              <a:rPr lang="nl-NL" sz="3600" dirty="0"/>
              <a:t>zetten de volken hun hart op ijdelheid?</a:t>
            </a:r>
          </a:p>
          <a:p>
            <a:pPr algn="ctr"/>
            <a:r>
              <a:rPr lang="nl-NL" sz="3600" baseline="30000" dirty="0"/>
              <a:t>26</a:t>
            </a:r>
            <a:r>
              <a:rPr lang="nl-NL" sz="3600" dirty="0"/>
              <a:t> De koningen van de aarde stellen zich op, </a:t>
            </a:r>
            <a:endParaRPr lang="nl-NL" sz="3600" dirty="0" smtClean="0"/>
          </a:p>
          <a:p>
            <a:pPr algn="ctr"/>
            <a:r>
              <a:rPr lang="nl-NL" sz="3600" dirty="0" smtClean="0"/>
              <a:t>en </a:t>
            </a:r>
            <a:r>
              <a:rPr lang="nl-NL" sz="3600" dirty="0"/>
              <a:t>de oversten verzamelden zich op dezelfde plaats, </a:t>
            </a:r>
            <a:endParaRPr lang="nl-NL" sz="3600" dirty="0" smtClean="0"/>
          </a:p>
          <a:p>
            <a:pPr algn="ctr"/>
            <a:r>
              <a:rPr lang="nl-NL" sz="3600" dirty="0" smtClean="0"/>
              <a:t>tegen </a:t>
            </a:r>
            <a:r>
              <a:rPr lang="nl-NL" sz="3600" dirty="0"/>
              <a:t>de Heer, en tegen zijn Gezalfde</a:t>
            </a:r>
            <a:r>
              <a:rPr lang="nl-NL" sz="3600" dirty="0" smtClean="0"/>
              <a:t>.</a:t>
            </a:r>
          </a:p>
          <a:p>
            <a:pPr algn="ctr"/>
            <a:r>
              <a:rPr lang="nl-NL" sz="3600" baseline="30000" dirty="0"/>
              <a:t>27</a:t>
            </a:r>
            <a:r>
              <a:rPr lang="nl-NL" sz="3600" dirty="0"/>
              <a:t> Want, in waarheid, in deze stad  verzamelden zij zich tegen uw heilige knecht Jezus, die u zalft, zowel Herodes als Pontius Pilatus, samen met de natiën en de volken van Israël,</a:t>
            </a:r>
          </a:p>
          <a:p>
            <a:pPr algn="ctr"/>
            <a:r>
              <a:rPr lang="nl-NL" sz="3600" baseline="30000" dirty="0"/>
              <a:t>28</a:t>
            </a:r>
            <a:r>
              <a:rPr lang="nl-NL" sz="3600" dirty="0"/>
              <a:t> om te doen al wat uw hand en uw raad van tevoren bestemt, </a:t>
            </a:r>
            <a:r>
              <a:rPr lang="nl-NL" sz="3600" dirty="0" smtClean="0"/>
              <a:t>dat gebeuren zou.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885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3326" y="558140"/>
            <a:ext cx="11830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/>
              <a:t>Handelingen 2</a:t>
            </a:r>
            <a:endParaRPr lang="nl-NL" sz="3600" b="1" dirty="0"/>
          </a:p>
          <a:p>
            <a:pPr algn="ctr"/>
            <a:r>
              <a:rPr lang="nl-NL" sz="3600" baseline="30000" dirty="0" smtClean="0"/>
              <a:t>30</a:t>
            </a:r>
            <a:r>
              <a:rPr lang="nl-NL" sz="3600" dirty="0" smtClean="0"/>
              <a:t> </a:t>
            </a:r>
            <a:r>
              <a:rPr lang="nl-NL" sz="3600" dirty="0"/>
              <a:t>Omdat hij, dan, </a:t>
            </a:r>
            <a:r>
              <a:rPr lang="nl-NL" sz="3600" u="sng" dirty="0"/>
              <a:t>een profeet </a:t>
            </a:r>
            <a:r>
              <a:rPr lang="nl-NL" sz="3600" dirty="0"/>
              <a:t>was, </a:t>
            </a:r>
            <a:endParaRPr lang="nl-NL" sz="3600" dirty="0" smtClean="0"/>
          </a:p>
          <a:p>
            <a:pPr algn="ctr"/>
            <a:r>
              <a:rPr lang="nl-NL" sz="3600" dirty="0" smtClean="0"/>
              <a:t>en hij </a:t>
            </a:r>
            <a:r>
              <a:rPr lang="nl-NL" sz="3600" dirty="0"/>
              <a:t>wist, dat God met een eed aan hem zweert, om iemand uit de vrucht van zijn lende </a:t>
            </a:r>
            <a:r>
              <a:rPr lang="nl-NL" sz="3600" u="sng" dirty="0"/>
              <a:t>op zijn troon te doen zitten</a:t>
            </a:r>
            <a:r>
              <a:rPr lang="nl-NL" sz="3600" dirty="0"/>
              <a:t>,</a:t>
            </a:r>
          </a:p>
          <a:p>
            <a:pPr algn="ctr"/>
            <a:r>
              <a:rPr lang="nl-NL" sz="3600" baseline="30000" dirty="0"/>
              <a:t>31</a:t>
            </a:r>
            <a:r>
              <a:rPr lang="nl-NL" sz="3600" dirty="0"/>
              <a:t> </a:t>
            </a:r>
            <a:r>
              <a:rPr lang="nl-NL" sz="3600" dirty="0" smtClean="0"/>
              <a:t>zo heeft </a:t>
            </a:r>
            <a:r>
              <a:rPr lang="nl-NL" sz="3600" dirty="0"/>
              <a:t>hij vooruit </a:t>
            </a:r>
            <a:r>
              <a:rPr lang="nl-NL" sz="3600" dirty="0" smtClean="0"/>
              <a:t>ziende,</a:t>
            </a:r>
          </a:p>
          <a:p>
            <a:pPr algn="ctr"/>
            <a:r>
              <a:rPr lang="nl-NL" sz="3600" dirty="0" smtClean="0"/>
              <a:t> </a:t>
            </a:r>
            <a:r>
              <a:rPr lang="nl-NL" sz="3600" dirty="0"/>
              <a:t>gesproken over de opstanding van de Christus (...)</a:t>
            </a:r>
          </a:p>
        </p:txBody>
      </p:sp>
    </p:spTree>
    <p:extLst>
      <p:ext uri="{BB962C8B-B14F-4D97-AF65-F5344CB8AC3E}">
        <p14:creationId xmlns:p14="http://schemas.microsoft.com/office/powerpoint/2010/main" val="7155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87432" y="1023415"/>
            <a:ext cx="11521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 smtClean="0"/>
              <a:t>Psalm 2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nl-NL" sz="3600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 smtClean="0"/>
              <a:t>geschreven door David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 smtClean="0"/>
              <a:t>David was een profeet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 smtClean="0"/>
              <a:t>hij sprak niet van zichzelf en van zijn eigen koningschap, maar hij sprak van </a:t>
            </a:r>
            <a:r>
              <a:rPr lang="nl-NL" sz="3600" i="1" dirty="0" smtClean="0"/>
              <a:t>de Zoon van David!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 smtClean="0"/>
              <a:t>en de vestiging van het Koninkrijk van de Messias</a:t>
            </a:r>
          </a:p>
        </p:txBody>
      </p:sp>
    </p:spTree>
    <p:extLst>
      <p:ext uri="{BB962C8B-B14F-4D97-AF65-F5344CB8AC3E}">
        <p14:creationId xmlns:p14="http://schemas.microsoft.com/office/powerpoint/2010/main" val="15484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16229" y="431847"/>
            <a:ext cx="11845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</a:t>
            </a:r>
            <a:r>
              <a:rPr lang="nl-NL" sz="3600" dirty="0" smtClean="0">
                <a:solidFill>
                  <a:srgbClr val="002060"/>
                </a:solidFill>
              </a:rPr>
              <a:t> Waarom woeden </a:t>
            </a:r>
            <a:r>
              <a:rPr lang="nl-NL" sz="3600" dirty="0">
                <a:solidFill>
                  <a:srgbClr val="002060"/>
                </a:solidFill>
              </a:rPr>
              <a:t>de </a:t>
            </a:r>
            <a:r>
              <a:rPr lang="nl-NL" sz="3600" dirty="0" smtClean="0">
                <a:solidFill>
                  <a:srgbClr val="002060"/>
                </a:solidFill>
              </a:rPr>
              <a:t>natiën en bedenken de volken ijdelheid?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782962" y="3409169"/>
            <a:ext cx="6337288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woede(n) &gt; Engels: </a:t>
            </a:r>
            <a:r>
              <a:rPr lang="nl-NL" sz="3200" i="1" dirty="0" smtClean="0">
                <a:latin typeface="+mj-lt"/>
              </a:rPr>
              <a:t>rage</a:t>
            </a:r>
            <a:endParaRPr lang="nl-NL" sz="3200" dirty="0" smtClean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bedenken &gt; alleenspraak, prevelen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6044540"/>
            <a:ext cx="9700943" cy="8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Psalm 2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2 </a:t>
            </a:r>
            <a:r>
              <a:rPr lang="nl-NL" sz="3600" dirty="0" smtClean="0">
                <a:solidFill>
                  <a:srgbClr val="002060"/>
                </a:solidFill>
              </a:rPr>
              <a:t>De </a:t>
            </a:r>
            <a:r>
              <a:rPr lang="nl-NL" sz="3600" dirty="0">
                <a:solidFill>
                  <a:srgbClr val="002060"/>
                </a:solidFill>
              </a:rPr>
              <a:t>koningen van de aarde stellen zich op,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de </a:t>
            </a:r>
            <a:r>
              <a:rPr lang="nl-NL" sz="3600" dirty="0" smtClean="0">
                <a:solidFill>
                  <a:srgbClr val="002060"/>
                </a:solidFill>
              </a:rPr>
              <a:t>machthebbers hebben </a:t>
            </a:r>
            <a:r>
              <a:rPr lang="nl-NL" sz="3600" dirty="0">
                <a:solidFill>
                  <a:srgbClr val="002060"/>
                </a:solidFill>
              </a:rPr>
              <a:t>zich </a:t>
            </a:r>
            <a:r>
              <a:rPr lang="nl-NL" sz="3600" dirty="0" smtClean="0">
                <a:solidFill>
                  <a:srgbClr val="002060"/>
                </a:solidFill>
              </a:rPr>
              <a:t>verzameld 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tegen JAHWEH en </a:t>
            </a:r>
            <a:r>
              <a:rPr lang="nl-NL" sz="3600" dirty="0">
                <a:solidFill>
                  <a:srgbClr val="002060"/>
                </a:solidFill>
              </a:rPr>
              <a:t>tegen zijn </a:t>
            </a:r>
            <a:r>
              <a:rPr lang="nl-NL" sz="3600" dirty="0" smtClean="0">
                <a:solidFill>
                  <a:srgbClr val="002060"/>
                </a:solidFill>
              </a:rPr>
              <a:t>Gezalfde, </a:t>
            </a:r>
            <a:r>
              <a:rPr lang="nl-NL" sz="3600" dirty="0">
                <a:solidFill>
                  <a:srgbClr val="002060"/>
                </a:solidFill>
              </a:rPr>
              <a:t>zeggend: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392929" y="3740308"/>
            <a:ext cx="4057224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d</a:t>
            </a:r>
            <a:r>
              <a:rPr lang="nl-NL" sz="3200" dirty="0" smtClean="0">
                <a:latin typeface="+mj-lt"/>
              </a:rPr>
              <a:t>e Verenigde Naties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135761"/>
            <a:ext cx="7901941" cy="8845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" y="5948182"/>
            <a:ext cx="7118486" cy="9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66353</TotalTime>
  <Words>1627</Words>
  <Application>Microsoft Office PowerPoint</Application>
  <PresentationFormat>Breedbeeld</PresentationFormat>
  <Paragraphs>235</Paragraphs>
  <Slides>32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3170</cp:revision>
  <dcterms:created xsi:type="dcterms:W3CDTF">2017-10-24T20:34:00Z</dcterms:created>
  <dcterms:modified xsi:type="dcterms:W3CDTF">2023-03-05T14:07:06Z</dcterms:modified>
</cp:coreProperties>
</file>