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80" r:id="rId3"/>
    <p:sldId id="363" r:id="rId4"/>
    <p:sldId id="369" r:id="rId5"/>
    <p:sldId id="367" r:id="rId6"/>
    <p:sldId id="370" r:id="rId7"/>
    <p:sldId id="371" r:id="rId8"/>
    <p:sldId id="372" r:id="rId9"/>
    <p:sldId id="379" r:id="rId10"/>
    <p:sldId id="365" r:id="rId11"/>
    <p:sldId id="377" r:id="rId12"/>
    <p:sldId id="375" r:id="rId13"/>
    <p:sldId id="378" r:id="rId14"/>
    <p:sldId id="411" r:id="rId15"/>
    <p:sldId id="374" r:id="rId16"/>
    <p:sldId id="376" r:id="rId17"/>
    <p:sldId id="381" r:id="rId18"/>
    <p:sldId id="382" r:id="rId19"/>
    <p:sldId id="384" r:id="rId20"/>
    <p:sldId id="385" r:id="rId21"/>
    <p:sldId id="386" r:id="rId22"/>
    <p:sldId id="383" r:id="rId23"/>
    <p:sldId id="387" r:id="rId24"/>
    <p:sldId id="388" r:id="rId25"/>
    <p:sldId id="389" r:id="rId26"/>
    <p:sldId id="390" r:id="rId27"/>
    <p:sldId id="393" r:id="rId28"/>
    <p:sldId id="391" r:id="rId29"/>
    <p:sldId id="392" r:id="rId30"/>
    <p:sldId id="394" r:id="rId31"/>
    <p:sldId id="395" r:id="rId32"/>
    <p:sldId id="396"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348" autoAdjust="0"/>
    <p:restoredTop sz="88389" autoAdjust="0"/>
  </p:normalViewPr>
  <p:slideViewPr>
    <p:cSldViewPr>
      <p:cViewPr varScale="1">
        <p:scale>
          <a:sx n="86" d="100"/>
          <a:sy n="86" d="100"/>
        </p:scale>
        <p:origin x="1824" y="84"/>
      </p:cViewPr>
      <p:guideLst>
        <p:guide orient="horz" pos="2160"/>
        <p:guide pos="2880"/>
      </p:guideLst>
    </p:cSldViewPr>
  </p:slideViewPr>
  <p:notesTextViewPr>
    <p:cViewPr>
      <p:scale>
        <a:sx n="1" d="1"/>
        <a:sy n="1" d="1"/>
      </p:scale>
      <p:origin x="0" y="0"/>
    </p:cViewPr>
  </p:notesTextViewPr>
  <p:sorterViewPr>
    <p:cViewPr varScale="1">
      <p:scale>
        <a:sx n="1" d="1"/>
        <a:sy n="1" d="1"/>
      </p:scale>
      <p:origin x="0" y="-5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03C7-0066-410E-8B70-89328F157C83}" type="datetimeFigureOut">
              <a:rPr lang="nl-NL" smtClean="0"/>
              <a:t>12-3-2023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7A1D-98E9-4560-A03A-F71F64D98B1B}" type="slidenum">
              <a:rPr lang="nl-NL" smtClean="0"/>
              <a:t>‹nr.›</a:t>
            </a:fld>
            <a:endParaRPr lang="nl-NL"/>
          </a:p>
        </p:txBody>
      </p:sp>
    </p:spTree>
    <p:extLst>
      <p:ext uri="{BB962C8B-B14F-4D97-AF65-F5344CB8AC3E}">
        <p14:creationId xmlns:p14="http://schemas.microsoft.com/office/powerpoint/2010/main" val="223254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395790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97197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581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5906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02297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7523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12-3-2023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57850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6CE73BE8-D9A2-45E5-BCB5-61077E2A4C9B}" type="datetimeFigureOut">
              <a:rPr lang="nl-NL" smtClean="0"/>
              <a:t>12-3-2023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4905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CE73BE8-D9A2-45E5-BCB5-61077E2A4C9B}" type="datetimeFigureOut">
              <a:rPr lang="nl-NL" smtClean="0"/>
              <a:t>12-3-2023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247346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CE73BE8-D9A2-45E5-BCB5-61077E2A4C9B}" type="datetimeFigureOut">
              <a:rPr lang="nl-NL" smtClean="0"/>
              <a:t>12-3-2023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3532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12-3-2023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366752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6CE73BE8-D9A2-45E5-BCB5-61077E2A4C9B}" type="datetimeFigureOut">
              <a:rPr lang="nl-NL" smtClean="0"/>
              <a:t>12-3-2023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F55460-62E7-4039-A20C-97F98A8F5B15}" type="slidenum">
              <a:rPr lang="nl-NL" smtClean="0"/>
              <a:t>‹nr.›</a:t>
            </a:fld>
            <a:endParaRPr lang="nl-NL"/>
          </a:p>
        </p:txBody>
      </p:sp>
    </p:spTree>
    <p:extLst>
      <p:ext uri="{BB962C8B-B14F-4D97-AF65-F5344CB8AC3E}">
        <p14:creationId xmlns:p14="http://schemas.microsoft.com/office/powerpoint/2010/main" val="1449468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73BE8-D9A2-45E5-BCB5-61077E2A4C9B}" type="datetimeFigureOut">
              <a:rPr lang="nl-NL" smtClean="0"/>
              <a:t>12-3-2023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55460-62E7-4039-A20C-97F98A8F5B15}" type="slidenum">
              <a:rPr lang="nl-NL" smtClean="0"/>
              <a:t>‹nr.›</a:t>
            </a:fld>
            <a:endParaRPr lang="nl-NL"/>
          </a:p>
        </p:txBody>
      </p:sp>
    </p:spTree>
    <p:extLst>
      <p:ext uri="{BB962C8B-B14F-4D97-AF65-F5344CB8AC3E}">
        <p14:creationId xmlns:p14="http://schemas.microsoft.com/office/powerpoint/2010/main" val="295155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0" y="272131"/>
            <a:ext cx="9144000" cy="5492862"/>
          </a:xfrm>
          <a:prstGeom prst="rect">
            <a:avLst/>
          </a:prstGeom>
        </p:spPr>
      </p:pic>
      <p:sp>
        <p:nvSpPr>
          <p:cNvPr id="3" name="Tekstvak 2"/>
          <p:cNvSpPr txBox="1"/>
          <p:nvPr/>
        </p:nvSpPr>
        <p:spPr>
          <a:xfrm>
            <a:off x="0" y="5897526"/>
            <a:ext cx="9144000" cy="861774"/>
          </a:xfrm>
          <a:prstGeom prst="rect">
            <a:avLst/>
          </a:prstGeom>
          <a:noFill/>
        </p:spPr>
        <p:txBody>
          <a:bodyPr wrap="square" rtlCol="0">
            <a:spAutoFit/>
          </a:bodyPr>
          <a:lstStyle/>
          <a:p>
            <a:pPr algn="ctr"/>
            <a:r>
              <a:rPr lang="nl-NL" sz="5000" b="1" dirty="0" smtClean="0">
                <a:solidFill>
                  <a:srgbClr val="002060"/>
                </a:solidFill>
                <a:latin typeface="Verdana" pitchFamily="34" charset="0"/>
                <a:ea typeface="Verdana" pitchFamily="34" charset="0"/>
                <a:cs typeface="Verdana" pitchFamily="34" charset="0"/>
              </a:rPr>
              <a:t>een sabbatsreis</a:t>
            </a:r>
          </a:p>
        </p:txBody>
      </p:sp>
      <p:sp>
        <p:nvSpPr>
          <p:cNvPr id="4" name="Tekstvak 3"/>
          <p:cNvSpPr txBox="1"/>
          <p:nvPr/>
        </p:nvSpPr>
        <p:spPr>
          <a:xfrm>
            <a:off x="6119664" y="260648"/>
            <a:ext cx="3024336" cy="415498"/>
          </a:xfrm>
          <a:prstGeom prst="rect">
            <a:avLst/>
          </a:prstGeom>
          <a:noFill/>
        </p:spPr>
        <p:txBody>
          <a:bodyPr wrap="square" rtlCol="0">
            <a:spAutoFit/>
          </a:bodyPr>
          <a:lstStyle/>
          <a:p>
            <a:r>
              <a:rPr lang="nl-NL" sz="2000" dirty="0" smtClean="0"/>
              <a:t>Benthuizen, 12 maart 2023</a:t>
            </a:r>
            <a:endParaRPr lang="nl-NL" sz="2000" dirty="0"/>
          </a:p>
        </p:txBody>
      </p:sp>
    </p:spTree>
    <p:extLst>
      <p:ext uri="{BB962C8B-B14F-4D97-AF65-F5344CB8AC3E}">
        <p14:creationId xmlns:p14="http://schemas.microsoft.com/office/powerpoint/2010/main" val="65501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0" y="3356992"/>
            <a:ext cx="313184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Vrije vorm 3"/>
          <p:cNvSpPr/>
          <p:nvPr/>
        </p:nvSpPr>
        <p:spPr>
          <a:xfrm>
            <a:off x="3131840" y="2004905"/>
            <a:ext cx="1512168" cy="1361234"/>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4"/>
          <p:cNvSpPr/>
          <p:nvPr/>
        </p:nvSpPr>
        <p:spPr>
          <a:xfrm flipH="1">
            <a:off x="4644008" y="2004906"/>
            <a:ext cx="1440160" cy="1332571"/>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p:cNvCxnSpPr>
            <a:stCxn id="5" idx="0"/>
          </p:cNvCxnSpPr>
          <p:nvPr/>
        </p:nvCxnSpPr>
        <p:spPr>
          <a:xfrm>
            <a:off x="6084168" y="3337477"/>
            <a:ext cx="305983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051720" y="248906"/>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hemelvaart</a:t>
            </a:r>
            <a:endParaRPr lang="nl-NL" sz="2800" dirty="0">
              <a:solidFill>
                <a:srgbClr val="002060"/>
              </a:solidFill>
              <a:latin typeface="Verdana" pitchFamily="34" charset="0"/>
              <a:ea typeface="Verdana" pitchFamily="34" charset="0"/>
              <a:cs typeface="Verdana" pitchFamily="34" charset="0"/>
            </a:endParaRPr>
          </a:p>
        </p:txBody>
      </p:sp>
      <p:sp>
        <p:nvSpPr>
          <p:cNvPr id="17" name="Tekstvak 16"/>
          <p:cNvSpPr txBox="1"/>
          <p:nvPr/>
        </p:nvSpPr>
        <p:spPr>
          <a:xfrm>
            <a:off x="5130791" y="209381"/>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wederkomst</a:t>
            </a:r>
            <a:endParaRPr lang="nl-NL" sz="2800" dirty="0">
              <a:solidFill>
                <a:srgbClr val="002060"/>
              </a:solidFill>
              <a:latin typeface="Verdana" pitchFamily="34" charset="0"/>
              <a:ea typeface="Verdana" pitchFamily="34" charset="0"/>
              <a:cs typeface="Verdana" pitchFamily="34" charset="0"/>
            </a:endParaRPr>
          </a:p>
        </p:txBody>
      </p:sp>
      <p:cxnSp>
        <p:nvCxnSpPr>
          <p:cNvPr id="19" name="Rechte verbindingslijn met pijl 18"/>
          <p:cNvCxnSpPr/>
          <p:nvPr/>
        </p:nvCxnSpPr>
        <p:spPr>
          <a:xfrm flipV="1">
            <a:off x="4036133" y="830208"/>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a:off x="5220072" y="830208"/>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hthoek 25"/>
          <p:cNvSpPr/>
          <p:nvPr/>
        </p:nvSpPr>
        <p:spPr>
          <a:xfrm>
            <a:off x="2943675" y="4090074"/>
            <a:ext cx="4292622" cy="2246769"/>
          </a:xfrm>
          <a:prstGeom prst="rect">
            <a:avLst/>
          </a:prstGeom>
        </p:spPr>
        <p:txBody>
          <a:bodyPr wrap="square">
            <a:spAutoFit/>
          </a:bodyPr>
          <a:lstStyle/>
          <a:p>
            <a:r>
              <a:rPr lang="nl-NL" sz="2800" b="1" u="sng" dirty="0">
                <a:solidFill>
                  <a:srgbClr val="002060"/>
                </a:solidFill>
              </a:rPr>
              <a:t>ook:</a:t>
            </a:r>
          </a:p>
          <a:p>
            <a:r>
              <a:rPr lang="nl-NL" sz="2800" dirty="0" smtClean="0">
                <a:solidFill>
                  <a:srgbClr val="002060"/>
                </a:solidFill>
              </a:rPr>
              <a:t>- de </a:t>
            </a:r>
            <a:r>
              <a:rPr lang="nl-NL" sz="2800" dirty="0">
                <a:solidFill>
                  <a:srgbClr val="002060"/>
                </a:solidFill>
              </a:rPr>
              <a:t>plaats waar Jezus </a:t>
            </a:r>
            <a:r>
              <a:rPr lang="nl-NL" sz="2800" dirty="0" smtClean="0">
                <a:solidFill>
                  <a:srgbClr val="002060"/>
                </a:solidFill>
              </a:rPr>
              <a:t>stierf        (Matth.27:50-54)</a:t>
            </a:r>
            <a:endParaRPr lang="nl-NL" sz="2800" dirty="0">
              <a:solidFill>
                <a:srgbClr val="002060"/>
              </a:solidFill>
            </a:endParaRPr>
          </a:p>
          <a:p>
            <a:r>
              <a:rPr lang="nl-NL" sz="2800" dirty="0" smtClean="0">
                <a:solidFill>
                  <a:srgbClr val="002060"/>
                </a:solidFill>
              </a:rPr>
              <a:t>- begraven </a:t>
            </a:r>
            <a:r>
              <a:rPr lang="nl-NL" sz="2800" dirty="0">
                <a:solidFill>
                  <a:srgbClr val="002060"/>
                </a:solidFill>
              </a:rPr>
              <a:t>werd (Joh.19:41</a:t>
            </a:r>
            <a:r>
              <a:rPr lang="nl-NL" sz="2800" dirty="0" smtClean="0">
                <a:solidFill>
                  <a:srgbClr val="002060"/>
                </a:solidFill>
              </a:rPr>
              <a:t>)</a:t>
            </a:r>
          </a:p>
          <a:p>
            <a:r>
              <a:rPr lang="nl-NL" sz="2800" dirty="0" smtClean="0">
                <a:solidFill>
                  <a:srgbClr val="002060"/>
                </a:solidFill>
              </a:rPr>
              <a:t>- en opstond</a:t>
            </a:r>
            <a:endParaRPr lang="nl-NL" sz="2800" dirty="0">
              <a:solidFill>
                <a:srgbClr val="002060"/>
              </a:solidFill>
            </a:endParaRPr>
          </a:p>
        </p:txBody>
      </p:sp>
      <p:cxnSp>
        <p:nvCxnSpPr>
          <p:cNvPr id="29" name="Rechte verbindingslijn 28"/>
          <p:cNvCxnSpPr/>
          <p:nvPr/>
        </p:nvCxnSpPr>
        <p:spPr>
          <a:xfrm>
            <a:off x="4040325" y="2558399"/>
            <a:ext cx="0" cy="77907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flipV="1">
            <a:off x="3824301" y="2846431"/>
            <a:ext cx="423664" cy="4626"/>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Afbeelding 32"/>
          <p:cNvPicPr>
            <a:picLocks noChangeAspect="1"/>
          </p:cNvPicPr>
          <p:nvPr/>
        </p:nvPicPr>
        <p:blipFill>
          <a:blip r:embed="rId2"/>
          <a:stretch>
            <a:fillRect/>
          </a:stretch>
        </p:blipFill>
        <p:spPr>
          <a:xfrm>
            <a:off x="4427984" y="2614403"/>
            <a:ext cx="921096" cy="742589"/>
          </a:xfrm>
          <a:prstGeom prst="rect">
            <a:avLst/>
          </a:prstGeom>
          <a:effectLst>
            <a:glow rad="127000">
              <a:srgbClr val="002060"/>
            </a:glow>
          </a:effectLst>
        </p:spPr>
      </p:pic>
    </p:spTree>
    <p:extLst>
      <p:ext uri="{BB962C8B-B14F-4D97-AF65-F5344CB8AC3E}">
        <p14:creationId xmlns:p14="http://schemas.microsoft.com/office/powerpoint/2010/main" val="61947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0" y="3356992"/>
            <a:ext cx="313184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Vrije vorm 3"/>
          <p:cNvSpPr/>
          <p:nvPr/>
        </p:nvSpPr>
        <p:spPr>
          <a:xfrm>
            <a:off x="3131840" y="2004906"/>
            <a:ext cx="1512168" cy="1345581"/>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Vrije vorm 4"/>
          <p:cNvSpPr/>
          <p:nvPr/>
        </p:nvSpPr>
        <p:spPr>
          <a:xfrm flipH="1">
            <a:off x="4644008" y="2004906"/>
            <a:ext cx="1440160" cy="1332571"/>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p:cNvCxnSpPr>
            <a:stCxn id="5" idx="0"/>
          </p:cNvCxnSpPr>
          <p:nvPr/>
        </p:nvCxnSpPr>
        <p:spPr>
          <a:xfrm>
            <a:off x="6084168" y="3337477"/>
            <a:ext cx="305983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2051720" y="248906"/>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hemelvaart</a:t>
            </a:r>
            <a:endParaRPr lang="nl-NL" sz="2800" dirty="0">
              <a:solidFill>
                <a:srgbClr val="002060"/>
              </a:solidFill>
              <a:latin typeface="Verdana" pitchFamily="34" charset="0"/>
              <a:ea typeface="Verdana" pitchFamily="34" charset="0"/>
              <a:cs typeface="Verdana" pitchFamily="34" charset="0"/>
            </a:endParaRPr>
          </a:p>
        </p:txBody>
      </p:sp>
      <p:sp>
        <p:nvSpPr>
          <p:cNvPr id="17" name="Tekstvak 16"/>
          <p:cNvSpPr txBox="1"/>
          <p:nvPr/>
        </p:nvSpPr>
        <p:spPr>
          <a:xfrm>
            <a:off x="5130791" y="209381"/>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wederkomst</a:t>
            </a:r>
            <a:endParaRPr lang="nl-NL" sz="2800" dirty="0">
              <a:solidFill>
                <a:srgbClr val="002060"/>
              </a:solidFill>
              <a:latin typeface="Verdana" pitchFamily="34" charset="0"/>
              <a:ea typeface="Verdana" pitchFamily="34" charset="0"/>
              <a:cs typeface="Verdana" pitchFamily="34" charset="0"/>
            </a:endParaRPr>
          </a:p>
        </p:txBody>
      </p:sp>
      <p:cxnSp>
        <p:nvCxnSpPr>
          <p:cNvPr id="19" name="Rechte verbindingslijn met pijl 18"/>
          <p:cNvCxnSpPr/>
          <p:nvPr/>
        </p:nvCxnSpPr>
        <p:spPr>
          <a:xfrm flipV="1">
            <a:off x="4036133" y="830208"/>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a:off x="5220072" y="830208"/>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hthoek 25"/>
          <p:cNvSpPr/>
          <p:nvPr/>
        </p:nvSpPr>
        <p:spPr>
          <a:xfrm>
            <a:off x="1819080" y="4109589"/>
            <a:ext cx="6138903" cy="2246769"/>
          </a:xfrm>
          <a:prstGeom prst="rect">
            <a:avLst/>
          </a:prstGeom>
        </p:spPr>
        <p:txBody>
          <a:bodyPr wrap="square">
            <a:spAutoFit/>
          </a:bodyPr>
          <a:lstStyle/>
          <a:p>
            <a:r>
              <a:rPr lang="nl-NL" sz="2800" dirty="0" smtClean="0">
                <a:solidFill>
                  <a:srgbClr val="002060"/>
                </a:solidFill>
              </a:rPr>
              <a:t>- de </a:t>
            </a:r>
            <a:r>
              <a:rPr lang="nl-NL" sz="2800" dirty="0">
                <a:solidFill>
                  <a:srgbClr val="002060"/>
                </a:solidFill>
              </a:rPr>
              <a:t>olijfboom &gt; regenererend vermogen</a:t>
            </a:r>
          </a:p>
          <a:p>
            <a:r>
              <a:rPr lang="nl-NL" sz="2800" dirty="0" smtClean="0">
                <a:solidFill>
                  <a:srgbClr val="002060"/>
                </a:solidFill>
              </a:rPr>
              <a:t>- de </a:t>
            </a:r>
            <a:r>
              <a:rPr lang="nl-NL" sz="2800" dirty="0">
                <a:solidFill>
                  <a:srgbClr val="002060"/>
                </a:solidFill>
              </a:rPr>
              <a:t>olijf(olie) &gt; zalving, opstanding, </a:t>
            </a:r>
            <a:r>
              <a:rPr lang="nl-NL" sz="2800" dirty="0" smtClean="0">
                <a:solidFill>
                  <a:srgbClr val="002060"/>
                </a:solidFill>
              </a:rPr>
              <a:t>licht</a:t>
            </a:r>
          </a:p>
          <a:p>
            <a:r>
              <a:rPr lang="nl-NL" sz="2800" dirty="0" smtClean="0">
                <a:solidFill>
                  <a:srgbClr val="002060"/>
                </a:solidFill>
              </a:rPr>
              <a:t>- de Olijfberg </a:t>
            </a:r>
            <a:r>
              <a:rPr lang="nl-NL" sz="2800" dirty="0">
                <a:solidFill>
                  <a:srgbClr val="002060"/>
                </a:solidFill>
              </a:rPr>
              <a:t>&gt; de plek waar Jezus zich </a:t>
            </a:r>
            <a:r>
              <a:rPr lang="nl-NL" sz="2800" dirty="0" smtClean="0">
                <a:solidFill>
                  <a:srgbClr val="002060"/>
                </a:solidFill>
              </a:rPr>
              <a:t>uit gewoonte (Luk.22:39) en ‘s nachts </a:t>
            </a:r>
            <a:r>
              <a:rPr lang="nl-NL" sz="2800" dirty="0">
                <a:solidFill>
                  <a:srgbClr val="002060"/>
                </a:solidFill>
              </a:rPr>
              <a:t>terugtrok (Luk.21:37)</a:t>
            </a:r>
          </a:p>
        </p:txBody>
      </p:sp>
      <p:cxnSp>
        <p:nvCxnSpPr>
          <p:cNvPr id="29" name="Rechte verbindingslijn 28"/>
          <p:cNvCxnSpPr/>
          <p:nvPr/>
        </p:nvCxnSpPr>
        <p:spPr>
          <a:xfrm>
            <a:off x="4040325" y="2558399"/>
            <a:ext cx="0" cy="779078"/>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flipH="1" flipV="1">
            <a:off x="3824301" y="2846431"/>
            <a:ext cx="423664" cy="4626"/>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3" name="Afbeelding 32"/>
          <p:cNvPicPr>
            <a:picLocks noChangeAspect="1"/>
          </p:cNvPicPr>
          <p:nvPr/>
        </p:nvPicPr>
        <p:blipFill>
          <a:blip r:embed="rId2"/>
          <a:stretch>
            <a:fillRect/>
          </a:stretch>
        </p:blipFill>
        <p:spPr>
          <a:xfrm>
            <a:off x="4427984" y="2614403"/>
            <a:ext cx="921096" cy="742589"/>
          </a:xfrm>
          <a:prstGeom prst="rect">
            <a:avLst/>
          </a:prstGeom>
          <a:effectLst>
            <a:glow rad="127000">
              <a:srgbClr val="002060"/>
            </a:glow>
          </a:effectLst>
        </p:spPr>
      </p:pic>
    </p:spTree>
    <p:extLst>
      <p:ext uri="{BB962C8B-B14F-4D97-AF65-F5344CB8AC3E}">
        <p14:creationId xmlns:p14="http://schemas.microsoft.com/office/powerpoint/2010/main" val="27762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0" y="3356992"/>
            <a:ext cx="313184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a:off x="6048672" y="3356992"/>
            <a:ext cx="309532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1115616" y="1190656"/>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hemelvaart</a:t>
            </a:r>
            <a:endParaRPr lang="nl-NL" sz="2800" dirty="0">
              <a:solidFill>
                <a:srgbClr val="002060"/>
              </a:solidFill>
              <a:latin typeface="Verdana" pitchFamily="34" charset="0"/>
              <a:ea typeface="Verdana" pitchFamily="34" charset="0"/>
              <a:cs typeface="Verdana" pitchFamily="34" charset="0"/>
            </a:endParaRPr>
          </a:p>
        </p:txBody>
      </p:sp>
      <p:sp>
        <p:nvSpPr>
          <p:cNvPr id="17" name="Tekstvak 16"/>
          <p:cNvSpPr txBox="1"/>
          <p:nvPr/>
        </p:nvSpPr>
        <p:spPr>
          <a:xfrm>
            <a:off x="5993904" y="1190656"/>
            <a:ext cx="2592288" cy="523220"/>
          </a:xfrm>
          <a:prstGeom prst="rect">
            <a:avLst/>
          </a:prstGeom>
          <a:noFill/>
        </p:spPr>
        <p:txBody>
          <a:bodyPr wrap="square" rtlCol="0">
            <a:spAutoFit/>
          </a:bodyPr>
          <a:lstStyle/>
          <a:p>
            <a:r>
              <a:rPr lang="nl-NL" sz="2800" dirty="0" smtClean="0">
                <a:solidFill>
                  <a:srgbClr val="002060"/>
                </a:solidFill>
                <a:latin typeface="Verdana" pitchFamily="34" charset="0"/>
                <a:ea typeface="Verdana" pitchFamily="34" charset="0"/>
                <a:cs typeface="Verdana" pitchFamily="34" charset="0"/>
              </a:rPr>
              <a:t>wederkomst</a:t>
            </a:r>
            <a:endParaRPr lang="nl-NL" sz="2800" dirty="0">
              <a:solidFill>
                <a:srgbClr val="002060"/>
              </a:solidFill>
              <a:latin typeface="Verdana" pitchFamily="34" charset="0"/>
              <a:ea typeface="Verdana" pitchFamily="34" charset="0"/>
              <a:cs typeface="Verdana" pitchFamily="34" charset="0"/>
            </a:endParaRPr>
          </a:p>
        </p:txBody>
      </p:sp>
      <p:cxnSp>
        <p:nvCxnSpPr>
          <p:cNvPr id="19" name="Rechte verbindingslijn met pijl 18"/>
          <p:cNvCxnSpPr/>
          <p:nvPr/>
        </p:nvCxnSpPr>
        <p:spPr>
          <a:xfrm flipV="1">
            <a:off x="3203848" y="1923949"/>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p:cNvCxnSpPr/>
          <p:nvPr/>
        </p:nvCxnSpPr>
        <p:spPr>
          <a:xfrm>
            <a:off x="6084168" y="1916832"/>
            <a:ext cx="0" cy="126362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13"/>
          <p:cNvCxnSpPr/>
          <p:nvPr/>
        </p:nvCxnSpPr>
        <p:spPr>
          <a:xfrm>
            <a:off x="3131840" y="3356992"/>
            <a:ext cx="2862064" cy="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07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16632"/>
            <a:ext cx="8964487"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12</a:t>
            </a:r>
            <a:r>
              <a:rPr lang="nl-NL" sz="3200" dirty="0" smtClean="0">
                <a:solidFill>
                  <a:srgbClr val="002060"/>
                </a:solidFill>
              </a:rPr>
              <a:t> Toen </a:t>
            </a:r>
            <a:r>
              <a:rPr lang="nl-NL" sz="3200" dirty="0">
                <a:solidFill>
                  <a:srgbClr val="002060"/>
                </a:solidFill>
              </a:rPr>
              <a:t>keerden zij terug naar Jeruzalem, </a:t>
            </a:r>
            <a:endParaRPr lang="nl-NL" sz="3200" dirty="0" smtClean="0">
              <a:solidFill>
                <a:srgbClr val="002060"/>
              </a:solidFill>
            </a:endParaRPr>
          </a:p>
          <a:p>
            <a:r>
              <a:rPr lang="nl-NL" sz="3200" dirty="0" smtClean="0">
                <a:solidFill>
                  <a:srgbClr val="002060"/>
                </a:solidFill>
              </a:rPr>
              <a:t>vanaf </a:t>
            </a:r>
            <a:r>
              <a:rPr lang="nl-NL" sz="3200" dirty="0">
                <a:solidFill>
                  <a:srgbClr val="002060"/>
                </a:solidFill>
              </a:rPr>
              <a:t>de berg, genaamd de Olijfberg, </a:t>
            </a:r>
            <a:r>
              <a:rPr lang="nl-NL" sz="3200" dirty="0" smtClean="0">
                <a:solidFill>
                  <a:srgbClr val="002060"/>
                </a:solidFill>
              </a:rPr>
              <a:t>die </a:t>
            </a:r>
            <a:r>
              <a:rPr lang="nl-NL" sz="3200" dirty="0">
                <a:solidFill>
                  <a:srgbClr val="002060"/>
                </a:solidFill>
              </a:rPr>
              <a:t>dichtbij Jeruzalem is, </a:t>
            </a:r>
            <a:r>
              <a:rPr lang="nl-NL" sz="3200" u="sng" dirty="0">
                <a:solidFill>
                  <a:srgbClr val="002060"/>
                </a:solidFill>
              </a:rPr>
              <a:t>een sabbatsreis daarvandaan.</a:t>
            </a:r>
          </a:p>
        </p:txBody>
      </p:sp>
      <p:sp>
        <p:nvSpPr>
          <p:cNvPr id="5" name="Tekstvak 4"/>
          <p:cNvSpPr txBox="1"/>
          <p:nvPr/>
        </p:nvSpPr>
        <p:spPr>
          <a:xfrm>
            <a:off x="1547664" y="3000488"/>
            <a:ext cx="6624736"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afstand Olijfberg --&gt; Jeruzalem</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2000 ellen</a:t>
            </a:r>
          </a:p>
        </p:txBody>
      </p:sp>
      <p:pic>
        <p:nvPicPr>
          <p:cNvPr id="3" name="Afbeelding 2"/>
          <p:cNvPicPr>
            <a:picLocks noChangeAspect="1"/>
          </p:cNvPicPr>
          <p:nvPr/>
        </p:nvPicPr>
        <p:blipFill>
          <a:blip r:embed="rId2"/>
          <a:stretch>
            <a:fillRect/>
          </a:stretch>
        </p:blipFill>
        <p:spPr>
          <a:xfrm>
            <a:off x="179512" y="5949280"/>
            <a:ext cx="7088007" cy="908719"/>
          </a:xfrm>
          <a:prstGeom prst="rect">
            <a:avLst/>
          </a:prstGeom>
        </p:spPr>
      </p:pic>
      <p:pic>
        <p:nvPicPr>
          <p:cNvPr id="6" name="Afbeelding 5"/>
          <p:cNvPicPr>
            <a:picLocks noChangeAspect="1"/>
          </p:cNvPicPr>
          <p:nvPr/>
        </p:nvPicPr>
        <p:blipFill>
          <a:blip r:embed="rId3"/>
          <a:stretch>
            <a:fillRect/>
          </a:stretch>
        </p:blipFill>
        <p:spPr>
          <a:xfrm>
            <a:off x="179512" y="5114584"/>
            <a:ext cx="7056784" cy="906704"/>
          </a:xfrm>
          <a:prstGeom prst="rect">
            <a:avLst/>
          </a:prstGeom>
        </p:spPr>
      </p:pic>
    </p:spTree>
    <p:extLst>
      <p:ext uri="{BB962C8B-B14F-4D97-AF65-F5344CB8AC3E}">
        <p14:creationId xmlns:p14="http://schemas.microsoft.com/office/powerpoint/2010/main" val="48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75731" y="188640"/>
            <a:ext cx="4519788" cy="1368152"/>
          </a:xfrm>
          <a:prstGeom prst="rect">
            <a:avLst/>
          </a:prstGeom>
        </p:spPr>
      </p:pic>
      <p:sp>
        <p:nvSpPr>
          <p:cNvPr id="4" name="Rechthoek 3"/>
          <p:cNvSpPr/>
          <p:nvPr/>
        </p:nvSpPr>
        <p:spPr>
          <a:xfrm>
            <a:off x="35496" y="1700808"/>
            <a:ext cx="9108504" cy="4708981"/>
          </a:xfrm>
          <a:prstGeom prst="rect">
            <a:avLst/>
          </a:prstGeom>
        </p:spPr>
        <p:txBody>
          <a:bodyPr wrap="square">
            <a:spAutoFit/>
          </a:bodyPr>
          <a:lstStyle/>
          <a:p>
            <a:r>
              <a:rPr lang="nl-NL" sz="3000" dirty="0" smtClean="0">
                <a:solidFill>
                  <a:srgbClr val="002060"/>
                </a:solidFill>
              </a:rPr>
              <a:t>Sabbatsreis</a:t>
            </a:r>
          </a:p>
          <a:p>
            <a:endParaRPr lang="nl-NL" sz="3000" dirty="0">
              <a:solidFill>
                <a:srgbClr val="002060"/>
              </a:solidFill>
            </a:endParaRPr>
          </a:p>
          <a:p>
            <a:r>
              <a:rPr lang="nl-NL" sz="3000" dirty="0">
                <a:solidFill>
                  <a:srgbClr val="002060"/>
                </a:solidFill>
              </a:rPr>
              <a:t>Sabbatsreis - de afstand, </a:t>
            </a:r>
            <a:r>
              <a:rPr lang="nl-NL" sz="3000" dirty="0" smtClean="0">
                <a:solidFill>
                  <a:srgbClr val="002060"/>
                </a:solidFill>
              </a:rPr>
              <a:t>dien </a:t>
            </a:r>
            <a:r>
              <a:rPr lang="nl-NL" sz="3000" dirty="0">
                <a:solidFill>
                  <a:srgbClr val="002060"/>
                </a:solidFill>
              </a:rPr>
              <a:t>de Jood op den Sabbat mag afleggen, </a:t>
            </a:r>
            <a:r>
              <a:rPr lang="nl-NL" sz="3000" dirty="0" smtClean="0">
                <a:solidFill>
                  <a:srgbClr val="002060"/>
                </a:solidFill>
              </a:rPr>
              <a:t>namelijk </a:t>
            </a:r>
            <a:r>
              <a:rPr lang="nl-NL" sz="3000" b="1" u="sng" dirty="0" smtClean="0">
                <a:solidFill>
                  <a:srgbClr val="002060"/>
                </a:solidFill>
              </a:rPr>
              <a:t>2000</a:t>
            </a:r>
            <a:r>
              <a:rPr lang="nl-NL" sz="3000" u="sng" dirty="0" smtClean="0">
                <a:solidFill>
                  <a:srgbClr val="002060"/>
                </a:solidFill>
                <a:effectLst>
                  <a:outerShdw blurRad="38100" dist="38100" dir="2700000" algn="tl">
                    <a:srgbClr val="000000">
                      <a:alpha val="43137"/>
                    </a:srgbClr>
                  </a:outerShdw>
                </a:effectLst>
              </a:rPr>
              <a:t> </a:t>
            </a:r>
            <a:r>
              <a:rPr lang="nl-NL" sz="3000" u="sng" dirty="0" err="1">
                <a:solidFill>
                  <a:srgbClr val="002060"/>
                </a:solidFill>
              </a:rPr>
              <a:t>Joodsche</a:t>
            </a:r>
            <a:r>
              <a:rPr lang="nl-NL" sz="3000" u="sng" dirty="0">
                <a:solidFill>
                  <a:srgbClr val="002060"/>
                </a:solidFill>
              </a:rPr>
              <a:t> </a:t>
            </a:r>
            <a:r>
              <a:rPr lang="nl-NL" sz="3000" b="1" u="sng" dirty="0">
                <a:solidFill>
                  <a:srgbClr val="002060"/>
                </a:solidFill>
              </a:rPr>
              <a:t>ellen</a:t>
            </a:r>
            <a:r>
              <a:rPr lang="nl-NL" sz="3000" u="sng" dirty="0">
                <a:solidFill>
                  <a:srgbClr val="002060"/>
                </a:solidFill>
              </a:rPr>
              <a:t> </a:t>
            </a:r>
            <a:r>
              <a:rPr lang="nl-NL" sz="3000" dirty="0">
                <a:solidFill>
                  <a:srgbClr val="002060"/>
                </a:solidFill>
              </a:rPr>
              <a:t>of halve </a:t>
            </a:r>
            <a:r>
              <a:rPr lang="nl-NL" sz="3000" dirty="0" smtClean="0">
                <a:solidFill>
                  <a:srgbClr val="002060"/>
                </a:solidFill>
              </a:rPr>
              <a:t>meters,</a:t>
            </a:r>
          </a:p>
          <a:p>
            <a:r>
              <a:rPr lang="nl-NL" sz="3000" dirty="0" smtClean="0">
                <a:solidFill>
                  <a:srgbClr val="002060"/>
                </a:solidFill>
              </a:rPr>
              <a:t>omdat </a:t>
            </a:r>
            <a:r>
              <a:rPr lang="nl-NL" sz="3000" dirty="0">
                <a:solidFill>
                  <a:srgbClr val="002060"/>
                </a:solidFill>
              </a:rPr>
              <a:t>in de woestijn de ark van zulk een afstand moest worden genaderd. De afstand van den Olijfberg van Jeruzalem bedroeg evenveel, volgens </a:t>
            </a:r>
            <a:r>
              <a:rPr lang="nl-NL" sz="3000" dirty="0" err="1">
                <a:solidFill>
                  <a:srgbClr val="002060"/>
                </a:solidFill>
              </a:rPr>
              <a:t>Flavius</a:t>
            </a:r>
            <a:r>
              <a:rPr lang="nl-NL" sz="3000" dirty="0">
                <a:solidFill>
                  <a:srgbClr val="002060"/>
                </a:solidFill>
              </a:rPr>
              <a:t> </a:t>
            </a:r>
            <a:r>
              <a:rPr lang="nl-NL" sz="3000" dirty="0" err="1">
                <a:solidFill>
                  <a:srgbClr val="002060"/>
                </a:solidFill>
              </a:rPr>
              <a:t>Jozephus</a:t>
            </a:r>
            <a:r>
              <a:rPr lang="nl-NL" sz="3000" dirty="0">
                <a:solidFill>
                  <a:srgbClr val="002060"/>
                </a:solidFill>
              </a:rPr>
              <a:t> </a:t>
            </a:r>
            <a:endParaRPr lang="nl-NL" sz="3000" dirty="0" smtClean="0">
              <a:solidFill>
                <a:srgbClr val="002060"/>
              </a:solidFill>
            </a:endParaRPr>
          </a:p>
          <a:p>
            <a:r>
              <a:rPr lang="nl-NL" sz="3000" b="1" u="sng" dirty="0" smtClean="0">
                <a:solidFill>
                  <a:srgbClr val="002060"/>
                </a:solidFill>
              </a:rPr>
              <a:t>5 stadiën</a:t>
            </a:r>
            <a:r>
              <a:rPr lang="nl-NL" sz="3000" dirty="0">
                <a:solidFill>
                  <a:srgbClr val="002060"/>
                </a:solidFill>
              </a:rPr>
              <a:t> </a:t>
            </a:r>
            <a:r>
              <a:rPr lang="nl-NL" sz="3000" dirty="0" smtClean="0">
                <a:solidFill>
                  <a:srgbClr val="002060"/>
                </a:solidFill>
              </a:rPr>
              <a:t>(Hand.1:12). </a:t>
            </a:r>
          </a:p>
          <a:p>
            <a:r>
              <a:rPr lang="nl-NL" sz="3000" dirty="0" smtClean="0">
                <a:solidFill>
                  <a:srgbClr val="002060"/>
                </a:solidFill>
              </a:rPr>
              <a:t>Als </a:t>
            </a:r>
            <a:r>
              <a:rPr lang="nl-NL" sz="3000" dirty="0">
                <a:solidFill>
                  <a:srgbClr val="002060"/>
                </a:solidFill>
              </a:rPr>
              <a:t>men verder wilde gaan, dacht men verschillende ontduikingen uit.</a:t>
            </a:r>
          </a:p>
        </p:txBody>
      </p:sp>
    </p:spTree>
    <p:extLst>
      <p:ext uri="{BB962C8B-B14F-4D97-AF65-F5344CB8AC3E}">
        <p14:creationId xmlns:p14="http://schemas.microsoft.com/office/powerpoint/2010/main" val="7276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0" y="2007752"/>
            <a:ext cx="1072236" cy="1378890"/>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Vrije vorm 4"/>
          <p:cNvSpPr/>
          <p:nvPr/>
        </p:nvSpPr>
        <p:spPr>
          <a:xfrm flipH="1">
            <a:off x="1072236" y="2007752"/>
            <a:ext cx="792088" cy="1378890"/>
          </a:xfrm>
          <a:custGeom>
            <a:avLst/>
            <a:gdLst>
              <a:gd name="connsiteX0" fmla="*/ 0 w 758283"/>
              <a:gd name="connsiteY0" fmla="*/ 1193181 h 1193181"/>
              <a:gd name="connsiteX1" fmla="*/ 758283 w 758283"/>
              <a:gd name="connsiteY1" fmla="*/ 0 h 1193181"/>
            </a:gdLst>
            <a:ahLst/>
            <a:cxnLst>
              <a:cxn ang="0">
                <a:pos x="connsiteX0" y="connsiteY0"/>
              </a:cxn>
              <a:cxn ang="0">
                <a:pos x="connsiteX1" y="connsiteY1"/>
              </a:cxn>
            </a:cxnLst>
            <a:rect l="l" t="t" r="r" b="b"/>
            <a:pathLst>
              <a:path w="758283" h="1193181">
                <a:moveTo>
                  <a:pt x="0" y="1193181"/>
                </a:moveTo>
                <a:cubicBezTo>
                  <a:pt x="270417" y="612388"/>
                  <a:pt x="540834" y="31595"/>
                  <a:pt x="758283"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6" name="Rechte verbindingslijn 5"/>
          <p:cNvCxnSpPr>
            <a:stCxn id="5" idx="0"/>
          </p:cNvCxnSpPr>
          <p:nvPr/>
        </p:nvCxnSpPr>
        <p:spPr>
          <a:xfrm>
            <a:off x="1864324" y="3386642"/>
            <a:ext cx="5091824" cy="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323528" y="764704"/>
            <a:ext cx="2592288" cy="892552"/>
          </a:xfrm>
          <a:prstGeom prst="rect">
            <a:avLst/>
          </a:prstGeom>
          <a:noFill/>
        </p:spPr>
        <p:txBody>
          <a:bodyPr wrap="square" rtlCol="0">
            <a:spAutoFit/>
          </a:bodyPr>
          <a:lstStyle/>
          <a:p>
            <a:r>
              <a:rPr lang="nl-NL" sz="2600" dirty="0" smtClean="0">
                <a:solidFill>
                  <a:srgbClr val="002060"/>
                </a:solidFill>
                <a:latin typeface="Verdana" pitchFamily="34" charset="0"/>
                <a:ea typeface="Verdana" pitchFamily="34" charset="0"/>
                <a:cs typeface="Verdana" pitchFamily="34" charset="0"/>
              </a:rPr>
              <a:t>Olijfberg</a:t>
            </a:r>
          </a:p>
          <a:p>
            <a:r>
              <a:rPr lang="nl-NL" sz="2600" dirty="0" smtClean="0">
                <a:solidFill>
                  <a:srgbClr val="002060"/>
                </a:solidFill>
                <a:latin typeface="Verdana" pitchFamily="34" charset="0"/>
                <a:ea typeface="Verdana" pitchFamily="34" charset="0"/>
                <a:cs typeface="Verdana" pitchFamily="34" charset="0"/>
              </a:rPr>
              <a:t>hemelvaart</a:t>
            </a:r>
            <a:endParaRPr lang="nl-NL" sz="2600" dirty="0">
              <a:solidFill>
                <a:srgbClr val="002060"/>
              </a:solidFill>
              <a:latin typeface="Verdana" pitchFamily="34" charset="0"/>
              <a:ea typeface="Verdana" pitchFamily="34" charset="0"/>
              <a:cs typeface="Verdana" pitchFamily="34" charset="0"/>
            </a:endParaRPr>
          </a:p>
        </p:txBody>
      </p:sp>
      <p:sp>
        <p:nvSpPr>
          <p:cNvPr id="17" name="Tekstvak 16"/>
          <p:cNvSpPr txBox="1"/>
          <p:nvPr/>
        </p:nvSpPr>
        <p:spPr>
          <a:xfrm>
            <a:off x="6300192" y="764704"/>
            <a:ext cx="2592288" cy="1292662"/>
          </a:xfrm>
          <a:prstGeom prst="rect">
            <a:avLst/>
          </a:prstGeom>
          <a:noFill/>
        </p:spPr>
        <p:txBody>
          <a:bodyPr wrap="square" rtlCol="0">
            <a:spAutoFit/>
          </a:bodyPr>
          <a:lstStyle/>
          <a:p>
            <a:r>
              <a:rPr lang="nl-NL" sz="2600" dirty="0" smtClean="0">
                <a:solidFill>
                  <a:srgbClr val="002060"/>
                </a:solidFill>
                <a:latin typeface="Verdana" pitchFamily="34" charset="0"/>
                <a:ea typeface="Verdana" pitchFamily="34" charset="0"/>
                <a:cs typeface="Verdana" pitchFamily="34" charset="0"/>
              </a:rPr>
              <a:t>Jeruzalem: de stad van de grote Koning</a:t>
            </a:r>
            <a:endParaRPr lang="nl-NL" sz="2600" dirty="0">
              <a:solidFill>
                <a:srgbClr val="002060"/>
              </a:solidFill>
              <a:latin typeface="Verdana" pitchFamily="34" charset="0"/>
              <a:ea typeface="Verdana" pitchFamily="34" charset="0"/>
              <a:cs typeface="Verdana" pitchFamily="34" charset="0"/>
            </a:endParaRPr>
          </a:p>
        </p:txBody>
      </p:sp>
      <p:pic>
        <p:nvPicPr>
          <p:cNvPr id="8" name="Afbeelding 7"/>
          <p:cNvPicPr>
            <a:picLocks noChangeAspect="1"/>
          </p:cNvPicPr>
          <p:nvPr/>
        </p:nvPicPr>
        <p:blipFill>
          <a:blip r:embed="rId2"/>
          <a:stretch>
            <a:fillRect/>
          </a:stretch>
        </p:blipFill>
        <p:spPr>
          <a:xfrm>
            <a:off x="6977007" y="2345221"/>
            <a:ext cx="2080348" cy="1041421"/>
          </a:xfrm>
          <a:prstGeom prst="rect">
            <a:avLst/>
          </a:prstGeom>
        </p:spPr>
      </p:pic>
      <p:sp>
        <p:nvSpPr>
          <p:cNvPr id="13" name="Tekstvak 12"/>
          <p:cNvSpPr txBox="1"/>
          <p:nvPr/>
        </p:nvSpPr>
        <p:spPr>
          <a:xfrm>
            <a:off x="2646287" y="2717401"/>
            <a:ext cx="3653905" cy="461665"/>
          </a:xfrm>
          <a:prstGeom prst="rect">
            <a:avLst/>
          </a:prstGeom>
          <a:noFill/>
        </p:spPr>
        <p:txBody>
          <a:bodyPr wrap="square" rtlCol="0">
            <a:spAutoFit/>
          </a:bodyPr>
          <a:lstStyle/>
          <a:p>
            <a:r>
              <a:rPr lang="nl-NL" sz="2400" dirty="0" smtClean="0">
                <a:solidFill>
                  <a:srgbClr val="002060"/>
                </a:solidFill>
                <a:latin typeface="Verdana" pitchFamily="34" charset="0"/>
                <a:ea typeface="Verdana" pitchFamily="34" charset="0"/>
                <a:cs typeface="Verdana" pitchFamily="34" charset="0"/>
              </a:rPr>
              <a:t>afstand: 2000 ellen</a:t>
            </a:r>
            <a:endParaRPr lang="nl-NL" sz="2400" dirty="0">
              <a:solidFill>
                <a:srgbClr val="002060"/>
              </a:solidFill>
              <a:latin typeface="Verdana" pitchFamily="34" charset="0"/>
              <a:ea typeface="Verdana" pitchFamily="34" charset="0"/>
              <a:cs typeface="Verdana" pitchFamily="34" charset="0"/>
            </a:endParaRPr>
          </a:p>
        </p:txBody>
      </p:sp>
      <p:sp>
        <p:nvSpPr>
          <p:cNvPr id="22" name="Tekstvak 21"/>
          <p:cNvSpPr txBox="1"/>
          <p:nvPr/>
        </p:nvSpPr>
        <p:spPr>
          <a:xfrm>
            <a:off x="1864324" y="4354853"/>
            <a:ext cx="5976663" cy="2123658"/>
          </a:xfrm>
          <a:prstGeom prst="rect">
            <a:avLst/>
          </a:prstGeom>
          <a:noFill/>
        </p:spPr>
        <p:txBody>
          <a:bodyPr wrap="square" rtlCol="0">
            <a:spAutoFit/>
          </a:bodyPr>
          <a:lstStyle/>
          <a:p>
            <a:pPr marL="342900" indent="-342900">
              <a:buFontTx/>
              <a:buChar char="-"/>
            </a:pPr>
            <a:r>
              <a:rPr lang="nl-NL" sz="2200" dirty="0" smtClean="0">
                <a:solidFill>
                  <a:srgbClr val="002060"/>
                </a:solidFill>
                <a:latin typeface="Verdana" pitchFamily="34" charset="0"/>
                <a:ea typeface="Verdana" pitchFamily="34" charset="0"/>
                <a:cs typeface="Verdana" pitchFamily="34" charset="0"/>
              </a:rPr>
              <a:t>een symbolische uitdrukking van de tijd die er zou liggen tussen de hemelvaart en de openbaring van het Koninkrijk van de Messias</a:t>
            </a:r>
          </a:p>
          <a:p>
            <a:pPr marL="342900" indent="-342900">
              <a:buFontTx/>
              <a:buChar char="-"/>
            </a:pPr>
            <a:r>
              <a:rPr lang="nl-NL" sz="2200" dirty="0">
                <a:solidFill>
                  <a:srgbClr val="002060"/>
                </a:solidFill>
                <a:latin typeface="Verdana" pitchFamily="34" charset="0"/>
                <a:ea typeface="Verdana" pitchFamily="34" charset="0"/>
                <a:cs typeface="Verdana" pitchFamily="34" charset="0"/>
              </a:rPr>
              <a:t>h</a:t>
            </a:r>
            <a:r>
              <a:rPr lang="nl-NL" sz="2200" dirty="0" smtClean="0">
                <a:solidFill>
                  <a:srgbClr val="002060"/>
                </a:solidFill>
                <a:latin typeface="Verdana" pitchFamily="34" charset="0"/>
                <a:ea typeface="Verdana" pitchFamily="34" charset="0"/>
                <a:cs typeface="Verdana" pitchFamily="34" charset="0"/>
              </a:rPr>
              <a:t>et boek Handelingen beschrijft hoe dit zo is gekomen</a:t>
            </a:r>
            <a:endParaRPr lang="nl-NL" sz="2200" dirty="0">
              <a:solidFill>
                <a:srgbClr val="00206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741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16632"/>
            <a:ext cx="8964487"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12</a:t>
            </a:r>
            <a:r>
              <a:rPr lang="nl-NL" sz="3200" dirty="0" smtClean="0">
                <a:solidFill>
                  <a:srgbClr val="002060"/>
                </a:solidFill>
              </a:rPr>
              <a:t> Toen </a:t>
            </a:r>
            <a:r>
              <a:rPr lang="nl-NL" sz="3200" dirty="0">
                <a:solidFill>
                  <a:srgbClr val="002060"/>
                </a:solidFill>
              </a:rPr>
              <a:t>keerden zij terug naar Jeruzalem, </a:t>
            </a:r>
            <a:endParaRPr lang="nl-NL" sz="3200" dirty="0" smtClean="0">
              <a:solidFill>
                <a:srgbClr val="002060"/>
              </a:solidFill>
            </a:endParaRPr>
          </a:p>
          <a:p>
            <a:r>
              <a:rPr lang="nl-NL" sz="3200" dirty="0" smtClean="0">
                <a:solidFill>
                  <a:srgbClr val="002060"/>
                </a:solidFill>
              </a:rPr>
              <a:t>vanaf </a:t>
            </a:r>
            <a:r>
              <a:rPr lang="nl-NL" sz="3200" dirty="0">
                <a:solidFill>
                  <a:srgbClr val="002060"/>
                </a:solidFill>
              </a:rPr>
              <a:t>de berg, genaamd de Olijfberg, die dichtbij Jeruzalem is, een sabbatsreis daarvandaan.</a:t>
            </a:r>
          </a:p>
        </p:txBody>
      </p:sp>
      <p:sp>
        <p:nvSpPr>
          <p:cNvPr id="5" name="Tekstvak 4"/>
          <p:cNvSpPr txBox="1"/>
          <p:nvPr/>
        </p:nvSpPr>
        <p:spPr>
          <a:xfrm>
            <a:off x="539552" y="2767288"/>
            <a:ext cx="8424936" cy="2062103"/>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schemeClr val="bg1">
                    <a:lumMod val="50000"/>
                  </a:schemeClr>
                </a:solidFill>
                <a:latin typeface="Calibri Light" panose="020F0302020204030204"/>
              </a:rPr>
              <a:t>afstand Olijfberg --&gt; Jeruzalem</a:t>
            </a:r>
          </a:p>
          <a:p>
            <a:pPr marL="457200" indent="-457200">
              <a:buFont typeface="Courier New" panose="02070309020205020404" pitchFamily="49" charset="0"/>
              <a:buChar char="o"/>
            </a:pPr>
            <a:r>
              <a:rPr lang="nl-NL" sz="3200" dirty="0" smtClean="0">
                <a:solidFill>
                  <a:schemeClr val="bg1">
                    <a:lumMod val="50000"/>
                  </a:schemeClr>
                </a:solidFill>
                <a:latin typeface="Calibri Light" panose="020F0302020204030204"/>
              </a:rPr>
              <a:t>2000 ellen</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deze afstand nog 2x in de Schrift</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maar ook vergelijkbare cryptische verwijzingen</a:t>
            </a:r>
          </a:p>
        </p:txBody>
      </p:sp>
      <p:pic>
        <p:nvPicPr>
          <p:cNvPr id="7" name="Afbeelding 6"/>
          <p:cNvPicPr>
            <a:picLocks noChangeAspect="1"/>
          </p:cNvPicPr>
          <p:nvPr/>
        </p:nvPicPr>
        <p:blipFill>
          <a:blip r:embed="rId2"/>
          <a:stretch>
            <a:fillRect/>
          </a:stretch>
        </p:blipFill>
        <p:spPr>
          <a:xfrm>
            <a:off x="179512" y="5949280"/>
            <a:ext cx="7088007" cy="908719"/>
          </a:xfrm>
          <a:prstGeom prst="rect">
            <a:avLst/>
          </a:prstGeom>
        </p:spPr>
      </p:pic>
      <p:pic>
        <p:nvPicPr>
          <p:cNvPr id="8" name="Afbeelding 7"/>
          <p:cNvPicPr>
            <a:picLocks noChangeAspect="1"/>
          </p:cNvPicPr>
          <p:nvPr/>
        </p:nvPicPr>
        <p:blipFill>
          <a:blip r:embed="rId3"/>
          <a:stretch>
            <a:fillRect/>
          </a:stretch>
        </p:blipFill>
        <p:spPr>
          <a:xfrm>
            <a:off x="179512" y="5114584"/>
            <a:ext cx="7056784" cy="906704"/>
          </a:xfrm>
          <a:prstGeom prst="rect">
            <a:avLst/>
          </a:prstGeom>
        </p:spPr>
      </p:pic>
    </p:spTree>
    <p:extLst>
      <p:ext uri="{BB962C8B-B14F-4D97-AF65-F5344CB8AC3E}">
        <p14:creationId xmlns:p14="http://schemas.microsoft.com/office/powerpoint/2010/main" val="138436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843808" y="2636912"/>
            <a:ext cx="3672408" cy="1015663"/>
          </a:xfrm>
          <a:prstGeom prst="rect">
            <a:avLst/>
          </a:prstGeom>
          <a:noFill/>
        </p:spPr>
        <p:txBody>
          <a:bodyPr wrap="square" rtlCol="0">
            <a:spAutoFit/>
          </a:bodyPr>
          <a:lstStyle/>
          <a:p>
            <a:r>
              <a:rPr lang="nl-NL" sz="6000" b="1" dirty="0" smtClean="0">
                <a:solidFill>
                  <a:srgbClr val="0319BD"/>
                </a:solidFill>
              </a:rPr>
              <a:t>2 Petrus 3</a:t>
            </a:r>
            <a:endParaRPr lang="nl-NL" sz="6000" b="1" dirty="0">
              <a:solidFill>
                <a:srgbClr val="0319BD"/>
              </a:solidFill>
            </a:endParaRPr>
          </a:p>
        </p:txBody>
      </p:sp>
    </p:spTree>
    <p:extLst>
      <p:ext uri="{BB962C8B-B14F-4D97-AF65-F5344CB8AC3E}">
        <p14:creationId xmlns:p14="http://schemas.microsoft.com/office/powerpoint/2010/main" val="3208915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16632"/>
            <a:ext cx="8964487" cy="2554545"/>
          </a:xfrm>
          <a:prstGeom prst="rect">
            <a:avLst/>
          </a:prstGeom>
          <a:noFill/>
        </p:spPr>
        <p:txBody>
          <a:bodyPr wrap="square" rtlCol="0">
            <a:spAutoFit/>
          </a:bodyPr>
          <a:lstStyle/>
          <a:p>
            <a:r>
              <a:rPr lang="nl-NL" sz="3200" b="1" dirty="0" smtClean="0">
                <a:solidFill>
                  <a:srgbClr val="002060"/>
                </a:solidFill>
              </a:rPr>
              <a:t>2 Petrus 3</a:t>
            </a:r>
          </a:p>
          <a:p>
            <a:r>
              <a:rPr lang="nl-NL" sz="3200" baseline="30000" dirty="0">
                <a:solidFill>
                  <a:srgbClr val="002060"/>
                </a:solidFill>
              </a:rPr>
              <a:t>3</a:t>
            </a:r>
            <a:r>
              <a:rPr lang="nl-NL" sz="3200" dirty="0" smtClean="0">
                <a:solidFill>
                  <a:srgbClr val="002060"/>
                </a:solidFill>
              </a:rPr>
              <a:t> </a:t>
            </a:r>
            <a:r>
              <a:rPr lang="nl-NL" sz="3200" dirty="0">
                <a:solidFill>
                  <a:srgbClr val="002060"/>
                </a:solidFill>
              </a:rPr>
              <a:t>Dit eerst wetende, dat er in het laatste van de dagen spotters met spotlust zullen komen, die naar hun eigen begeerten </a:t>
            </a:r>
            <a:r>
              <a:rPr lang="nl-NL" sz="3200" dirty="0" smtClean="0">
                <a:solidFill>
                  <a:srgbClr val="002060"/>
                </a:solidFill>
              </a:rPr>
              <a:t>gaan, </a:t>
            </a:r>
            <a:r>
              <a:rPr lang="nl-NL" sz="3200" baseline="30000" dirty="0" smtClean="0">
                <a:solidFill>
                  <a:srgbClr val="002060"/>
                </a:solidFill>
              </a:rPr>
              <a:t>4</a:t>
            </a:r>
            <a:r>
              <a:rPr lang="nl-NL" sz="3200" dirty="0" smtClean="0">
                <a:solidFill>
                  <a:srgbClr val="002060"/>
                </a:solidFill>
              </a:rPr>
              <a:t> </a:t>
            </a:r>
            <a:r>
              <a:rPr lang="nl-NL" sz="3200" dirty="0">
                <a:solidFill>
                  <a:srgbClr val="002060"/>
                </a:solidFill>
              </a:rPr>
              <a:t>en die zeggen: </a:t>
            </a:r>
            <a:endParaRPr lang="nl-NL" sz="3200" dirty="0" smtClean="0">
              <a:solidFill>
                <a:srgbClr val="002060"/>
              </a:solidFill>
            </a:endParaRPr>
          </a:p>
          <a:p>
            <a:r>
              <a:rPr lang="nl-NL" sz="3200" u="sng" dirty="0" smtClean="0">
                <a:solidFill>
                  <a:srgbClr val="002060"/>
                </a:solidFill>
              </a:rPr>
              <a:t>Waar </a:t>
            </a:r>
            <a:r>
              <a:rPr lang="nl-NL" sz="3200" u="sng" dirty="0">
                <a:solidFill>
                  <a:srgbClr val="002060"/>
                </a:solidFill>
              </a:rPr>
              <a:t>is de belofte van zijn aanwezigheid? </a:t>
            </a:r>
          </a:p>
        </p:txBody>
      </p:sp>
      <p:sp>
        <p:nvSpPr>
          <p:cNvPr id="5" name="Tekstvak 4"/>
          <p:cNvSpPr txBox="1"/>
          <p:nvPr/>
        </p:nvSpPr>
        <p:spPr>
          <a:xfrm>
            <a:off x="1475656" y="3861048"/>
            <a:ext cx="6048672"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aanwezigheid &gt; Grieks: </a:t>
            </a:r>
            <a:r>
              <a:rPr lang="nl-NL" sz="3200" i="1" dirty="0" err="1" smtClean="0">
                <a:solidFill>
                  <a:prstClr val="black"/>
                </a:solidFill>
                <a:latin typeface="Calibri Light" panose="020F0302020204030204"/>
              </a:rPr>
              <a:t>parousia</a:t>
            </a:r>
            <a:endParaRPr lang="nl-NL" sz="3200" i="1" dirty="0" smtClean="0">
              <a:solidFill>
                <a:prstClr val="black"/>
              </a:solidFill>
              <a:latin typeface="Calibri Light" panose="020F0302020204030204"/>
            </a:endParaRPr>
          </a:p>
          <a:p>
            <a:pPr marL="457200" indent="-457200">
              <a:buFont typeface="Courier New" panose="02070309020205020404" pitchFamily="49" charset="0"/>
              <a:buChar char="o"/>
            </a:pPr>
            <a:r>
              <a:rPr lang="nl-NL" sz="3200" dirty="0" smtClean="0">
                <a:solidFill>
                  <a:prstClr val="black"/>
                </a:solidFill>
                <a:latin typeface="Calibri Light" panose="020F0302020204030204"/>
              </a:rPr>
              <a:t>SV/NBG &gt; (toe)komst </a:t>
            </a:r>
          </a:p>
        </p:txBody>
      </p:sp>
      <p:pic>
        <p:nvPicPr>
          <p:cNvPr id="2" name="Afbeelding 1"/>
          <p:cNvPicPr>
            <a:picLocks noChangeAspect="1"/>
          </p:cNvPicPr>
          <p:nvPr/>
        </p:nvPicPr>
        <p:blipFill>
          <a:blip r:embed="rId2"/>
          <a:stretch>
            <a:fillRect/>
          </a:stretch>
        </p:blipFill>
        <p:spPr>
          <a:xfrm>
            <a:off x="179512" y="6021288"/>
            <a:ext cx="6616030" cy="900088"/>
          </a:xfrm>
          <a:prstGeom prst="rect">
            <a:avLst/>
          </a:prstGeom>
        </p:spPr>
      </p:pic>
    </p:spTree>
    <p:extLst>
      <p:ext uri="{BB962C8B-B14F-4D97-AF65-F5344CB8AC3E}">
        <p14:creationId xmlns:p14="http://schemas.microsoft.com/office/powerpoint/2010/main" val="247430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16632"/>
            <a:ext cx="8964487" cy="3046988"/>
          </a:xfrm>
          <a:prstGeom prst="rect">
            <a:avLst/>
          </a:prstGeom>
          <a:noFill/>
        </p:spPr>
        <p:txBody>
          <a:bodyPr wrap="square" rtlCol="0">
            <a:spAutoFit/>
          </a:bodyPr>
          <a:lstStyle/>
          <a:p>
            <a:r>
              <a:rPr lang="nl-NL" sz="3200" b="1" dirty="0" smtClean="0">
                <a:solidFill>
                  <a:srgbClr val="002060"/>
                </a:solidFill>
              </a:rPr>
              <a:t>2 Petrus 3</a:t>
            </a:r>
          </a:p>
          <a:p>
            <a:r>
              <a:rPr lang="nl-NL" sz="3200" dirty="0" smtClean="0">
                <a:solidFill>
                  <a:srgbClr val="002060"/>
                </a:solidFill>
              </a:rPr>
              <a:t>(…)</a:t>
            </a:r>
            <a:endParaRPr lang="nl-NL" sz="3200" baseline="30000" dirty="0" smtClean="0">
              <a:solidFill>
                <a:srgbClr val="002060"/>
              </a:solidFill>
            </a:endParaRPr>
          </a:p>
          <a:p>
            <a:r>
              <a:rPr lang="nl-NL" sz="3200" baseline="30000" dirty="0" smtClean="0">
                <a:solidFill>
                  <a:srgbClr val="002060"/>
                </a:solidFill>
              </a:rPr>
              <a:t>8 </a:t>
            </a:r>
            <a:r>
              <a:rPr lang="nl-NL" sz="3200" dirty="0" smtClean="0">
                <a:solidFill>
                  <a:srgbClr val="002060"/>
                </a:solidFill>
              </a:rPr>
              <a:t>Maar </a:t>
            </a:r>
            <a:r>
              <a:rPr lang="nl-NL" sz="3200" dirty="0">
                <a:solidFill>
                  <a:srgbClr val="002060"/>
                </a:solidFill>
              </a:rPr>
              <a:t>laat dit ene niet onopgemerkt zijn door jullie, geliefden, </a:t>
            </a:r>
            <a:endParaRPr lang="nl-NL" sz="3200" dirty="0" smtClean="0">
              <a:solidFill>
                <a:srgbClr val="002060"/>
              </a:solidFill>
            </a:endParaRPr>
          </a:p>
          <a:p>
            <a:r>
              <a:rPr lang="nl-NL" sz="3200" dirty="0" smtClean="0">
                <a:solidFill>
                  <a:srgbClr val="002060"/>
                </a:solidFill>
              </a:rPr>
              <a:t>dat </a:t>
            </a:r>
            <a:r>
              <a:rPr lang="nl-NL" sz="3200" u="sng" dirty="0" smtClean="0">
                <a:solidFill>
                  <a:srgbClr val="002060"/>
                </a:solidFill>
              </a:rPr>
              <a:t>één </a:t>
            </a:r>
            <a:r>
              <a:rPr lang="nl-NL" sz="3200" u="sng" dirty="0">
                <a:solidFill>
                  <a:srgbClr val="002060"/>
                </a:solidFill>
              </a:rPr>
              <a:t>dag</a:t>
            </a:r>
            <a:r>
              <a:rPr lang="nl-NL" sz="3200" dirty="0">
                <a:solidFill>
                  <a:srgbClr val="002060"/>
                </a:solidFill>
              </a:rPr>
              <a:t> bij de Heer is als </a:t>
            </a:r>
            <a:r>
              <a:rPr lang="nl-NL" sz="3200" u="sng" dirty="0">
                <a:solidFill>
                  <a:srgbClr val="002060"/>
                </a:solidFill>
              </a:rPr>
              <a:t>duizend jaar</a:t>
            </a:r>
            <a:r>
              <a:rPr lang="nl-NL" sz="3200" dirty="0">
                <a:solidFill>
                  <a:srgbClr val="002060"/>
                </a:solidFill>
              </a:rPr>
              <a:t>, </a:t>
            </a:r>
            <a:endParaRPr lang="nl-NL" sz="3200" dirty="0" smtClean="0">
              <a:solidFill>
                <a:srgbClr val="002060"/>
              </a:solidFill>
            </a:endParaRPr>
          </a:p>
          <a:p>
            <a:r>
              <a:rPr lang="nl-NL" sz="3200" dirty="0" smtClean="0">
                <a:solidFill>
                  <a:srgbClr val="002060"/>
                </a:solidFill>
              </a:rPr>
              <a:t>en </a:t>
            </a:r>
            <a:r>
              <a:rPr lang="nl-NL" sz="3200" u="sng" dirty="0">
                <a:solidFill>
                  <a:srgbClr val="002060"/>
                </a:solidFill>
              </a:rPr>
              <a:t>duizend jaar</a:t>
            </a:r>
            <a:r>
              <a:rPr lang="nl-NL" sz="3200" dirty="0">
                <a:solidFill>
                  <a:srgbClr val="002060"/>
                </a:solidFill>
              </a:rPr>
              <a:t> als </a:t>
            </a:r>
            <a:r>
              <a:rPr lang="nl-NL" sz="3200" u="sng" dirty="0">
                <a:solidFill>
                  <a:srgbClr val="002060"/>
                </a:solidFill>
              </a:rPr>
              <a:t>één dag</a:t>
            </a:r>
            <a:r>
              <a:rPr lang="nl-NL" sz="3200" dirty="0">
                <a:solidFill>
                  <a:srgbClr val="002060"/>
                </a:solidFill>
              </a:rPr>
              <a:t>.</a:t>
            </a:r>
            <a:endParaRPr lang="nl-NL" sz="3200" dirty="0" smtClean="0">
              <a:solidFill>
                <a:srgbClr val="002060"/>
              </a:solidFill>
            </a:endParaRPr>
          </a:p>
        </p:txBody>
      </p:sp>
      <p:sp>
        <p:nvSpPr>
          <p:cNvPr id="5" name="Tekstvak 4"/>
          <p:cNvSpPr txBox="1"/>
          <p:nvPr/>
        </p:nvSpPr>
        <p:spPr>
          <a:xfrm>
            <a:off x="1835696" y="3339572"/>
            <a:ext cx="6048672" cy="1569660"/>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twee keer één dag</a:t>
            </a:r>
          </a:p>
          <a:p>
            <a:pPr marL="457200" indent="-457200">
              <a:buFont typeface="Courier New" panose="02070309020205020404" pitchFamily="49" charset="0"/>
              <a:buChar char="o"/>
            </a:pPr>
            <a:r>
              <a:rPr lang="nl-NL" sz="3200" dirty="0">
                <a:solidFill>
                  <a:prstClr val="black"/>
                </a:solidFill>
                <a:latin typeface="Calibri Light" panose="020F0302020204030204"/>
              </a:rPr>
              <a:t>t</a:t>
            </a:r>
            <a:r>
              <a:rPr lang="nl-NL" sz="3200" dirty="0" smtClean="0">
                <a:solidFill>
                  <a:prstClr val="black"/>
                </a:solidFill>
                <a:latin typeface="Calibri Light" panose="020F0302020204030204"/>
              </a:rPr>
              <a:t>wee keer duizend jaar</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verwijzend naar de profetie </a:t>
            </a:r>
            <a:r>
              <a:rPr lang="nl-NL" sz="3200" dirty="0" smtClean="0">
                <a:solidFill>
                  <a:prstClr val="black"/>
                </a:solidFill>
                <a:latin typeface="Calibri Light" panose="020F0302020204030204"/>
                <a:sym typeface="Wingdings" panose="05000000000000000000" pitchFamily="2" charset="2"/>
              </a:rPr>
              <a:t>--&gt; </a:t>
            </a:r>
            <a:endParaRPr lang="nl-NL" sz="3200" dirty="0" smtClean="0">
              <a:solidFill>
                <a:prstClr val="black"/>
              </a:solidFill>
              <a:latin typeface="Calibri Light" panose="020F0302020204030204"/>
            </a:endParaRPr>
          </a:p>
        </p:txBody>
      </p:sp>
      <p:pic>
        <p:nvPicPr>
          <p:cNvPr id="3" name="Afbeelding 2"/>
          <p:cNvPicPr>
            <a:picLocks noChangeAspect="1"/>
          </p:cNvPicPr>
          <p:nvPr/>
        </p:nvPicPr>
        <p:blipFill>
          <a:blip r:embed="rId2"/>
          <a:stretch>
            <a:fillRect/>
          </a:stretch>
        </p:blipFill>
        <p:spPr>
          <a:xfrm>
            <a:off x="179512" y="5085184"/>
            <a:ext cx="8712968" cy="910791"/>
          </a:xfrm>
          <a:prstGeom prst="rect">
            <a:avLst/>
          </a:prstGeom>
        </p:spPr>
      </p:pic>
      <p:pic>
        <p:nvPicPr>
          <p:cNvPr id="6" name="Afbeelding 5"/>
          <p:cNvPicPr>
            <a:picLocks noChangeAspect="1"/>
          </p:cNvPicPr>
          <p:nvPr/>
        </p:nvPicPr>
        <p:blipFill>
          <a:blip r:embed="rId3"/>
          <a:stretch>
            <a:fillRect/>
          </a:stretch>
        </p:blipFill>
        <p:spPr>
          <a:xfrm>
            <a:off x="179512" y="5868863"/>
            <a:ext cx="7920880" cy="989136"/>
          </a:xfrm>
          <a:prstGeom prst="rect">
            <a:avLst/>
          </a:prstGeom>
        </p:spPr>
      </p:pic>
    </p:spTree>
    <p:extLst>
      <p:ext uri="{BB962C8B-B14F-4D97-AF65-F5344CB8AC3E}">
        <p14:creationId xmlns:p14="http://schemas.microsoft.com/office/powerpoint/2010/main" val="141581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195736" y="2636912"/>
            <a:ext cx="4968552" cy="1015663"/>
          </a:xfrm>
          <a:prstGeom prst="rect">
            <a:avLst/>
          </a:prstGeom>
          <a:noFill/>
        </p:spPr>
        <p:txBody>
          <a:bodyPr wrap="square" rtlCol="0">
            <a:spAutoFit/>
          </a:bodyPr>
          <a:lstStyle/>
          <a:p>
            <a:r>
              <a:rPr lang="nl-NL" sz="6000" b="1" dirty="0" smtClean="0">
                <a:solidFill>
                  <a:srgbClr val="0319BD"/>
                </a:solidFill>
              </a:rPr>
              <a:t>Handelingen 1</a:t>
            </a:r>
            <a:endParaRPr lang="nl-NL" sz="6000" b="1" dirty="0">
              <a:solidFill>
                <a:srgbClr val="0319BD"/>
              </a:solidFill>
            </a:endParaRPr>
          </a:p>
        </p:txBody>
      </p:sp>
    </p:spTree>
    <p:extLst>
      <p:ext uri="{BB962C8B-B14F-4D97-AF65-F5344CB8AC3E}">
        <p14:creationId xmlns:p14="http://schemas.microsoft.com/office/powerpoint/2010/main" val="341812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964487" cy="2554545"/>
          </a:xfrm>
          <a:prstGeom prst="rect">
            <a:avLst/>
          </a:prstGeom>
          <a:noFill/>
        </p:spPr>
        <p:txBody>
          <a:bodyPr wrap="square" rtlCol="0">
            <a:spAutoFit/>
          </a:bodyPr>
          <a:lstStyle/>
          <a:p>
            <a:r>
              <a:rPr lang="nl-NL" sz="3200" b="1" dirty="0" smtClean="0"/>
              <a:t>Hosea 5</a:t>
            </a:r>
          </a:p>
          <a:p>
            <a:r>
              <a:rPr lang="nl-NL" sz="3200" baseline="30000" dirty="0" smtClean="0"/>
              <a:t>15</a:t>
            </a:r>
            <a:r>
              <a:rPr lang="nl-NL" sz="3200" dirty="0" smtClean="0"/>
              <a:t> </a:t>
            </a:r>
            <a:r>
              <a:rPr lang="nl-NL" sz="3200" dirty="0"/>
              <a:t>Ik zal heengaan en terugkeren naar mijn plaats, totdat zij schuld zullen erkennen, en mijn </a:t>
            </a:r>
            <a:endParaRPr lang="nl-NL" sz="3200" dirty="0" smtClean="0"/>
          </a:p>
          <a:p>
            <a:r>
              <a:rPr lang="nl-NL" sz="3200" dirty="0" smtClean="0"/>
              <a:t>aangezicht </a:t>
            </a:r>
            <a:r>
              <a:rPr lang="nl-NL" sz="3200" dirty="0"/>
              <a:t>zoeken. </a:t>
            </a:r>
            <a:endParaRPr lang="nl-NL" sz="3200" dirty="0" smtClean="0"/>
          </a:p>
          <a:p>
            <a:r>
              <a:rPr lang="nl-NL" sz="3200" dirty="0" smtClean="0"/>
              <a:t>In </a:t>
            </a:r>
            <a:r>
              <a:rPr lang="nl-NL" sz="3200" dirty="0"/>
              <a:t>hun benauwdheid zullen zij vroeg naar Mij zoeken</a:t>
            </a:r>
            <a:r>
              <a:rPr lang="nl-NL" sz="3200" dirty="0" smtClean="0"/>
              <a:t>.</a:t>
            </a:r>
            <a:endParaRPr lang="nl-NL" sz="3200" dirty="0"/>
          </a:p>
        </p:txBody>
      </p:sp>
    </p:spTree>
    <p:extLst>
      <p:ext uri="{BB962C8B-B14F-4D97-AF65-F5344CB8AC3E}">
        <p14:creationId xmlns:p14="http://schemas.microsoft.com/office/powerpoint/2010/main" val="31152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2" y="105594"/>
            <a:ext cx="8964487" cy="3539430"/>
          </a:xfrm>
          <a:prstGeom prst="rect">
            <a:avLst/>
          </a:prstGeom>
          <a:noFill/>
        </p:spPr>
        <p:txBody>
          <a:bodyPr wrap="square" rtlCol="0">
            <a:spAutoFit/>
          </a:bodyPr>
          <a:lstStyle/>
          <a:p>
            <a:r>
              <a:rPr lang="nl-NL" sz="3200" b="1" dirty="0" smtClean="0"/>
              <a:t>Hosea </a:t>
            </a:r>
            <a:r>
              <a:rPr lang="nl-NL" sz="3200" b="1" dirty="0"/>
              <a:t>6</a:t>
            </a:r>
          </a:p>
          <a:p>
            <a:r>
              <a:rPr lang="nl-NL" sz="3200" baseline="30000" dirty="0"/>
              <a:t>1</a:t>
            </a:r>
            <a:r>
              <a:rPr lang="nl-NL" sz="3200" dirty="0"/>
              <a:t> Komt, en laten wij terugkeren tot JAHWEH! </a:t>
            </a:r>
            <a:endParaRPr lang="nl-NL" sz="3200" dirty="0" smtClean="0"/>
          </a:p>
          <a:p>
            <a:r>
              <a:rPr lang="nl-NL" sz="3200" dirty="0" smtClean="0"/>
              <a:t>Want </a:t>
            </a:r>
            <a:r>
              <a:rPr lang="nl-NL" sz="3200" dirty="0"/>
              <a:t>Hij heeft in stukken gescheurd, en Hij zal ons genezen. Hij slaat, en Hij zal ons verbinden.</a:t>
            </a:r>
          </a:p>
          <a:p>
            <a:r>
              <a:rPr lang="nl-NL" sz="3200" baseline="30000" dirty="0"/>
              <a:t>2</a:t>
            </a:r>
            <a:r>
              <a:rPr lang="nl-NL" sz="3200" dirty="0"/>
              <a:t> Hij zal ons </a:t>
            </a:r>
            <a:r>
              <a:rPr lang="nl-NL" sz="3200" u="sng" dirty="0"/>
              <a:t>na twee dagen</a:t>
            </a:r>
            <a:r>
              <a:rPr lang="nl-NL" sz="3200" dirty="0"/>
              <a:t> levend maken, </a:t>
            </a:r>
            <a:endParaRPr lang="nl-NL" sz="3200" dirty="0" smtClean="0"/>
          </a:p>
          <a:p>
            <a:r>
              <a:rPr lang="nl-NL" sz="3200" dirty="0" smtClean="0"/>
              <a:t>op </a:t>
            </a:r>
            <a:r>
              <a:rPr lang="nl-NL" sz="3200" dirty="0"/>
              <a:t>de derde dag zal Hij ons oprichten, </a:t>
            </a:r>
            <a:endParaRPr lang="nl-NL" sz="3200" dirty="0" smtClean="0"/>
          </a:p>
          <a:p>
            <a:r>
              <a:rPr lang="nl-NL" sz="3200" dirty="0" smtClean="0"/>
              <a:t>en </a:t>
            </a:r>
            <a:r>
              <a:rPr lang="nl-NL" sz="3200" dirty="0"/>
              <a:t>wij zullen leven voor zijn aangezicht.</a:t>
            </a:r>
            <a:endParaRPr lang="nl-NL" sz="3200" dirty="0" smtClean="0"/>
          </a:p>
        </p:txBody>
      </p:sp>
      <p:sp>
        <p:nvSpPr>
          <p:cNvPr id="3" name="Tekstvak 2"/>
          <p:cNvSpPr txBox="1"/>
          <p:nvPr/>
        </p:nvSpPr>
        <p:spPr>
          <a:xfrm>
            <a:off x="1763688" y="4797152"/>
            <a:ext cx="6048672" cy="584775"/>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na twee ‘dagen’ van duizend jaar</a:t>
            </a:r>
          </a:p>
        </p:txBody>
      </p:sp>
    </p:spTree>
    <p:extLst>
      <p:ext uri="{BB962C8B-B14F-4D97-AF65-F5344CB8AC3E}">
        <p14:creationId xmlns:p14="http://schemas.microsoft.com/office/powerpoint/2010/main" val="35734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275856" y="2564904"/>
            <a:ext cx="3672408" cy="1015663"/>
          </a:xfrm>
          <a:prstGeom prst="rect">
            <a:avLst/>
          </a:prstGeom>
          <a:noFill/>
        </p:spPr>
        <p:txBody>
          <a:bodyPr wrap="square" rtlCol="0">
            <a:spAutoFit/>
          </a:bodyPr>
          <a:lstStyle/>
          <a:p>
            <a:r>
              <a:rPr lang="nl-NL" sz="6000" b="1" dirty="0" smtClean="0">
                <a:solidFill>
                  <a:srgbClr val="0319BD"/>
                </a:solidFill>
              </a:rPr>
              <a:t>Jozua 3</a:t>
            </a:r>
            <a:endParaRPr lang="nl-NL" sz="6000" b="1" dirty="0">
              <a:solidFill>
                <a:srgbClr val="0319BD"/>
              </a:solidFill>
            </a:endParaRPr>
          </a:p>
        </p:txBody>
      </p:sp>
    </p:spTree>
    <p:extLst>
      <p:ext uri="{BB962C8B-B14F-4D97-AF65-F5344CB8AC3E}">
        <p14:creationId xmlns:p14="http://schemas.microsoft.com/office/powerpoint/2010/main" val="3754576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640960" cy="2554545"/>
          </a:xfrm>
          <a:prstGeom prst="rect">
            <a:avLst/>
          </a:prstGeom>
          <a:noFill/>
        </p:spPr>
        <p:txBody>
          <a:bodyPr wrap="square" rtlCol="0">
            <a:spAutoFit/>
          </a:bodyPr>
          <a:lstStyle/>
          <a:p>
            <a:r>
              <a:rPr lang="nl-NL" sz="3200" b="1" dirty="0" smtClean="0">
                <a:solidFill>
                  <a:srgbClr val="002060"/>
                </a:solidFill>
              </a:rPr>
              <a:t>Jozua 3</a:t>
            </a:r>
          </a:p>
          <a:p>
            <a:r>
              <a:rPr lang="nl-NL" sz="3200" baseline="30000" dirty="0">
                <a:solidFill>
                  <a:srgbClr val="002060"/>
                </a:solidFill>
              </a:rPr>
              <a:t>1</a:t>
            </a:r>
            <a:r>
              <a:rPr lang="nl-NL" sz="3200" dirty="0" smtClean="0">
                <a:solidFill>
                  <a:srgbClr val="002060"/>
                </a:solidFill>
              </a:rPr>
              <a:t> </a:t>
            </a:r>
            <a:r>
              <a:rPr lang="nl-NL" sz="3200" u="sng" dirty="0">
                <a:solidFill>
                  <a:srgbClr val="002060"/>
                </a:solidFill>
              </a:rPr>
              <a:t>En Jozua staat vroeg in de ochtend op</a:t>
            </a:r>
            <a:r>
              <a:rPr lang="nl-NL" sz="3200" dirty="0">
                <a:solidFill>
                  <a:srgbClr val="002060"/>
                </a:solidFill>
              </a:rPr>
              <a:t> </a:t>
            </a:r>
            <a:endParaRPr lang="nl-NL" sz="3200" dirty="0" smtClean="0">
              <a:solidFill>
                <a:srgbClr val="002060"/>
              </a:solidFill>
            </a:endParaRPr>
          </a:p>
          <a:p>
            <a:r>
              <a:rPr lang="nl-NL" sz="3200" dirty="0" smtClean="0">
                <a:solidFill>
                  <a:srgbClr val="002060"/>
                </a:solidFill>
              </a:rPr>
              <a:t>en </a:t>
            </a:r>
            <a:r>
              <a:rPr lang="nl-NL" sz="3200" dirty="0">
                <a:solidFill>
                  <a:srgbClr val="002060"/>
                </a:solidFill>
              </a:rPr>
              <a:t>zij breken op bij </a:t>
            </a:r>
            <a:r>
              <a:rPr lang="nl-NL" sz="3200" dirty="0" err="1">
                <a:solidFill>
                  <a:srgbClr val="002060"/>
                </a:solidFill>
              </a:rPr>
              <a:t>Sittim</a:t>
            </a:r>
            <a:r>
              <a:rPr lang="nl-NL" sz="3200" dirty="0">
                <a:solidFill>
                  <a:srgbClr val="002060"/>
                </a:solidFill>
              </a:rPr>
              <a:t> en zij komen tot aan </a:t>
            </a:r>
            <a:endParaRPr lang="nl-NL" sz="3200" dirty="0" smtClean="0">
              <a:solidFill>
                <a:srgbClr val="002060"/>
              </a:solidFill>
            </a:endParaRPr>
          </a:p>
          <a:p>
            <a:r>
              <a:rPr lang="nl-NL" sz="3200" u="sng" dirty="0" smtClean="0">
                <a:solidFill>
                  <a:srgbClr val="002060"/>
                </a:solidFill>
              </a:rPr>
              <a:t>de </a:t>
            </a:r>
            <a:r>
              <a:rPr lang="nl-NL" sz="3200" u="sng" dirty="0">
                <a:solidFill>
                  <a:srgbClr val="002060"/>
                </a:solidFill>
              </a:rPr>
              <a:t>Jordaan</a:t>
            </a:r>
            <a:r>
              <a:rPr lang="nl-NL" sz="3200" dirty="0">
                <a:solidFill>
                  <a:srgbClr val="002060"/>
                </a:solidFill>
              </a:rPr>
              <a:t>, </a:t>
            </a:r>
            <a:r>
              <a:rPr lang="nl-NL" sz="3200" dirty="0" smtClean="0">
                <a:solidFill>
                  <a:srgbClr val="002060"/>
                </a:solidFill>
              </a:rPr>
              <a:t>hij </a:t>
            </a:r>
            <a:r>
              <a:rPr lang="nl-NL" sz="3200" dirty="0">
                <a:solidFill>
                  <a:srgbClr val="002060"/>
                </a:solidFill>
              </a:rPr>
              <a:t>en alle zonen van Israël, </a:t>
            </a:r>
            <a:endParaRPr lang="nl-NL" sz="3200" dirty="0" smtClean="0">
              <a:solidFill>
                <a:srgbClr val="002060"/>
              </a:solidFill>
            </a:endParaRPr>
          </a:p>
          <a:p>
            <a:r>
              <a:rPr lang="nl-NL" sz="3200" dirty="0" smtClean="0">
                <a:solidFill>
                  <a:srgbClr val="002060"/>
                </a:solidFill>
              </a:rPr>
              <a:t>en </a:t>
            </a:r>
            <a:r>
              <a:rPr lang="nl-NL" sz="3200" dirty="0">
                <a:solidFill>
                  <a:srgbClr val="002060"/>
                </a:solidFill>
              </a:rPr>
              <a:t>zij overnachten daar voordat ze oversteken.</a:t>
            </a:r>
            <a:endParaRPr lang="nl-NL" sz="3200" dirty="0" smtClean="0">
              <a:solidFill>
                <a:srgbClr val="002060"/>
              </a:solidFill>
            </a:endParaRPr>
          </a:p>
        </p:txBody>
      </p:sp>
      <p:sp>
        <p:nvSpPr>
          <p:cNvPr id="5" name="Tekstvak 4"/>
          <p:cNvSpPr txBox="1"/>
          <p:nvPr/>
        </p:nvSpPr>
        <p:spPr>
          <a:xfrm>
            <a:off x="1475656" y="3475243"/>
            <a:ext cx="6696744"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Jozua &gt; </a:t>
            </a:r>
            <a:r>
              <a:rPr lang="nl-NL" sz="3200" i="1" dirty="0" err="1" smtClean="0">
                <a:solidFill>
                  <a:prstClr val="black"/>
                </a:solidFill>
                <a:latin typeface="Calibri Light" panose="020F0302020204030204"/>
              </a:rPr>
              <a:t>jehoshua</a:t>
            </a:r>
            <a:r>
              <a:rPr lang="nl-NL" sz="3200" i="1" dirty="0" smtClean="0">
                <a:solidFill>
                  <a:prstClr val="black"/>
                </a:solidFill>
                <a:latin typeface="Calibri Light" panose="020F0302020204030204"/>
              </a:rPr>
              <a:t> </a:t>
            </a:r>
            <a:r>
              <a:rPr lang="nl-NL" sz="3200" dirty="0" smtClean="0">
                <a:solidFill>
                  <a:prstClr val="black"/>
                </a:solidFill>
                <a:latin typeface="Calibri Light" panose="020F0302020204030204"/>
              </a:rPr>
              <a:t>&gt; </a:t>
            </a:r>
            <a:r>
              <a:rPr lang="nl-NL" sz="3200" i="1" dirty="0" err="1" smtClean="0">
                <a:solidFill>
                  <a:prstClr val="black"/>
                </a:solidFill>
                <a:latin typeface="Calibri Light" panose="020F0302020204030204"/>
              </a:rPr>
              <a:t>iēsous</a:t>
            </a:r>
            <a:r>
              <a:rPr lang="nl-NL" sz="3200" i="1" dirty="0" smtClean="0">
                <a:solidFill>
                  <a:prstClr val="black"/>
                </a:solidFill>
                <a:latin typeface="Calibri Light" panose="020F0302020204030204"/>
              </a:rPr>
              <a:t> </a:t>
            </a:r>
            <a:r>
              <a:rPr lang="nl-NL" sz="3200" dirty="0" smtClean="0">
                <a:solidFill>
                  <a:prstClr val="black"/>
                </a:solidFill>
                <a:latin typeface="Calibri Light" panose="020F0302020204030204"/>
              </a:rPr>
              <a:t>(Hebr.4:8)</a:t>
            </a:r>
          </a:p>
          <a:p>
            <a:pPr marL="457200" indent="-457200">
              <a:buFont typeface="Courier New" panose="02070309020205020404" pitchFamily="49" charset="0"/>
              <a:buChar char="o"/>
            </a:pPr>
            <a:r>
              <a:rPr lang="nl-NL" sz="3200" dirty="0">
                <a:solidFill>
                  <a:prstClr val="black"/>
                </a:solidFill>
                <a:latin typeface="Calibri Light" panose="020F0302020204030204"/>
              </a:rPr>
              <a:t>d</a:t>
            </a:r>
            <a:r>
              <a:rPr lang="nl-NL" sz="3200" dirty="0" smtClean="0">
                <a:solidFill>
                  <a:prstClr val="black"/>
                </a:solidFill>
                <a:latin typeface="Calibri Light" panose="020F0302020204030204"/>
              </a:rPr>
              <a:t>e Jordaan &gt; dood</a:t>
            </a:r>
          </a:p>
        </p:txBody>
      </p:sp>
      <p:pic>
        <p:nvPicPr>
          <p:cNvPr id="2" name="Afbeelding 1"/>
          <p:cNvPicPr>
            <a:picLocks noChangeAspect="1"/>
          </p:cNvPicPr>
          <p:nvPr/>
        </p:nvPicPr>
        <p:blipFill>
          <a:blip r:embed="rId2"/>
          <a:stretch>
            <a:fillRect/>
          </a:stretch>
        </p:blipFill>
        <p:spPr>
          <a:xfrm>
            <a:off x="89755" y="5157192"/>
            <a:ext cx="8874733" cy="823499"/>
          </a:xfrm>
          <a:prstGeom prst="rect">
            <a:avLst/>
          </a:prstGeom>
        </p:spPr>
      </p:pic>
      <p:pic>
        <p:nvPicPr>
          <p:cNvPr id="7" name="Afbeelding 6"/>
          <p:cNvPicPr>
            <a:picLocks noChangeAspect="1"/>
          </p:cNvPicPr>
          <p:nvPr/>
        </p:nvPicPr>
        <p:blipFill>
          <a:blip r:embed="rId3"/>
          <a:stretch>
            <a:fillRect/>
          </a:stretch>
        </p:blipFill>
        <p:spPr>
          <a:xfrm>
            <a:off x="0" y="5911302"/>
            <a:ext cx="8964488" cy="946697"/>
          </a:xfrm>
          <a:prstGeom prst="rect">
            <a:avLst/>
          </a:prstGeom>
        </p:spPr>
      </p:pic>
    </p:spTree>
    <p:extLst>
      <p:ext uri="{BB962C8B-B14F-4D97-AF65-F5344CB8AC3E}">
        <p14:creationId xmlns:p14="http://schemas.microsoft.com/office/powerpoint/2010/main" val="12007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640960" cy="1569660"/>
          </a:xfrm>
          <a:prstGeom prst="rect">
            <a:avLst/>
          </a:prstGeom>
          <a:noFill/>
        </p:spPr>
        <p:txBody>
          <a:bodyPr wrap="square" rtlCol="0">
            <a:spAutoFit/>
          </a:bodyPr>
          <a:lstStyle/>
          <a:p>
            <a:r>
              <a:rPr lang="nl-NL" sz="3200" b="1" dirty="0">
                <a:solidFill>
                  <a:srgbClr val="002060"/>
                </a:solidFill>
              </a:rPr>
              <a:t>Jozua 3</a:t>
            </a:r>
          </a:p>
          <a:p>
            <a:r>
              <a:rPr lang="nl-NL" sz="3200" baseline="30000" dirty="0" smtClean="0">
                <a:solidFill>
                  <a:srgbClr val="002060"/>
                </a:solidFill>
              </a:rPr>
              <a:t>2</a:t>
            </a:r>
            <a:r>
              <a:rPr lang="nl-NL" sz="3200" dirty="0" smtClean="0">
                <a:solidFill>
                  <a:srgbClr val="002060"/>
                </a:solidFill>
              </a:rPr>
              <a:t> </a:t>
            </a:r>
            <a:r>
              <a:rPr lang="nl-NL" sz="3200" dirty="0">
                <a:solidFill>
                  <a:srgbClr val="002060"/>
                </a:solidFill>
              </a:rPr>
              <a:t>En </a:t>
            </a:r>
            <a:r>
              <a:rPr lang="nl-NL" sz="3200" dirty="0" smtClean="0">
                <a:solidFill>
                  <a:srgbClr val="002060"/>
                </a:solidFill>
              </a:rPr>
              <a:t>het is </a:t>
            </a:r>
            <a:r>
              <a:rPr lang="nl-NL" sz="3200" dirty="0">
                <a:solidFill>
                  <a:srgbClr val="002060"/>
                </a:solidFill>
              </a:rPr>
              <a:t>aan het einde van </a:t>
            </a:r>
            <a:r>
              <a:rPr lang="nl-NL" sz="3200" u="sng" dirty="0">
                <a:solidFill>
                  <a:srgbClr val="002060"/>
                </a:solidFill>
              </a:rPr>
              <a:t>drie dagen</a:t>
            </a:r>
            <a:r>
              <a:rPr lang="nl-NL" sz="3200" dirty="0">
                <a:solidFill>
                  <a:srgbClr val="002060"/>
                </a:solidFill>
              </a:rPr>
              <a:t> dat de opzieners midden door de legerplaats passeren,</a:t>
            </a:r>
            <a:endParaRPr lang="nl-NL" sz="3200" dirty="0" smtClean="0">
              <a:solidFill>
                <a:srgbClr val="002060"/>
              </a:solidFill>
            </a:endParaRPr>
          </a:p>
        </p:txBody>
      </p:sp>
      <p:sp>
        <p:nvSpPr>
          <p:cNvPr id="5" name="Tekstvak 4"/>
          <p:cNvSpPr txBox="1"/>
          <p:nvPr/>
        </p:nvSpPr>
        <p:spPr>
          <a:xfrm>
            <a:off x="2904964" y="3452949"/>
            <a:ext cx="3240360" cy="584775"/>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a:solidFill>
                  <a:prstClr val="black"/>
                </a:solidFill>
                <a:latin typeface="Calibri Light" panose="020F0302020204030204"/>
              </a:rPr>
              <a:t>d</a:t>
            </a:r>
            <a:r>
              <a:rPr lang="nl-NL" sz="3200" dirty="0" smtClean="0">
                <a:solidFill>
                  <a:prstClr val="black"/>
                </a:solidFill>
                <a:latin typeface="Calibri Light" panose="020F0302020204030204"/>
              </a:rPr>
              <a:t>e derde dag!</a:t>
            </a:r>
          </a:p>
        </p:txBody>
      </p:sp>
      <p:pic>
        <p:nvPicPr>
          <p:cNvPr id="3" name="Afbeelding 2"/>
          <p:cNvPicPr>
            <a:picLocks noChangeAspect="1"/>
          </p:cNvPicPr>
          <p:nvPr/>
        </p:nvPicPr>
        <p:blipFill>
          <a:blip r:embed="rId2"/>
          <a:stretch>
            <a:fillRect/>
          </a:stretch>
        </p:blipFill>
        <p:spPr>
          <a:xfrm>
            <a:off x="157809" y="6073942"/>
            <a:ext cx="8734671" cy="784057"/>
          </a:xfrm>
          <a:prstGeom prst="rect">
            <a:avLst/>
          </a:prstGeom>
        </p:spPr>
      </p:pic>
    </p:spTree>
    <p:extLst>
      <p:ext uri="{BB962C8B-B14F-4D97-AF65-F5344CB8AC3E}">
        <p14:creationId xmlns:p14="http://schemas.microsoft.com/office/powerpoint/2010/main" val="19029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712968" cy="3046988"/>
          </a:xfrm>
          <a:prstGeom prst="rect">
            <a:avLst/>
          </a:prstGeom>
          <a:noFill/>
        </p:spPr>
        <p:txBody>
          <a:bodyPr wrap="square" rtlCol="0">
            <a:spAutoFit/>
          </a:bodyPr>
          <a:lstStyle/>
          <a:p>
            <a:r>
              <a:rPr lang="nl-NL" sz="3200" b="1" dirty="0">
                <a:solidFill>
                  <a:srgbClr val="002060"/>
                </a:solidFill>
              </a:rPr>
              <a:t>Jozua 3</a:t>
            </a:r>
          </a:p>
          <a:p>
            <a:r>
              <a:rPr lang="nl-NL" sz="3200" baseline="30000" dirty="0">
                <a:solidFill>
                  <a:srgbClr val="002060"/>
                </a:solidFill>
              </a:rPr>
              <a:t>3</a:t>
            </a:r>
            <a:r>
              <a:rPr lang="nl-NL" sz="3200" dirty="0" smtClean="0">
                <a:solidFill>
                  <a:srgbClr val="002060"/>
                </a:solidFill>
              </a:rPr>
              <a:t> </a:t>
            </a:r>
            <a:r>
              <a:rPr lang="nl-NL" sz="3200" dirty="0">
                <a:solidFill>
                  <a:srgbClr val="002060"/>
                </a:solidFill>
              </a:rPr>
              <a:t>en zij geven het volk instructie, zeggend: "Wanneer jullie </a:t>
            </a:r>
            <a:r>
              <a:rPr lang="nl-NL" sz="3200" u="sng" dirty="0">
                <a:solidFill>
                  <a:srgbClr val="002060"/>
                </a:solidFill>
              </a:rPr>
              <a:t>de ark van het verbond</a:t>
            </a:r>
            <a:r>
              <a:rPr lang="nl-NL" sz="3200" dirty="0">
                <a:solidFill>
                  <a:srgbClr val="002060"/>
                </a:solidFill>
              </a:rPr>
              <a:t> van JAHWEH, jullie God, zien, en de priesters, </a:t>
            </a:r>
            <a:endParaRPr lang="nl-NL" sz="3200" dirty="0" smtClean="0">
              <a:solidFill>
                <a:srgbClr val="002060"/>
              </a:solidFill>
            </a:endParaRPr>
          </a:p>
          <a:p>
            <a:r>
              <a:rPr lang="nl-NL" sz="3200" dirty="0" smtClean="0">
                <a:solidFill>
                  <a:srgbClr val="002060"/>
                </a:solidFill>
              </a:rPr>
              <a:t>de </a:t>
            </a:r>
            <a:r>
              <a:rPr lang="nl-NL" sz="3200" dirty="0">
                <a:solidFill>
                  <a:srgbClr val="002060"/>
                </a:solidFill>
              </a:rPr>
              <a:t>Levieten, die hem dragen, dan zullen jullie van jullie plaats reizen en jullie zullen er achter gaan.</a:t>
            </a:r>
          </a:p>
        </p:txBody>
      </p:sp>
      <p:sp>
        <p:nvSpPr>
          <p:cNvPr id="5" name="Tekstvak 4"/>
          <p:cNvSpPr txBox="1"/>
          <p:nvPr/>
        </p:nvSpPr>
        <p:spPr>
          <a:xfrm>
            <a:off x="1187624" y="3728285"/>
            <a:ext cx="7050838"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a:solidFill>
                  <a:prstClr val="black"/>
                </a:solidFill>
                <a:latin typeface="Calibri Light" panose="020F0302020204030204"/>
              </a:rPr>
              <a:t>d</a:t>
            </a:r>
            <a:r>
              <a:rPr lang="nl-NL" sz="3200" dirty="0" smtClean="0">
                <a:solidFill>
                  <a:prstClr val="black"/>
                </a:solidFill>
                <a:latin typeface="Calibri Light" panose="020F0302020204030204"/>
              </a:rPr>
              <a:t>e ark van het verbond is een uitbeelding van de opgewekte Christus</a:t>
            </a:r>
          </a:p>
        </p:txBody>
      </p:sp>
      <p:pic>
        <p:nvPicPr>
          <p:cNvPr id="2" name="Afbeelding 1"/>
          <p:cNvPicPr>
            <a:picLocks noChangeAspect="1"/>
          </p:cNvPicPr>
          <p:nvPr/>
        </p:nvPicPr>
        <p:blipFill>
          <a:blip r:embed="rId2"/>
          <a:stretch>
            <a:fillRect/>
          </a:stretch>
        </p:blipFill>
        <p:spPr>
          <a:xfrm>
            <a:off x="5946" y="5445224"/>
            <a:ext cx="9144000" cy="757906"/>
          </a:xfrm>
          <a:prstGeom prst="rect">
            <a:avLst/>
          </a:prstGeom>
        </p:spPr>
      </p:pic>
      <p:pic>
        <p:nvPicPr>
          <p:cNvPr id="6" name="Afbeelding 5"/>
          <p:cNvPicPr>
            <a:picLocks noChangeAspect="1"/>
          </p:cNvPicPr>
          <p:nvPr/>
        </p:nvPicPr>
        <p:blipFill>
          <a:blip r:embed="rId3"/>
          <a:stretch>
            <a:fillRect/>
          </a:stretch>
        </p:blipFill>
        <p:spPr>
          <a:xfrm>
            <a:off x="5946" y="6097035"/>
            <a:ext cx="9144000" cy="772732"/>
          </a:xfrm>
          <a:prstGeom prst="rect">
            <a:avLst/>
          </a:prstGeom>
        </p:spPr>
      </p:pic>
    </p:spTree>
    <p:extLst>
      <p:ext uri="{BB962C8B-B14F-4D97-AF65-F5344CB8AC3E}">
        <p14:creationId xmlns:p14="http://schemas.microsoft.com/office/powerpoint/2010/main" val="38423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0" y="3756231"/>
            <a:ext cx="4302220" cy="3308115"/>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077072"/>
            <a:ext cx="3572504" cy="2666434"/>
          </a:xfrm>
          <a:prstGeom prst="rect">
            <a:avLst/>
          </a:prstGeom>
        </p:spPr>
      </p:pic>
      <p:sp>
        <p:nvSpPr>
          <p:cNvPr id="5" name="Tekstvak 4"/>
          <p:cNvSpPr txBox="1"/>
          <p:nvPr/>
        </p:nvSpPr>
        <p:spPr>
          <a:xfrm>
            <a:off x="395536" y="116632"/>
            <a:ext cx="8496944" cy="3323987"/>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000" dirty="0">
                <a:solidFill>
                  <a:prstClr val="black"/>
                </a:solidFill>
                <a:latin typeface="Calibri Light" panose="020F0302020204030204"/>
              </a:rPr>
              <a:t>e</a:t>
            </a:r>
            <a:r>
              <a:rPr lang="nl-NL" sz="3000" dirty="0" smtClean="0">
                <a:solidFill>
                  <a:prstClr val="black"/>
                </a:solidFill>
                <a:latin typeface="Calibri Light" panose="020F0302020204030204"/>
              </a:rPr>
              <a:t>en houten kist overtrokken met goud</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verzoendeksel als uitbeelding van de troon van genade (Hebr.4:16)</a:t>
            </a:r>
          </a:p>
          <a:p>
            <a:pPr marL="457200" indent="-457200">
              <a:buFont typeface="Courier New" panose="02070309020205020404" pitchFamily="49" charset="0"/>
              <a:buChar char="o"/>
            </a:pPr>
            <a:r>
              <a:rPr lang="nl-NL" sz="3000" dirty="0">
                <a:solidFill>
                  <a:prstClr val="black"/>
                </a:solidFill>
                <a:latin typeface="Calibri Light" panose="020F0302020204030204"/>
              </a:rPr>
              <a:t>h</a:t>
            </a:r>
            <a:r>
              <a:rPr lang="nl-NL" sz="3000" dirty="0" smtClean="0">
                <a:solidFill>
                  <a:prstClr val="black"/>
                </a:solidFill>
                <a:latin typeface="Calibri Light" panose="020F0302020204030204"/>
              </a:rPr>
              <a:t>et stond in het allerheiligste vertrek van de tabernakel (&gt;de hemel, Hebr.9:24)</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erin bevonden zich: gouden kruik met manna, de staf van </a:t>
            </a:r>
            <a:r>
              <a:rPr lang="nl-NL" sz="3000" dirty="0" err="1" smtClean="0">
                <a:solidFill>
                  <a:prstClr val="black"/>
                </a:solidFill>
                <a:latin typeface="Calibri Light" panose="020F0302020204030204"/>
              </a:rPr>
              <a:t>Aäron</a:t>
            </a:r>
            <a:r>
              <a:rPr lang="nl-NL" sz="3000" dirty="0" smtClean="0">
                <a:solidFill>
                  <a:prstClr val="black"/>
                </a:solidFill>
                <a:latin typeface="Calibri Light" panose="020F0302020204030204"/>
              </a:rPr>
              <a:t> en de stenen tafelen (Hebr.9:4)</a:t>
            </a:r>
          </a:p>
        </p:txBody>
      </p:sp>
    </p:spTree>
    <p:extLst>
      <p:ext uri="{BB962C8B-B14F-4D97-AF65-F5344CB8AC3E}">
        <p14:creationId xmlns:p14="http://schemas.microsoft.com/office/powerpoint/2010/main" val="13424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712968" cy="3046988"/>
          </a:xfrm>
          <a:prstGeom prst="rect">
            <a:avLst/>
          </a:prstGeom>
          <a:noFill/>
        </p:spPr>
        <p:txBody>
          <a:bodyPr wrap="square" rtlCol="0">
            <a:spAutoFit/>
          </a:bodyPr>
          <a:lstStyle/>
          <a:p>
            <a:r>
              <a:rPr lang="nl-NL" sz="3200" b="1" dirty="0">
                <a:solidFill>
                  <a:srgbClr val="002060"/>
                </a:solidFill>
              </a:rPr>
              <a:t>Jozua 3</a:t>
            </a:r>
          </a:p>
          <a:p>
            <a:r>
              <a:rPr lang="nl-NL" sz="3200" baseline="30000" dirty="0">
                <a:solidFill>
                  <a:srgbClr val="002060"/>
                </a:solidFill>
              </a:rPr>
              <a:t>3</a:t>
            </a:r>
            <a:r>
              <a:rPr lang="nl-NL" sz="3200" dirty="0" smtClean="0">
                <a:solidFill>
                  <a:srgbClr val="002060"/>
                </a:solidFill>
              </a:rPr>
              <a:t> </a:t>
            </a:r>
            <a:r>
              <a:rPr lang="nl-NL" sz="3200" dirty="0">
                <a:solidFill>
                  <a:srgbClr val="002060"/>
                </a:solidFill>
              </a:rPr>
              <a:t>en zij geven het volk instructie, zeggend: "Wanneer jullie de ark van het verbond van JAHWEH, jullie God, zien, </a:t>
            </a:r>
            <a:r>
              <a:rPr lang="nl-NL" sz="3200" u="sng" dirty="0">
                <a:solidFill>
                  <a:srgbClr val="002060"/>
                </a:solidFill>
              </a:rPr>
              <a:t>en de priesters, </a:t>
            </a:r>
            <a:endParaRPr lang="nl-NL" sz="3200" u="sng" dirty="0" smtClean="0">
              <a:solidFill>
                <a:srgbClr val="002060"/>
              </a:solidFill>
            </a:endParaRPr>
          </a:p>
          <a:p>
            <a:r>
              <a:rPr lang="nl-NL" sz="3200" u="sng" dirty="0" smtClean="0">
                <a:solidFill>
                  <a:srgbClr val="002060"/>
                </a:solidFill>
              </a:rPr>
              <a:t>de </a:t>
            </a:r>
            <a:r>
              <a:rPr lang="nl-NL" sz="3200" u="sng" dirty="0">
                <a:solidFill>
                  <a:srgbClr val="002060"/>
                </a:solidFill>
              </a:rPr>
              <a:t>Levieten</a:t>
            </a:r>
            <a:r>
              <a:rPr lang="nl-NL" sz="3200" dirty="0">
                <a:solidFill>
                  <a:srgbClr val="002060"/>
                </a:solidFill>
              </a:rPr>
              <a:t>, die hem dragen, dan zullen jullie van jullie plaats reizen en jullie zullen er achter gaan.</a:t>
            </a:r>
          </a:p>
        </p:txBody>
      </p:sp>
      <p:sp>
        <p:nvSpPr>
          <p:cNvPr id="5" name="Tekstvak 4"/>
          <p:cNvSpPr txBox="1"/>
          <p:nvPr/>
        </p:nvSpPr>
        <p:spPr>
          <a:xfrm>
            <a:off x="1187624" y="3728285"/>
            <a:ext cx="7344816"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a:solidFill>
                  <a:prstClr val="black"/>
                </a:solidFill>
                <a:latin typeface="Calibri Light" panose="020F0302020204030204"/>
              </a:rPr>
              <a:t>d</a:t>
            </a:r>
            <a:r>
              <a:rPr lang="nl-NL" sz="3200" dirty="0" smtClean="0">
                <a:solidFill>
                  <a:prstClr val="black"/>
                </a:solidFill>
                <a:latin typeface="Calibri Light" panose="020F0302020204030204"/>
              </a:rPr>
              <a:t>e Levitische priesters zijn zij die delen in de positie van de ark van het verbond…</a:t>
            </a:r>
          </a:p>
        </p:txBody>
      </p:sp>
      <p:pic>
        <p:nvPicPr>
          <p:cNvPr id="2" name="Afbeelding 1"/>
          <p:cNvPicPr>
            <a:picLocks noChangeAspect="1"/>
          </p:cNvPicPr>
          <p:nvPr/>
        </p:nvPicPr>
        <p:blipFill>
          <a:blip r:embed="rId2"/>
          <a:stretch>
            <a:fillRect/>
          </a:stretch>
        </p:blipFill>
        <p:spPr>
          <a:xfrm>
            <a:off x="5946" y="5445224"/>
            <a:ext cx="9144000" cy="757906"/>
          </a:xfrm>
          <a:prstGeom prst="rect">
            <a:avLst/>
          </a:prstGeom>
        </p:spPr>
      </p:pic>
      <p:pic>
        <p:nvPicPr>
          <p:cNvPr id="6" name="Afbeelding 5"/>
          <p:cNvPicPr>
            <a:picLocks noChangeAspect="1"/>
          </p:cNvPicPr>
          <p:nvPr/>
        </p:nvPicPr>
        <p:blipFill>
          <a:blip r:embed="rId3"/>
          <a:stretch>
            <a:fillRect/>
          </a:stretch>
        </p:blipFill>
        <p:spPr>
          <a:xfrm>
            <a:off x="5946" y="6097035"/>
            <a:ext cx="9144000" cy="772732"/>
          </a:xfrm>
          <a:prstGeom prst="rect">
            <a:avLst/>
          </a:prstGeom>
        </p:spPr>
      </p:pic>
    </p:spTree>
    <p:extLst>
      <p:ext uri="{BB962C8B-B14F-4D97-AF65-F5344CB8AC3E}">
        <p14:creationId xmlns:p14="http://schemas.microsoft.com/office/powerpoint/2010/main" val="329801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712968" cy="1569660"/>
          </a:xfrm>
          <a:prstGeom prst="rect">
            <a:avLst/>
          </a:prstGeom>
          <a:noFill/>
        </p:spPr>
        <p:txBody>
          <a:bodyPr wrap="square" rtlCol="0">
            <a:spAutoFit/>
          </a:bodyPr>
          <a:lstStyle/>
          <a:p>
            <a:r>
              <a:rPr lang="nl-NL" sz="3200" b="1" dirty="0">
                <a:solidFill>
                  <a:srgbClr val="002060"/>
                </a:solidFill>
              </a:rPr>
              <a:t>Jozua 3</a:t>
            </a:r>
          </a:p>
          <a:p>
            <a:r>
              <a:rPr lang="nl-NL" sz="3200" baseline="30000" dirty="0">
                <a:solidFill>
                  <a:srgbClr val="002060"/>
                </a:solidFill>
              </a:rPr>
              <a:t>4</a:t>
            </a:r>
            <a:r>
              <a:rPr lang="nl-NL" sz="3200" dirty="0" smtClean="0">
                <a:solidFill>
                  <a:srgbClr val="002060"/>
                </a:solidFill>
              </a:rPr>
              <a:t> En er zal tussen jullie hem</a:t>
            </a:r>
            <a:r>
              <a:rPr lang="nl-NL" sz="3200" dirty="0">
                <a:solidFill>
                  <a:srgbClr val="002060"/>
                </a:solidFill>
              </a:rPr>
              <a:t>, </a:t>
            </a:r>
            <a:r>
              <a:rPr lang="nl-NL" sz="3200" dirty="0" smtClean="0">
                <a:solidFill>
                  <a:srgbClr val="002060"/>
                </a:solidFill>
              </a:rPr>
              <a:t>een afstand zijn van </a:t>
            </a:r>
            <a:r>
              <a:rPr lang="nl-NL" sz="3200" u="sng" dirty="0">
                <a:solidFill>
                  <a:srgbClr val="002060"/>
                </a:solidFill>
              </a:rPr>
              <a:t>tweeduizend </a:t>
            </a:r>
            <a:r>
              <a:rPr lang="nl-NL" sz="3200" u="sng" dirty="0" smtClean="0">
                <a:solidFill>
                  <a:srgbClr val="002060"/>
                </a:solidFill>
              </a:rPr>
              <a:t>ellen</a:t>
            </a:r>
            <a:r>
              <a:rPr lang="nl-NL" sz="3200" dirty="0" smtClean="0">
                <a:solidFill>
                  <a:srgbClr val="002060"/>
                </a:solidFill>
              </a:rPr>
              <a:t>. </a:t>
            </a:r>
          </a:p>
        </p:txBody>
      </p:sp>
      <p:sp>
        <p:nvSpPr>
          <p:cNvPr id="5" name="Tekstvak 4"/>
          <p:cNvSpPr txBox="1"/>
          <p:nvPr/>
        </p:nvSpPr>
        <p:spPr>
          <a:xfrm>
            <a:off x="1475656" y="3791791"/>
            <a:ext cx="7050838" cy="584775"/>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2000 ellen tussen de ark en Israël</a:t>
            </a:r>
          </a:p>
        </p:txBody>
      </p:sp>
      <p:pic>
        <p:nvPicPr>
          <p:cNvPr id="9" name="Afbeelding 8"/>
          <p:cNvPicPr>
            <a:picLocks noChangeAspect="1"/>
          </p:cNvPicPr>
          <p:nvPr/>
        </p:nvPicPr>
        <p:blipFill>
          <a:blip r:embed="rId2"/>
          <a:stretch>
            <a:fillRect/>
          </a:stretch>
        </p:blipFill>
        <p:spPr>
          <a:xfrm>
            <a:off x="177021" y="6034829"/>
            <a:ext cx="8067387" cy="850555"/>
          </a:xfrm>
          <a:prstGeom prst="rect">
            <a:avLst/>
          </a:prstGeom>
        </p:spPr>
      </p:pic>
    </p:spTree>
    <p:extLst>
      <p:ext uri="{BB962C8B-B14F-4D97-AF65-F5344CB8AC3E}">
        <p14:creationId xmlns:p14="http://schemas.microsoft.com/office/powerpoint/2010/main" val="27772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712968" cy="3046988"/>
          </a:xfrm>
          <a:prstGeom prst="rect">
            <a:avLst/>
          </a:prstGeom>
          <a:noFill/>
        </p:spPr>
        <p:txBody>
          <a:bodyPr wrap="square" rtlCol="0">
            <a:spAutoFit/>
          </a:bodyPr>
          <a:lstStyle/>
          <a:p>
            <a:r>
              <a:rPr lang="nl-NL" sz="3200" b="1" dirty="0">
                <a:solidFill>
                  <a:srgbClr val="002060"/>
                </a:solidFill>
              </a:rPr>
              <a:t>Jozua 3</a:t>
            </a:r>
          </a:p>
          <a:p>
            <a:r>
              <a:rPr lang="nl-NL" sz="3200" baseline="30000" dirty="0">
                <a:solidFill>
                  <a:srgbClr val="002060"/>
                </a:solidFill>
              </a:rPr>
              <a:t>4</a:t>
            </a:r>
            <a:r>
              <a:rPr lang="nl-NL" sz="3200" dirty="0" smtClean="0">
                <a:solidFill>
                  <a:srgbClr val="002060"/>
                </a:solidFill>
              </a:rPr>
              <a:t> </a:t>
            </a:r>
            <a:r>
              <a:rPr lang="nl-NL" sz="3200" dirty="0" smtClean="0">
                <a:solidFill>
                  <a:schemeClr val="bg1">
                    <a:lumMod val="50000"/>
                  </a:schemeClr>
                </a:solidFill>
              </a:rPr>
              <a:t>En er zal tussen jullie hem</a:t>
            </a:r>
            <a:r>
              <a:rPr lang="nl-NL" sz="3200" dirty="0">
                <a:solidFill>
                  <a:schemeClr val="bg1">
                    <a:lumMod val="50000"/>
                  </a:schemeClr>
                </a:solidFill>
              </a:rPr>
              <a:t>, </a:t>
            </a:r>
            <a:r>
              <a:rPr lang="nl-NL" sz="3200" dirty="0" smtClean="0">
                <a:solidFill>
                  <a:schemeClr val="bg1">
                    <a:lumMod val="50000"/>
                  </a:schemeClr>
                </a:solidFill>
              </a:rPr>
              <a:t>een afstand zijn van </a:t>
            </a:r>
            <a:r>
              <a:rPr lang="nl-NL" sz="3200" dirty="0">
                <a:solidFill>
                  <a:schemeClr val="bg1">
                    <a:lumMod val="50000"/>
                  </a:schemeClr>
                </a:solidFill>
              </a:rPr>
              <a:t>tweeduizend </a:t>
            </a:r>
            <a:r>
              <a:rPr lang="nl-NL" sz="3200" dirty="0" smtClean="0">
                <a:solidFill>
                  <a:schemeClr val="bg1">
                    <a:lumMod val="50000"/>
                  </a:schemeClr>
                </a:solidFill>
              </a:rPr>
              <a:t>ellen. </a:t>
            </a:r>
          </a:p>
          <a:p>
            <a:r>
              <a:rPr lang="nl-NL" sz="3200" dirty="0" smtClean="0">
                <a:solidFill>
                  <a:srgbClr val="002060"/>
                </a:solidFill>
              </a:rPr>
              <a:t>Kom niet naderbij hem, opdat </a:t>
            </a:r>
            <a:r>
              <a:rPr lang="nl-NL" sz="3200" dirty="0">
                <a:solidFill>
                  <a:srgbClr val="002060"/>
                </a:solidFill>
              </a:rPr>
              <a:t>jullie de weg zullen weten die jullie zullen gaan, want jullie passeerden deze weg </a:t>
            </a:r>
            <a:r>
              <a:rPr lang="nl-NL" sz="3200" dirty="0" smtClean="0">
                <a:solidFill>
                  <a:srgbClr val="002060"/>
                </a:solidFill>
              </a:rPr>
              <a:t>niet </a:t>
            </a:r>
            <a:r>
              <a:rPr lang="nl-NL" sz="3200" u="sng" dirty="0">
                <a:solidFill>
                  <a:srgbClr val="002060"/>
                </a:solidFill>
              </a:rPr>
              <a:t>gisteren en eergisteren</a:t>
            </a:r>
            <a:r>
              <a:rPr lang="nl-NL" sz="3200" dirty="0" smtClean="0">
                <a:solidFill>
                  <a:srgbClr val="002060"/>
                </a:solidFill>
              </a:rPr>
              <a:t>.</a:t>
            </a:r>
            <a:endParaRPr lang="nl-NL" sz="3200" dirty="0">
              <a:solidFill>
                <a:srgbClr val="002060"/>
              </a:solidFill>
            </a:endParaRPr>
          </a:p>
        </p:txBody>
      </p:sp>
      <p:sp>
        <p:nvSpPr>
          <p:cNvPr id="5" name="Tekstvak 4"/>
          <p:cNvSpPr txBox="1"/>
          <p:nvPr/>
        </p:nvSpPr>
        <p:spPr>
          <a:xfrm>
            <a:off x="1475656" y="3791791"/>
            <a:ext cx="5904656"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de twee dagen van 2 Petrus 3:8!</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uitbeelding van de 2000 jaar</a:t>
            </a:r>
          </a:p>
        </p:txBody>
      </p:sp>
      <p:pic>
        <p:nvPicPr>
          <p:cNvPr id="2" name="Afbeelding 1"/>
          <p:cNvPicPr>
            <a:picLocks noChangeAspect="1"/>
          </p:cNvPicPr>
          <p:nvPr/>
        </p:nvPicPr>
        <p:blipFill>
          <a:blip r:embed="rId2"/>
          <a:stretch>
            <a:fillRect/>
          </a:stretch>
        </p:blipFill>
        <p:spPr>
          <a:xfrm>
            <a:off x="179513" y="5237992"/>
            <a:ext cx="8346981" cy="846200"/>
          </a:xfrm>
          <a:prstGeom prst="rect">
            <a:avLst/>
          </a:prstGeom>
        </p:spPr>
      </p:pic>
      <p:pic>
        <p:nvPicPr>
          <p:cNvPr id="3" name="Afbeelding 2"/>
          <p:cNvPicPr>
            <a:picLocks noChangeAspect="1"/>
          </p:cNvPicPr>
          <p:nvPr/>
        </p:nvPicPr>
        <p:blipFill>
          <a:blip r:embed="rId3"/>
          <a:stretch>
            <a:fillRect/>
          </a:stretch>
        </p:blipFill>
        <p:spPr>
          <a:xfrm>
            <a:off x="179513" y="5919769"/>
            <a:ext cx="8208911" cy="942857"/>
          </a:xfrm>
          <a:prstGeom prst="rect">
            <a:avLst/>
          </a:prstGeom>
        </p:spPr>
      </p:pic>
    </p:spTree>
    <p:extLst>
      <p:ext uri="{BB962C8B-B14F-4D97-AF65-F5344CB8AC3E}">
        <p14:creationId xmlns:p14="http://schemas.microsoft.com/office/powerpoint/2010/main" val="378096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6 </a:t>
            </a:r>
            <a:r>
              <a:rPr lang="nl-NL" sz="3200" dirty="0" smtClean="0">
                <a:solidFill>
                  <a:srgbClr val="002060"/>
                </a:solidFill>
              </a:rPr>
              <a:t>Zij</a:t>
            </a:r>
            <a:r>
              <a:rPr lang="nl-NL" sz="3200" dirty="0">
                <a:solidFill>
                  <a:srgbClr val="002060"/>
                </a:solidFill>
              </a:rPr>
              <a:t>, dan, die samenkomen, vroegen Hem, en zij zeggen: Heer, herstel jij in deze tijd het koninkrijk voor Israël?</a:t>
            </a:r>
          </a:p>
        </p:txBody>
      </p:sp>
      <p:pic>
        <p:nvPicPr>
          <p:cNvPr id="5" name="Afbeelding 4"/>
          <p:cNvPicPr>
            <a:picLocks noChangeAspect="1"/>
          </p:cNvPicPr>
          <p:nvPr/>
        </p:nvPicPr>
        <p:blipFill>
          <a:blip r:embed="rId2"/>
          <a:stretch>
            <a:fillRect/>
          </a:stretch>
        </p:blipFill>
        <p:spPr>
          <a:xfrm>
            <a:off x="179513" y="5359349"/>
            <a:ext cx="7594579" cy="805955"/>
          </a:xfrm>
          <a:prstGeom prst="rect">
            <a:avLst/>
          </a:prstGeom>
        </p:spPr>
      </p:pic>
      <p:pic>
        <p:nvPicPr>
          <p:cNvPr id="6" name="Afbeelding 5"/>
          <p:cNvPicPr>
            <a:picLocks noChangeAspect="1"/>
          </p:cNvPicPr>
          <p:nvPr/>
        </p:nvPicPr>
        <p:blipFill>
          <a:blip r:embed="rId3"/>
          <a:stretch>
            <a:fillRect/>
          </a:stretch>
        </p:blipFill>
        <p:spPr>
          <a:xfrm>
            <a:off x="177756" y="6058126"/>
            <a:ext cx="7306940" cy="790279"/>
          </a:xfrm>
          <a:prstGeom prst="rect">
            <a:avLst/>
          </a:prstGeom>
        </p:spPr>
      </p:pic>
      <p:sp>
        <p:nvSpPr>
          <p:cNvPr id="7" name="Tekstvak 6"/>
          <p:cNvSpPr txBox="1"/>
          <p:nvPr/>
        </p:nvSpPr>
        <p:spPr>
          <a:xfrm>
            <a:off x="340888" y="3030378"/>
            <a:ext cx="8676963" cy="147732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000" dirty="0" smtClean="0">
                <a:solidFill>
                  <a:prstClr val="black"/>
                </a:solidFill>
                <a:latin typeface="Calibri Light" panose="020F0302020204030204"/>
              </a:rPr>
              <a:t>zij zouden Jeruzalem niet verlaten (:4)</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en dáár wachten op de vervulling van de belofte (:4)</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Jeruzalem: de stad van de grote Koning (Matth.5:35)</a:t>
            </a:r>
          </a:p>
        </p:txBody>
      </p:sp>
    </p:spTree>
    <p:extLst>
      <p:ext uri="{BB962C8B-B14F-4D97-AF65-F5344CB8AC3E}">
        <p14:creationId xmlns:p14="http://schemas.microsoft.com/office/powerpoint/2010/main" val="1145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15816" y="2636912"/>
            <a:ext cx="3672408" cy="1015663"/>
          </a:xfrm>
          <a:prstGeom prst="rect">
            <a:avLst/>
          </a:prstGeom>
          <a:noFill/>
        </p:spPr>
        <p:txBody>
          <a:bodyPr wrap="square" rtlCol="0">
            <a:spAutoFit/>
          </a:bodyPr>
          <a:lstStyle/>
          <a:p>
            <a:r>
              <a:rPr lang="nl-NL" sz="6000" b="1" dirty="0" smtClean="0">
                <a:solidFill>
                  <a:srgbClr val="0319BD"/>
                </a:solidFill>
              </a:rPr>
              <a:t>Numeri 35</a:t>
            </a:r>
            <a:endParaRPr lang="nl-NL" sz="6000" b="1" dirty="0">
              <a:solidFill>
                <a:srgbClr val="0319BD"/>
              </a:solidFill>
            </a:endParaRPr>
          </a:p>
        </p:txBody>
      </p:sp>
    </p:spTree>
    <p:extLst>
      <p:ext uri="{BB962C8B-B14F-4D97-AF65-F5344CB8AC3E}">
        <p14:creationId xmlns:p14="http://schemas.microsoft.com/office/powerpoint/2010/main" val="1575756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712968" cy="3539430"/>
          </a:xfrm>
          <a:prstGeom prst="rect">
            <a:avLst/>
          </a:prstGeom>
          <a:noFill/>
        </p:spPr>
        <p:txBody>
          <a:bodyPr wrap="square" rtlCol="0">
            <a:spAutoFit/>
          </a:bodyPr>
          <a:lstStyle/>
          <a:p>
            <a:r>
              <a:rPr lang="nl-NL" sz="3200" b="1" dirty="0" smtClean="0">
                <a:solidFill>
                  <a:srgbClr val="002060"/>
                </a:solidFill>
              </a:rPr>
              <a:t>Numeri 35</a:t>
            </a:r>
            <a:endParaRPr lang="nl-NL" sz="3200" b="1" dirty="0">
              <a:solidFill>
                <a:srgbClr val="002060"/>
              </a:solidFill>
            </a:endParaRPr>
          </a:p>
          <a:p>
            <a:r>
              <a:rPr lang="nl-NL" sz="3200" baseline="30000" dirty="0">
                <a:solidFill>
                  <a:srgbClr val="002060"/>
                </a:solidFill>
              </a:rPr>
              <a:t>4</a:t>
            </a:r>
            <a:r>
              <a:rPr lang="nl-NL" sz="3200" dirty="0" smtClean="0">
                <a:solidFill>
                  <a:srgbClr val="002060"/>
                </a:solidFill>
              </a:rPr>
              <a:t> En </a:t>
            </a:r>
            <a:r>
              <a:rPr lang="nl-NL" sz="3200" dirty="0">
                <a:solidFill>
                  <a:srgbClr val="002060"/>
                </a:solidFill>
              </a:rPr>
              <a:t>jullie meten buiten de stad </a:t>
            </a:r>
            <a:endParaRPr lang="nl-NL" sz="3200" dirty="0" smtClean="0">
              <a:solidFill>
                <a:srgbClr val="002060"/>
              </a:solidFill>
            </a:endParaRPr>
          </a:p>
          <a:p>
            <a:r>
              <a:rPr lang="nl-NL" sz="3200" dirty="0" smtClean="0">
                <a:solidFill>
                  <a:srgbClr val="002060"/>
                </a:solidFill>
              </a:rPr>
              <a:t>aan </a:t>
            </a:r>
            <a:r>
              <a:rPr lang="nl-NL" sz="3200" dirty="0">
                <a:solidFill>
                  <a:srgbClr val="002060"/>
                </a:solidFill>
              </a:rPr>
              <a:t>de </a:t>
            </a:r>
            <a:r>
              <a:rPr lang="nl-NL" sz="3200" dirty="0" smtClean="0">
                <a:solidFill>
                  <a:srgbClr val="002060"/>
                </a:solidFill>
              </a:rPr>
              <a:t>oostkant </a:t>
            </a:r>
            <a:r>
              <a:rPr lang="nl-NL" sz="3200" u="sng" dirty="0" smtClean="0">
                <a:solidFill>
                  <a:srgbClr val="002060"/>
                </a:solidFill>
              </a:rPr>
              <a:t>tweeduizend </a:t>
            </a:r>
            <a:r>
              <a:rPr lang="nl-NL" sz="3200" u="sng" dirty="0">
                <a:solidFill>
                  <a:srgbClr val="002060"/>
                </a:solidFill>
              </a:rPr>
              <a:t>ellen</a:t>
            </a:r>
            <a:r>
              <a:rPr lang="nl-NL" sz="3200" dirty="0">
                <a:solidFill>
                  <a:srgbClr val="002060"/>
                </a:solidFill>
              </a:rPr>
              <a:t> </a:t>
            </a:r>
            <a:r>
              <a:rPr lang="nl-NL" sz="3200" dirty="0" smtClean="0">
                <a:solidFill>
                  <a:srgbClr val="002060"/>
                </a:solidFill>
              </a:rPr>
              <a:t>en </a:t>
            </a:r>
          </a:p>
          <a:p>
            <a:r>
              <a:rPr lang="nl-NL" sz="3200" dirty="0" smtClean="0">
                <a:solidFill>
                  <a:srgbClr val="002060"/>
                </a:solidFill>
              </a:rPr>
              <a:t>aan </a:t>
            </a:r>
            <a:r>
              <a:rPr lang="nl-NL" sz="3200" dirty="0">
                <a:solidFill>
                  <a:srgbClr val="002060"/>
                </a:solidFill>
              </a:rPr>
              <a:t>de zuidkant </a:t>
            </a:r>
            <a:r>
              <a:rPr lang="nl-NL" sz="3200" u="sng" dirty="0" smtClean="0">
                <a:solidFill>
                  <a:srgbClr val="002060"/>
                </a:solidFill>
              </a:rPr>
              <a:t>tweeduizend </a:t>
            </a:r>
            <a:r>
              <a:rPr lang="nl-NL" sz="3200" u="sng" dirty="0">
                <a:solidFill>
                  <a:srgbClr val="002060"/>
                </a:solidFill>
              </a:rPr>
              <a:t>ellen</a:t>
            </a:r>
            <a:r>
              <a:rPr lang="nl-NL" sz="3200" dirty="0">
                <a:solidFill>
                  <a:srgbClr val="002060"/>
                </a:solidFill>
              </a:rPr>
              <a:t> </a:t>
            </a:r>
            <a:r>
              <a:rPr lang="nl-NL" sz="3200" dirty="0" smtClean="0">
                <a:solidFill>
                  <a:srgbClr val="002060"/>
                </a:solidFill>
              </a:rPr>
              <a:t>en </a:t>
            </a:r>
          </a:p>
          <a:p>
            <a:r>
              <a:rPr lang="nl-NL" sz="3200" dirty="0" smtClean="0">
                <a:solidFill>
                  <a:srgbClr val="002060"/>
                </a:solidFill>
              </a:rPr>
              <a:t>aan </a:t>
            </a:r>
            <a:r>
              <a:rPr lang="nl-NL" sz="3200" dirty="0">
                <a:solidFill>
                  <a:srgbClr val="002060"/>
                </a:solidFill>
              </a:rPr>
              <a:t>de westkant </a:t>
            </a:r>
            <a:r>
              <a:rPr lang="nl-NL" sz="3200" u="sng" dirty="0" smtClean="0">
                <a:solidFill>
                  <a:srgbClr val="002060"/>
                </a:solidFill>
              </a:rPr>
              <a:t>tweeduizend </a:t>
            </a:r>
            <a:r>
              <a:rPr lang="nl-NL" sz="3200" u="sng" dirty="0">
                <a:solidFill>
                  <a:srgbClr val="002060"/>
                </a:solidFill>
              </a:rPr>
              <a:t>ellen</a:t>
            </a:r>
            <a:r>
              <a:rPr lang="nl-NL" sz="3200" dirty="0">
                <a:solidFill>
                  <a:srgbClr val="002060"/>
                </a:solidFill>
              </a:rPr>
              <a:t> </a:t>
            </a:r>
            <a:r>
              <a:rPr lang="nl-NL" sz="3200" dirty="0" smtClean="0">
                <a:solidFill>
                  <a:srgbClr val="002060"/>
                </a:solidFill>
              </a:rPr>
              <a:t>en</a:t>
            </a:r>
          </a:p>
          <a:p>
            <a:r>
              <a:rPr lang="nl-NL" sz="3200" dirty="0" smtClean="0">
                <a:solidFill>
                  <a:srgbClr val="002060"/>
                </a:solidFill>
              </a:rPr>
              <a:t>aan </a:t>
            </a:r>
            <a:r>
              <a:rPr lang="nl-NL" sz="3200" dirty="0">
                <a:solidFill>
                  <a:srgbClr val="002060"/>
                </a:solidFill>
              </a:rPr>
              <a:t>de noordkant </a:t>
            </a:r>
            <a:r>
              <a:rPr lang="nl-NL" sz="3200" u="sng" dirty="0" smtClean="0">
                <a:solidFill>
                  <a:srgbClr val="002060"/>
                </a:solidFill>
              </a:rPr>
              <a:t>tweeduizend </a:t>
            </a:r>
            <a:r>
              <a:rPr lang="nl-NL" sz="3200" u="sng" dirty="0">
                <a:solidFill>
                  <a:srgbClr val="002060"/>
                </a:solidFill>
              </a:rPr>
              <a:t>ellen</a:t>
            </a:r>
            <a:r>
              <a:rPr lang="nl-NL" sz="3200" dirty="0">
                <a:solidFill>
                  <a:srgbClr val="002060"/>
                </a:solidFill>
              </a:rPr>
              <a:t>, </a:t>
            </a:r>
            <a:endParaRPr lang="nl-NL" sz="3200" dirty="0" smtClean="0">
              <a:solidFill>
                <a:srgbClr val="002060"/>
              </a:solidFill>
            </a:endParaRPr>
          </a:p>
          <a:p>
            <a:r>
              <a:rPr lang="nl-NL" sz="3200" dirty="0" smtClean="0">
                <a:solidFill>
                  <a:srgbClr val="002060"/>
                </a:solidFill>
              </a:rPr>
              <a:t>met </a:t>
            </a:r>
            <a:r>
              <a:rPr lang="nl-NL" sz="3200" dirty="0">
                <a:solidFill>
                  <a:srgbClr val="002060"/>
                </a:solidFill>
              </a:rPr>
              <a:t>de stad in het midden: </a:t>
            </a:r>
            <a:endParaRPr lang="nl-NL" sz="3200" dirty="0" smtClean="0">
              <a:solidFill>
                <a:srgbClr val="002060"/>
              </a:solidFill>
            </a:endParaRPr>
          </a:p>
        </p:txBody>
      </p:sp>
      <p:sp>
        <p:nvSpPr>
          <p:cNvPr id="5" name="Tekstvak 4"/>
          <p:cNvSpPr txBox="1"/>
          <p:nvPr/>
        </p:nvSpPr>
        <p:spPr>
          <a:xfrm>
            <a:off x="167516" y="3933056"/>
            <a:ext cx="8856984" cy="2400657"/>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000" dirty="0" smtClean="0">
                <a:solidFill>
                  <a:prstClr val="black"/>
                </a:solidFill>
                <a:latin typeface="Calibri Light" panose="020F0302020204030204"/>
              </a:rPr>
              <a:t>voor </a:t>
            </a:r>
            <a:r>
              <a:rPr lang="nl-NL" sz="3000" i="1" dirty="0" smtClean="0">
                <a:solidFill>
                  <a:prstClr val="black"/>
                </a:solidFill>
                <a:latin typeface="Calibri Light" panose="020F0302020204030204"/>
              </a:rPr>
              <a:t>hen </a:t>
            </a:r>
            <a:r>
              <a:rPr lang="nl-NL" sz="3000" dirty="0" smtClean="0">
                <a:solidFill>
                  <a:prstClr val="black"/>
                </a:solidFill>
                <a:latin typeface="Calibri Light" panose="020F0302020204030204"/>
              </a:rPr>
              <a:t>= de Levieten (:2)</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de Levieten hebben geen aards erfdeel onder Israël</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de Heer (JAHWEH) is hun </a:t>
            </a:r>
            <a:r>
              <a:rPr lang="nl-NL" sz="3000" dirty="0">
                <a:solidFill>
                  <a:prstClr val="black"/>
                </a:solidFill>
                <a:latin typeface="Calibri Light" panose="020F0302020204030204"/>
              </a:rPr>
              <a:t>erfdeel (Deut.10:9, </a:t>
            </a:r>
            <a:r>
              <a:rPr lang="nl-NL" sz="3000" dirty="0" smtClean="0">
                <a:solidFill>
                  <a:prstClr val="black"/>
                </a:solidFill>
                <a:latin typeface="Calibri Light" panose="020F0302020204030204"/>
              </a:rPr>
              <a:t>18:2)</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zoals de ecclesia geen lotsdeel heeft met Israël</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maar deelt in de positie van de Heer Jezus Christus </a:t>
            </a:r>
          </a:p>
        </p:txBody>
      </p:sp>
    </p:spTree>
    <p:extLst>
      <p:ext uri="{BB962C8B-B14F-4D97-AF65-F5344CB8AC3E}">
        <p14:creationId xmlns:p14="http://schemas.microsoft.com/office/powerpoint/2010/main" val="29443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496943" cy="2062103"/>
          </a:xfrm>
          <a:prstGeom prst="rect">
            <a:avLst/>
          </a:prstGeom>
          <a:noFill/>
        </p:spPr>
        <p:txBody>
          <a:bodyPr wrap="square" rtlCol="0">
            <a:spAutoFit/>
          </a:bodyPr>
          <a:lstStyle/>
          <a:p>
            <a:r>
              <a:rPr lang="nl-NL" sz="3200" b="1" dirty="0">
                <a:solidFill>
                  <a:srgbClr val="002060"/>
                </a:solidFill>
              </a:rPr>
              <a:t>Jozua 3</a:t>
            </a:r>
          </a:p>
          <a:p>
            <a:r>
              <a:rPr lang="nl-NL" sz="3200" baseline="30000" dirty="0">
                <a:solidFill>
                  <a:srgbClr val="002060"/>
                </a:solidFill>
              </a:rPr>
              <a:t>4</a:t>
            </a:r>
            <a:r>
              <a:rPr lang="nl-NL" sz="3200" dirty="0" smtClean="0">
                <a:solidFill>
                  <a:srgbClr val="002060"/>
                </a:solidFill>
              </a:rPr>
              <a:t> (…) dit </a:t>
            </a:r>
            <a:r>
              <a:rPr lang="nl-NL" sz="3200" dirty="0">
                <a:solidFill>
                  <a:srgbClr val="002060"/>
                </a:solidFill>
              </a:rPr>
              <a:t>zal voor hen </a:t>
            </a:r>
            <a:r>
              <a:rPr lang="nl-NL" sz="3200" dirty="0" smtClean="0">
                <a:solidFill>
                  <a:srgbClr val="002060"/>
                </a:solidFill>
              </a:rPr>
              <a:t>de </a:t>
            </a:r>
          </a:p>
          <a:p>
            <a:r>
              <a:rPr lang="nl-NL" sz="3200" u="sng" dirty="0" smtClean="0">
                <a:solidFill>
                  <a:srgbClr val="002060"/>
                </a:solidFill>
              </a:rPr>
              <a:t>gemeenschappelijke </a:t>
            </a:r>
            <a:r>
              <a:rPr lang="nl-NL" sz="3200" u="sng" dirty="0">
                <a:solidFill>
                  <a:srgbClr val="002060"/>
                </a:solidFill>
              </a:rPr>
              <a:t>weidegronden</a:t>
            </a:r>
            <a:r>
              <a:rPr lang="nl-NL" sz="3200" dirty="0">
                <a:solidFill>
                  <a:srgbClr val="002060"/>
                </a:solidFill>
              </a:rPr>
              <a:t> </a:t>
            </a:r>
            <a:endParaRPr lang="nl-NL" sz="3200" dirty="0" smtClean="0">
              <a:solidFill>
                <a:srgbClr val="002060"/>
              </a:solidFill>
            </a:endParaRPr>
          </a:p>
          <a:p>
            <a:r>
              <a:rPr lang="nl-NL" sz="3200" dirty="0" smtClean="0">
                <a:solidFill>
                  <a:srgbClr val="002060"/>
                </a:solidFill>
              </a:rPr>
              <a:t>van </a:t>
            </a:r>
            <a:r>
              <a:rPr lang="nl-NL" sz="3200" dirty="0">
                <a:solidFill>
                  <a:srgbClr val="002060"/>
                </a:solidFill>
              </a:rPr>
              <a:t>de steden zijn.</a:t>
            </a:r>
          </a:p>
        </p:txBody>
      </p:sp>
      <p:sp>
        <p:nvSpPr>
          <p:cNvPr id="5" name="Tekstvak 4"/>
          <p:cNvSpPr txBox="1"/>
          <p:nvPr/>
        </p:nvSpPr>
        <p:spPr>
          <a:xfrm>
            <a:off x="71501" y="2852936"/>
            <a:ext cx="8928992" cy="2400657"/>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000" dirty="0" smtClean="0">
                <a:solidFill>
                  <a:prstClr val="black"/>
                </a:solidFill>
                <a:latin typeface="Calibri Light" panose="020F0302020204030204"/>
              </a:rPr>
              <a:t>buiten de stad &gt; buiten de legerplaats (Hebr.13:11-13)</a:t>
            </a:r>
          </a:p>
          <a:p>
            <a:pPr marL="1371600" lvl="2" indent="-457200">
              <a:buFont typeface="Wingdings" panose="05000000000000000000" pitchFamily="2" charset="2"/>
              <a:buChar char="§"/>
            </a:pPr>
            <a:r>
              <a:rPr lang="nl-NL" sz="3000" dirty="0" smtClean="0">
                <a:solidFill>
                  <a:prstClr val="black"/>
                </a:solidFill>
                <a:latin typeface="Calibri Light" panose="020F0302020204030204"/>
              </a:rPr>
              <a:t>ook de Heer leed en stierf buiten de legerplaats (Hebr.13:12)</a:t>
            </a:r>
          </a:p>
          <a:p>
            <a:pPr marL="1371600" lvl="2" indent="-457200">
              <a:buFont typeface="Wingdings" panose="05000000000000000000" pitchFamily="2" charset="2"/>
              <a:buChar char="§"/>
            </a:pPr>
            <a:r>
              <a:rPr lang="nl-NL" sz="3000" dirty="0" smtClean="0">
                <a:solidFill>
                  <a:prstClr val="black"/>
                </a:solidFill>
                <a:latin typeface="Calibri Light" panose="020F0302020204030204"/>
              </a:rPr>
              <a:t>oftewel: de Olijfberg ligt buiten de legerplaats!</a:t>
            </a:r>
            <a:endParaRPr lang="nl-NL" sz="3000" dirty="0">
              <a:solidFill>
                <a:prstClr val="black"/>
              </a:solidFill>
              <a:latin typeface="Calibri Light" panose="020F0302020204030204"/>
            </a:endParaRPr>
          </a:p>
          <a:p>
            <a:pPr marL="457200" indent="-457200">
              <a:buFont typeface="Courier New" panose="02070309020205020404" pitchFamily="49" charset="0"/>
              <a:buChar char="o"/>
            </a:pPr>
            <a:r>
              <a:rPr lang="nl-NL" sz="3000" dirty="0">
                <a:solidFill>
                  <a:prstClr val="black"/>
                </a:solidFill>
                <a:latin typeface="Calibri Light" panose="020F0302020204030204"/>
              </a:rPr>
              <a:t>d</a:t>
            </a:r>
            <a:r>
              <a:rPr lang="nl-NL" sz="3000" dirty="0" smtClean="0">
                <a:solidFill>
                  <a:prstClr val="black"/>
                </a:solidFill>
                <a:latin typeface="Calibri Light" panose="020F0302020204030204"/>
              </a:rPr>
              <a:t>aar leidt de Heer ons naar grazige weiden</a:t>
            </a:r>
          </a:p>
        </p:txBody>
      </p:sp>
    </p:spTree>
    <p:extLst>
      <p:ext uri="{BB962C8B-B14F-4D97-AF65-F5344CB8AC3E}">
        <p14:creationId xmlns:p14="http://schemas.microsoft.com/office/powerpoint/2010/main" val="34220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6 </a:t>
            </a:r>
            <a:r>
              <a:rPr lang="nl-NL" sz="3200" dirty="0" smtClean="0">
                <a:solidFill>
                  <a:srgbClr val="002060"/>
                </a:solidFill>
              </a:rPr>
              <a:t>Zij</a:t>
            </a:r>
            <a:r>
              <a:rPr lang="nl-NL" sz="3200" dirty="0">
                <a:solidFill>
                  <a:srgbClr val="002060"/>
                </a:solidFill>
              </a:rPr>
              <a:t>, dan, die samenkomen, vroegen Hem, en zij zeggen: Heer, herstel jij </a:t>
            </a:r>
            <a:r>
              <a:rPr lang="nl-NL" sz="3200" u="sng" dirty="0">
                <a:solidFill>
                  <a:srgbClr val="002060"/>
                </a:solidFill>
              </a:rPr>
              <a:t>in deze tijd</a:t>
            </a:r>
            <a:r>
              <a:rPr lang="nl-NL" sz="3200" dirty="0">
                <a:solidFill>
                  <a:srgbClr val="002060"/>
                </a:solidFill>
              </a:rPr>
              <a:t> het koninkrijk voor Israël?</a:t>
            </a:r>
          </a:p>
        </p:txBody>
      </p:sp>
      <p:pic>
        <p:nvPicPr>
          <p:cNvPr id="5" name="Afbeelding 4"/>
          <p:cNvPicPr>
            <a:picLocks noChangeAspect="1"/>
          </p:cNvPicPr>
          <p:nvPr/>
        </p:nvPicPr>
        <p:blipFill>
          <a:blip r:embed="rId2"/>
          <a:stretch>
            <a:fillRect/>
          </a:stretch>
        </p:blipFill>
        <p:spPr>
          <a:xfrm>
            <a:off x="179513" y="5445224"/>
            <a:ext cx="7162531" cy="760105"/>
          </a:xfrm>
          <a:prstGeom prst="rect">
            <a:avLst/>
          </a:prstGeom>
        </p:spPr>
      </p:pic>
      <p:pic>
        <p:nvPicPr>
          <p:cNvPr id="6" name="Afbeelding 5"/>
          <p:cNvPicPr>
            <a:picLocks noChangeAspect="1"/>
          </p:cNvPicPr>
          <p:nvPr/>
        </p:nvPicPr>
        <p:blipFill>
          <a:blip r:embed="rId3"/>
          <a:stretch>
            <a:fillRect/>
          </a:stretch>
        </p:blipFill>
        <p:spPr>
          <a:xfrm>
            <a:off x="177756" y="6125360"/>
            <a:ext cx="6891255" cy="745320"/>
          </a:xfrm>
          <a:prstGeom prst="rect">
            <a:avLst/>
          </a:prstGeom>
        </p:spPr>
      </p:pic>
      <p:sp>
        <p:nvSpPr>
          <p:cNvPr id="7" name="Tekstvak 6"/>
          <p:cNvSpPr txBox="1"/>
          <p:nvPr/>
        </p:nvSpPr>
        <p:spPr>
          <a:xfrm>
            <a:off x="1475656" y="3086907"/>
            <a:ext cx="6912768" cy="147732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000" dirty="0" smtClean="0">
                <a:solidFill>
                  <a:prstClr val="black"/>
                </a:solidFill>
                <a:latin typeface="Calibri Light" panose="020F0302020204030204"/>
              </a:rPr>
              <a:t>het antwoord van de Heer is ontwijkend</a:t>
            </a:r>
          </a:p>
          <a:p>
            <a:pPr marL="457200" indent="-457200">
              <a:buFont typeface="Courier New" panose="02070309020205020404" pitchFamily="49" charset="0"/>
              <a:buChar char="o"/>
            </a:pPr>
            <a:r>
              <a:rPr lang="nl-NL" sz="3000" dirty="0" smtClean="0">
                <a:solidFill>
                  <a:prstClr val="black"/>
                </a:solidFill>
                <a:latin typeface="Calibri Light" panose="020F0302020204030204"/>
              </a:rPr>
              <a:t>het is dé vraag die in Handelingen wordt beantwoord</a:t>
            </a:r>
          </a:p>
        </p:txBody>
      </p:sp>
    </p:spTree>
    <p:extLst>
      <p:ext uri="{BB962C8B-B14F-4D97-AF65-F5344CB8AC3E}">
        <p14:creationId xmlns:p14="http://schemas.microsoft.com/office/powerpoint/2010/main" val="40512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403187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a:solidFill>
                  <a:srgbClr val="002060"/>
                </a:solidFill>
              </a:rPr>
              <a:t>7</a:t>
            </a:r>
            <a:r>
              <a:rPr lang="nl-NL" sz="3200" dirty="0" smtClean="0">
                <a:solidFill>
                  <a:srgbClr val="002060"/>
                </a:solidFill>
              </a:rPr>
              <a:t> </a:t>
            </a:r>
            <a:r>
              <a:rPr lang="nl-NL" sz="3200" dirty="0">
                <a:solidFill>
                  <a:srgbClr val="002060"/>
                </a:solidFill>
              </a:rPr>
              <a:t>En Hij zei tot hen: Het is niet aan jullie de tijden of de gelegenheden te weten, die de Vader in zijn eigen macht gesteld heeft. </a:t>
            </a:r>
          </a:p>
          <a:p>
            <a:r>
              <a:rPr lang="nl-NL" sz="3200" baseline="30000" dirty="0">
                <a:solidFill>
                  <a:srgbClr val="002060"/>
                </a:solidFill>
              </a:rPr>
              <a:t>8</a:t>
            </a:r>
            <a:r>
              <a:rPr lang="nl-NL" sz="3200" dirty="0">
                <a:solidFill>
                  <a:srgbClr val="002060"/>
                </a:solidFill>
              </a:rPr>
              <a:t> Maar jullie zullen kracht ontvangen, wanneer de heilige geest op jullie komt, en jullie zullen Mijn getuigen zijn in Jeruzalem, en in geheel Judea en Samaria, en tot het uiterste van het land.</a:t>
            </a:r>
          </a:p>
        </p:txBody>
      </p:sp>
    </p:spTree>
    <p:extLst>
      <p:ext uri="{BB962C8B-B14F-4D97-AF65-F5344CB8AC3E}">
        <p14:creationId xmlns:p14="http://schemas.microsoft.com/office/powerpoint/2010/main" val="88729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a:solidFill>
                  <a:srgbClr val="002060"/>
                </a:solidFill>
              </a:rPr>
              <a:t>9</a:t>
            </a:r>
            <a:r>
              <a:rPr lang="nl-NL" sz="3200" dirty="0" smtClean="0">
                <a:solidFill>
                  <a:srgbClr val="002060"/>
                </a:solidFill>
              </a:rPr>
              <a:t> </a:t>
            </a:r>
            <a:r>
              <a:rPr lang="nl-NL" sz="3200" dirty="0">
                <a:solidFill>
                  <a:srgbClr val="002060"/>
                </a:solidFill>
              </a:rPr>
              <a:t>En terwijl Hij dit zegt, terwijl zij kijken, werd Hij omhoog geheven, en een wolk vatte Hem op, </a:t>
            </a:r>
            <a:endParaRPr lang="nl-NL" sz="3200" dirty="0" smtClean="0">
              <a:solidFill>
                <a:srgbClr val="002060"/>
              </a:solidFill>
            </a:endParaRPr>
          </a:p>
          <a:p>
            <a:r>
              <a:rPr lang="nl-NL" sz="3200" dirty="0" smtClean="0">
                <a:solidFill>
                  <a:srgbClr val="002060"/>
                </a:solidFill>
              </a:rPr>
              <a:t>weg </a:t>
            </a:r>
            <a:r>
              <a:rPr lang="nl-NL" sz="3200" dirty="0">
                <a:solidFill>
                  <a:srgbClr val="002060"/>
                </a:solidFill>
              </a:rPr>
              <a:t>van hun ogen.</a:t>
            </a:r>
          </a:p>
        </p:txBody>
      </p:sp>
      <p:pic>
        <p:nvPicPr>
          <p:cNvPr id="2" name="Afbeelding 1"/>
          <p:cNvPicPr>
            <a:picLocks noChangeAspect="1"/>
          </p:cNvPicPr>
          <p:nvPr/>
        </p:nvPicPr>
        <p:blipFill>
          <a:blip r:embed="rId2"/>
          <a:stretch>
            <a:fillRect/>
          </a:stretch>
        </p:blipFill>
        <p:spPr>
          <a:xfrm>
            <a:off x="179513" y="5467827"/>
            <a:ext cx="6480719" cy="697477"/>
          </a:xfrm>
          <a:prstGeom prst="rect">
            <a:avLst/>
          </a:prstGeom>
        </p:spPr>
      </p:pic>
      <p:pic>
        <p:nvPicPr>
          <p:cNvPr id="3" name="Afbeelding 2"/>
          <p:cNvPicPr>
            <a:picLocks noChangeAspect="1"/>
          </p:cNvPicPr>
          <p:nvPr/>
        </p:nvPicPr>
        <p:blipFill>
          <a:blip r:embed="rId3"/>
          <a:stretch>
            <a:fillRect/>
          </a:stretch>
        </p:blipFill>
        <p:spPr>
          <a:xfrm>
            <a:off x="167763" y="6111530"/>
            <a:ext cx="6196883" cy="746470"/>
          </a:xfrm>
          <a:prstGeom prst="rect">
            <a:avLst/>
          </a:prstGeom>
        </p:spPr>
      </p:pic>
      <p:sp>
        <p:nvSpPr>
          <p:cNvPr id="6" name="Tekstvak 5"/>
          <p:cNvSpPr txBox="1"/>
          <p:nvPr/>
        </p:nvSpPr>
        <p:spPr>
          <a:xfrm>
            <a:off x="2195736" y="3140968"/>
            <a:ext cx="5628374" cy="1077218"/>
          </a:xfrm>
          <a:prstGeom prst="rect">
            <a:avLst/>
          </a:prstGeom>
          <a:solidFill>
            <a:srgbClr val="CCFFCC"/>
          </a:solidFill>
        </p:spPr>
        <p:txBody>
          <a:bodyPr wrap="square" rtlCol="0">
            <a:spAutoFit/>
          </a:bodyPr>
          <a:lstStyle/>
          <a:p>
            <a:pPr marL="457200" indent="-457200">
              <a:buFont typeface="Courier New" panose="02070309020205020404" pitchFamily="49" charset="0"/>
              <a:buChar char="o"/>
            </a:pPr>
            <a:r>
              <a:rPr lang="nl-NL" sz="3200" dirty="0" smtClean="0">
                <a:solidFill>
                  <a:prstClr val="black"/>
                </a:solidFill>
                <a:latin typeface="Calibri Light" panose="020F0302020204030204"/>
              </a:rPr>
              <a:t>de hemelvaart</a:t>
            </a:r>
          </a:p>
          <a:p>
            <a:pPr marL="457200" indent="-457200">
              <a:buFont typeface="Courier New" panose="02070309020205020404" pitchFamily="49" charset="0"/>
              <a:buChar char="o"/>
            </a:pPr>
            <a:r>
              <a:rPr lang="nl-NL" sz="3200" dirty="0" smtClean="0">
                <a:solidFill>
                  <a:prstClr val="black"/>
                </a:solidFill>
                <a:latin typeface="Calibri Light" panose="020F0302020204030204"/>
              </a:rPr>
              <a:t>vanaf de Olijfberg (zie vers 12)</a:t>
            </a:r>
          </a:p>
        </p:txBody>
      </p:sp>
    </p:spTree>
    <p:extLst>
      <p:ext uri="{BB962C8B-B14F-4D97-AF65-F5344CB8AC3E}">
        <p14:creationId xmlns:p14="http://schemas.microsoft.com/office/powerpoint/2010/main" val="36446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10</a:t>
            </a:r>
            <a:r>
              <a:rPr lang="nl-NL" sz="3200" dirty="0" smtClean="0">
                <a:solidFill>
                  <a:srgbClr val="002060"/>
                </a:solidFill>
              </a:rPr>
              <a:t> </a:t>
            </a:r>
            <a:r>
              <a:rPr lang="nl-NL" sz="3200" dirty="0">
                <a:solidFill>
                  <a:srgbClr val="002060"/>
                </a:solidFill>
              </a:rPr>
              <a:t>En zij kijken aandachtig naar de hemel, </a:t>
            </a:r>
            <a:endParaRPr lang="nl-NL" sz="3200" dirty="0" smtClean="0">
              <a:solidFill>
                <a:srgbClr val="002060"/>
              </a:solidFill>
            </a:endParaRPr>
          </a:p>
          <a:p>
            <a:r>
              <a:rPr lang="nl-NL" sz="3200" dirty="0" smtClean="0">
                <a:solidFill>
                  <a:srgbClr val="002060"/>
                </a:solidFill>
              </a:rPr>
              <a:t>terwijl </a:t>
            </a:r>
            <a:r>
              <a:rPr lang="nl-NL" sz="3200" dirty="0">
                <a:solidFill>
                  <a:srgbClr val="002060"/>
                </a:solidFill>
              </a:rPr>
              <a:t>Hij gaat, </a:t>
            </a:r>
            <a:endParaRPr lang="nl-NL" sz="3200" dirty="0" smtClean="0">
              <a:solidFill>
                <a:srgbClr val="002060"/>
              </a:solidFill>
            </a:endParaRPr>
          </a:p>
          <a:p>
            <a:r>
              <a:rPr lang="nl-NL" sz="3200" dirty="0" smtClean="0">
                <a:solidFill>
                  <a:srgbClr val="002060"/>
                </a:solidFill>
              </a:rPr>
              <a:t>en </a:t>
            </a:r>
            <a:r>
              <a:rPr lang="nl-NL" sz="3200" dirty="0">
                <a:solidFill>
                  <a:srgbClr val="002060"/>
                </a:solidFill>
              </a:rPr>
              <a:t>zie, twee mannen in witte kleren stonden bij hen</a:t>
            </a:r>
            <a:r>
              <a:rPr lang="nl-NL" sz="3200" dirty="0" smtClean="0">
                <a:solidFill>
                  <a:srgbClr val="002060"/>
                </a:solidFill>
              </a:rPr>
              <a:t>,</a:t>
            </a:r>
            <a:endParaRPr lang="nl-NL" sz="3200" dirty="0">
              <a:solidFill>
                <a:srgbClr val="002060"/>
              </a:solidFill>
            </a:endParaRPr>
          </a:p>
        </p:txBody>
      </p:sp>
      <p:pic>
        <p:nvPicPr>
          <p:cNvPr id="2" name="Afbeelding 1"/>
          <p:cNvPicPr>
            <a:picLocks noChangeAspect="1"/>
          </p:cNvPicPr>
          <p:nvPr/>
        </p:nvPicPr>
        <p:blipFill>
          <a:blip r:embed="rId2"/>
          <a:stretch>
            <a:fillRect/>
          </a:stretch>
        </p:blipFill>
        <p:spPr>
          <a:xfrm>
            <a:off x="167203" y="5085184"/>
            <a:ext cx="7861181" cy="902720"/>
          </a:xfrm>
          <a:prstGeom prst="rect">
            <a:avLst/>
          </a:prstGeom>
        </p:spPr>
      </p:pic>
      <p:pic>
        <p:nvPicPr>
          <p:cNvPr id="3" name="Afbeelding 2"/>
          <p:cNvPicPr>
            <a:picLocks noChangeAspect="1"/>
          </p:cNvPicPr>
          <p:nvPr/>
        </p:nvPicPr>
        <p:blipFill>
          <a:blip r:embed="rId3"/>
          <a:stretch>
            <a:fillRect/>
          </a:stretch>
        </p:blipFill>
        <p:spPr>
          <a:xfrm>
            <a:off x="179513" y="5915525"/>
            <a:ext cx="7861181" cy="1013073"/>
          </a:xfrm>
          <a:prstGeom prst="rect">
            <a:avLst/>
          </a:prstGeom>
        </p:spPr>
      </p:pic>
    </p:spTree>
    <p:extLst>
      <p:ext uri="{BB962C8B-B14F-4D97-AF65-F5344CB8AC3E}">
        <p14:creationId xmlns:p14="http://schemas.microsoft.com/office/powerpoint/2010/main" val="337486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1569660"/>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11</a:t>
            </a:r>
            <a:r>
              <a:rPr lang="nl-NL" sz="3200" dirty="0" smtClean="0">
                <a:solidFill>
                  <a:srgbClr val="002060"/>
                </a:solidFill>
              </a:rPr>
              <a:t> </a:t>
            </a:r>
            <a:r>
              <a:rPr lang="nl-NL" sz="3200" dirty="0">
                <a:solidFill>
                  <a:srgbClr val="002060"/>
                </a:solidFill>
              </a:rPr>
              <a:t>die ook zeggen: </a:t>
            </a:r>
            <a:r>
              <a:rPr lang="nl-NL" sz="3200" dirty="0" err="1">
                <a:solidFill>
                  <a:srgbClr val="002060"/>
                </a:solidFill>
              </a:rPr>
              <a:t>Galilese</a:t>
            </a:r>
            <a:r>
              <a:rPr lang="nl-NL" sz="3200" dirty="0">
                <a:solidFill>
                  <a:srgbClr val="002060"/>
                </a:solidFill>
              </a:rPr>
              <a:t> mannen, waarom staan jullie daar, en kijken jullie op naar de hemel? </a:t>
            </a:r>
            <a:endParaRPr lang="nl-NL" sz="3200" dirty="0" smtClean="0">
              <a:solidFill>
                <a:srgbClr val="002060"/>
              </a:solidFill>
            </a:endParaRPr>
          </a:p>
        </p:txBody>
      </p:sp>
      <p:pic>
        <p:nvPicPr>
          <p:cNvPr id="2" name="Afbeelding 1"/>
          <p:cNvPicPr>
            <a:picLocks noChangeAspect="1"/>
          </p:cNvPicPr>
          <p:nvPr/>
        </p:nvPicPr>
        <p:blipFill>
          <a:blip r:embed="rId2"/>
          <a:stretch>
            <a:fillRect/>
          </a:stretch>
        </p:blipFill>
        <p:spPr>
          <a:xfrm>
            <a:off x="179513" y="6070243"/>
            <a:ext cx="8836724" cy="785487"/>
          </a:xfrm>
          <a:prstGeom prst="rect">
            <a:avLst/>
          </a:prstGeom>
        </p:spPr>
      </p:pic>
    </p:spTree>
    <p:extLst>
      <p:ext uri="{BB962C8B-B14F-4D97-AF65-F5344CB8AC3E}">
        <p14:creationId xmlns:p14="http://schemas.microsoft.com/office/powerpoint/2010/main" val="38255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9513" y="116632"/>
            <a:ext cx="8856984" cy="2062103"/>
          </a:xfrm>
          <a:prstGeom prst="rect">
            <a:avLst/>
          </a:prstGeom>
          <a:noFill/>
        </p:spPr>
        <p:txBody>
          <a:bodyPr wrap="square" rtlCol="0">
            <a:spAutoFit/>
          </a:bodyPr>
          <a:lstStyle/>
          <a:p>
            <a:r>
              <a:rPr lang="nl-NL" sz="3200" b="1" dirty="0" smtClean="0">
                <a:solidFill>
                  <a:srgbClr val="002060"/>
                </a:solidFill>
              </a:rPr>
              <a:t>Handelingen 1</a:t>
            </a:r>
          </a:p>
          <a:p>
            <a:r>
              <a:rPr lang="nl-NL" sz="3200" baseline="30000" dirty="0" smtClean="0">
                <a:solidFill>
                  <a:srgbClr val="002060"/>
                </a:solidFill>
              </a:rPr>
              <a:t>11</a:t>
            </a:r>
            <a:r>
              <a:rPr lang="nl-NL" sz="3200" dirty="0" smtClean="0">
                <a:solidFill>
                  <a:srgbClr val="002060"/>
                </a:solidFill>
              </a:rPr>
              <a:t> …Deze </a:t>
            </a:r>
            <a:r>
              <a:rPr lang="nl-NL" sz="3200" dirty="0">
                <a:solidFill>
                  <a:srgbClr val="002060"/>
                </a:solidFill>
              </a:rPr>
              <a:t>Jezus, die van jullie opgenomen wordt in de hemel, zal </a:t>
            </a:r>
            <a:r>
              <a:rPr lang="nl-NL" sz="3200" dirty="0" smtClean="0">
                <a:solidFill>
                  <a:srgbClr val="002060"/>
                </a:solidFill>
              </a:rPr>
              <a:t>zó komen</a:t>
            </a:r>
            <a:r>
              <a:rPr lang="nl-NL" sz="3200" dirty="0">
                <a:solidFill>
                  <a:srgbClr val="002060"/>
                </a:solidFill>
              </a:rPr>
              <a:t>, </a:t>
            </a:r>
            <a:endParaRPr lang="nl-NL" sz="3200" dirty="0" smtClean="0">
              <a:solidFill>
                <a:srgbClr val="002060"/>
              </a:solidFill>
            </a:endParaRPr>
          </a:p>
          <a:p>
            <a:r>
              <a:rPr lang="nl-NL" sz="3200" dirty="0" smtClean="0">
                <a:solidFill>
                  <a:srgbClr val="002060"/>
                </a:solidFill>
              </a:rPr>
              <a:t>zoals </a:t>
            </a:r>
            <a:r>
              <a:rPr lang="nl-NL" sz="3200" dirty="0">
                <a:solidFill>
                  <a:srgbClr val="002060"/>
                </a:solidFill>
              </a:rPr>
              <a:t>jullie Hem </a:t>
            </a:r>
            <a:r>
              <a:rPr lang="nl-NL" sz="3200" dirty="0" smtClean="0">
                <a:solidFill>
                  <a:srgbClr val="002060"/>
                </a:solidFill>
              </a:rPr>
              <a:t>naar </a:t>
            </a:r>
            <a:r>
              <a:rPr lang="nl-NL" sz="3200" dirty="0">
                <a:solidFill>
                  <a:srgbClr val="002060"/>
                </a:solidFill>
              </a:rPr>
              <a:t>de </a:t>
            </a:r>
            <a:r>
              <a:rPr lang="nl-NL" sz="3200" dirty="0" smtClean="0">
                <a:solidFill>
                  <a:srgbClr val="002060"/>
                </a:solidFill>
              </a:rPr>
              <a:t>hemel zien gaan. </a:t>
            </a:r>
            <a:endParaRPr lang="nl-NL" sz="3200" dirty="0">
              <a:solidFill>
                <a:srgbClr val="002060"/>
              </a:solidFill>
            </a:endParaRPr>
          </a:p>
        </p:txBody>
      </p:sp>
      <p:sp>
        <p:nvSpPr>
          <p:cNvPr id="5" name="Tekstvak 4"/>
          <p:cNvSpPr txBox="1"/>
          <p:nvPr/>
        </p:nvSpPr>
        <p:spPr>
          <a:xfrm>
            <a:off x="1403648" y="2689846"/>
            <a:ext cx="6624736" cy="2062103"/>
          </a:xfrm>
          <a:prstGeom prst="rect">
            <a:avLst/>
          </a:prstGeom>
          <a:solidFill>
            <a:srgbClr val="CCFFCC"/>
          </a:solidFill>
        </p:spPr>
        <p:txBody>
          <a:bodyPr wrap="square" rtlCol="0">
            <a:spAutoFit/>
          </a:bodyPr>
          <a:lstStyle/>
          <a:p>
            <a:r>
              <a:rPr lang="nl-NL" sz="3200" i="1" dirty="0">
                <a:solidFill>
                  <a:prstClr val="black"/>
                </a:solidFill>
                <a:latin typeface="Calibri Light" panose="020F0302020204030204"/>
              </a:rPr>
              <a:t>Zacharia 14</a:t>
            </a:r>
          </a:p>
          <a:p>
            <a:r>
              <a:rPr lang="nl-NL" sz="3200" baseline="30000" dirty="0">
                <a:solidFill>
                  <a:prstClr val="black"/>
                </a:solidFill>
                <a:latin typeface="Calibri Light" panose="020F0302020204030204"/>
              </a:rPr>
              <a:t>4</a:t>
            </a:r>
            <a:r>
              <a:rPr lang="nl-NL" sz="3200" dirty="0">
                <a:solidFill>
                  <a:prstClr val="black"/>
                </a:solidFill>
                <a:latin typeface="Calibri Light" panose="020F0302020204030204"/>
              </a:rPr>
              <a:t> En zijn voeten zullen in die dag staan op de Olijfberg, die op </a:t>
            </a:r>
            <a:r>
              <a:rPr lang="nl-NL" sz="3200" dirty="0" smtClean="0">
                <a:solidFill>
                  <a:prstClr val="black"/>
                </a:solidFill>
                <a:latin typeface="Calibri Light" panose="020F0302020204030204"/>
              </a:rPr>
              <a:t>het aangezicht </a:t>
            </a:r>
            <a:r>
              <a:rPr lang="nl-NL" sz="3200" dirty="0">
                <a:solidFill>
                  <a:prstClr val="black"/>
                </a:solidFill>
                <a:latin typeface="Calibri Light" panose="020F0302020204030204"/>
              </a:rPr>
              <a:t>van Jeruzalem ligt, aan de oostzijde. </a:t>
            </a:r>
            <a:endParaRPr lang="nl-NL" sz="3200" dirty="0" smtClean="0">
              <a:solidFill>
                <a:prstClr val="black"/>
              </a:solidFill>
              <a:latin typeface="Calibri Light" panose="020F0302020204030204"/>
            </a:endParaRPr>
          </a:p>
        </p:txBody>
      </p:sp>
      <p:pic>
        <p:nvPicPr>
          <p:cNvPr id="2" name="Afbeelding 1"/>
          <p:cNvPicPr>
            <a:picLocks noChangeAspect="1"/>
          </p:cNvPicPr>
          <p:nvPr/>
        </p:nvPicPr>
        <p:blipFill>
          <a:blip r:embed="rId2"/>
          <a:stretch>
            <a:fillRect/>
          </a:stretch>
        </p:blipFill>
        <p:spPr>
          <a:xfrm>
            <a:off x="216024" y="5159381"/>
            <a:ext cx="8676456" cy="875475"/>
          </a:xfrm>
          <a:prstGeom prst="rect">
            <a:avLst/>
          </a:prstGeom>
        </p:spPr>
      </p:pic>
      <p:pic>
        <p:nvPicPr>
          <p:cNvPr id="3" name="Afbeelding 2"/>
          <p:cNvPicPr>
            <a:picLocks noChangeAspect="1"/>
          </p:cNvPicPr>
          <p:nvPr/>
        </p:nvPicPr>
        <p:blipFill>
          <a:blip r:embed="rId3"/>
          <a:stretch>
            <a:fillRect/>
          </a:stretch>
        </p:blipFill>
        <p:spPr>
          <a:xfrm>
            <a:off x="179162" y="5974244"/>
            <a:ext cx="8209262" cy="883756"/>
          </a:xfrm>
          <a:prstGeom prst="rect">
            <a:avLst/>
          </a:prstGeom>
        </p:spPr>
      </p:pic>
    </p:spTree>
    <p:extLst>
      <p:ext uri="{BB962C8B-B14F-4D97-AF65-F5344CB8AC3E}">
        <p14:creationId xmlns:p14="http://schemas.microsoft.com/office/powerpoint/2010/main" val="24340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tandaard A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000" dirty="0">
            <a:solidFill>
              <a:srgbClr val="002060"/>
            </a:solidFill>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 AP</Template>
  <TotalTime>8783</TotalTime>
  <Words>1280</Words>
  <Application>Microsoft Office PowerPoint</Application>
  <PresentationFormat>Diavoorstelling (4:3)</PresentationFormat>
  <Paragraphs>146</Paragraphs>
  <Slides>32</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32</vt:i4>
      </vt:variant>
    </vt:vector>
  </HeadingPairs>
  <TitlesOfParts>
    <vt:vector size="39" baseType="lpstr">
      <vt:lpstr>Arial</vt:lpstr>
      <vt:lpstr>Calibri</vt:lpstr>
      <vt:lpstr>Calibri Light</vt:lpstr>
      <vt:lpstr>Courier New</vt:lpstr>
      <vt:lpstr>Verdana</vt:lpstr>
      <vt:lpstr>Wingdings</vt:lpstr>
      <vt:lpstr>standaard AP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Piet</dc:creator>
  <cp:lastModifiedBy>Gerard Oudijn</cp:lastModifiedBy>
  <cp:revision>427</cp:revision>
  <dcterms:created xsi:type="dcterms:W3CDTF">2015-09-27T18:17:31Z</dcterms:created>
  <dcterms:modified xsi:type="dcterms:W3CDTF">2023-03-12T14:55:10Z</dcterms:modified>
</cp:coreProperties>
</file>