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0"/>
  </p:notesMasterIdLst>
  <p:sldIdLst>
    <p:sldId id="1351" r:id="rId3"/>
    <p:sldId id="1950" r:id="rId4"/>
    <p:sldId id="1951" r:id="rId5"/>
    <p:sldId id="1952" r:id="rId6"/>
    <p:sldId id="1953" r:id="rId7"/>
    <p:sldId id="1954" r:id="rId8"/>
    <p:sldId id="1905" r:id="rId9"/>
    <p:sldId id="1916" r:id="rId10"/>
    <p:sldId id="1917" r:id="rId11"/>
    <p:sldId id="1918" r:id="rId12"/>
    <p:sldId id="1919" r:id="rId13"/>
    <p:sldId id="1920" r:id="rId14"/>
    <p:sldId id="1926" r:id="rId15"/>
    <p:sldId id="1935" r:id="rId16"/>
    <p:sldId id="1925" r:id="rId17"/>
    <p:sldId id="1937" r:id="rId18"/>
    <p:sldId id="1936" r:id="rId19"/>
    <p:sldId id="1927" r:id="rId20"/>
    <p:sldId id="1928" r:id="rId21"/>
    <p:sldId id="1938" r:id="rId22"/>
    <p:sldId id="1929" r:id="rId23"/>
    <p:sldId id="1930" r:id="rId24"/>
    <p:sldId id="1931" r:id="rId25"/>
    <p:sldId id="1932" r:id="rId26"/>
    <p:sldId id="1933" r:id="rId27"/>
    <p:sldId id="1934" r:id="rId28"/>
    <p:sldId id="1939" r:id="rId2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002E8A"/>
    <a:srgbClr val="003300"/>
    <a:srgbClr val="0319BD"/>
    <a:srgbClr val="75CF07"/>
    <a:srgbClr val="79D707"/>
    <a:srgbClr val="CCFF99"/>
    <a:srgbClr val="CCCCFF"/>
    <a:srgbClr val="817FB1"/>
    <a:srgbClr val="799F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22264" autoAdjust="0"/>
    <p:restoredTop sz="86401" autoAdjust="0"/>
  </p:normalViewPr>
  <p:slideViewPr>
    <p:cSldViewPr snapToGrid="0">
      <p:cViewPr varScale="1">
        <p:scale>
          <a:sx n="84" d="100"/>
          <a:sy n="84" d="100"/>
        </p:scale>
        <p:origin x="468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7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64A6EF-CB02-48DE-9D12-0F764397CD53}" type="datetimeFigureOut">
              <a:rPr lang="nl-NL" smtClean="0"/>
              <a:t>3-12-2023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 dirty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BCC728-698F-42B6-9C18-F019068154F8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131235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764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025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644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4807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3221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83038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37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895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48105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5969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338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71200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25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2905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26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4587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27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512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8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570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9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523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10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4313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11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581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12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9041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13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9702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F67A1D-98E9-4560-A03A-F71F64D98B1B}" type="slidenum">
              <a:rPr lang="nl-NL" smtClean="0">
                <a:solidFill>
                  <a:prstClr val="black"/>
                </a:solidFill>
              </a:rPr>
              <a:pPr/>
              <a:t>14</a:t>
            </a:fld>
            <a:endParaRPr lang="nl-N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342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3-12-2023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970732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3-12-2023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987379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3-12-2023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9607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3-12-2023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17716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3-12-2023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3689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3-12-2023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115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3-12-2023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87247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3-12-2023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504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3-12-2023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8278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3-12-2023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5989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3-12-2023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636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3-12-2023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509172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3-12-2023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4911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3-12-2023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98669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3-12-2023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59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3-12-2023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205910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3-12-2023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456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3-12-2023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7191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3-12-2023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29100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3-12-2023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923174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3-12-2023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1377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C6EAC-5D6F-4E98-B6F0-1A43805D3C3D}" type="datetimeFigureOut">
              <a:rPr lang="nl-NL" smtClean="0"/>
              <a:t>3-12-2023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58581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/>
              <a:t>3-12-2023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54236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CC6EAC-5D6F-4E98-B6F0-1A43805D3C3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3-12-2023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E0513-1103-40DF-8D47-98214F913C7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37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9551" y="377189"/>
            <a:ext cx="7920989" cy="4455557"/>
          </a:xfrm>
          <a:prstGeom prst="rect">
            <a:avLst/>
          </a:prstGeom>
        </p:spPr>
      </p:pic>
      <p:sp>
        <p:nvSpPr>
          <p:cNvPr id="8" name="Tekstvak 7"/>
          <p:cNvSpPr txBox="1"/>
          <p:nvPr/>
        </p:nvSpPr>
        <p:spPr>
          <a:xfrm>
            <a:off x="813068" y="5277233"/>
            <a:ext cx="508481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0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zoonstelling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8751570" y="457199"/>
            <a:ext cx="329184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700" dirty="0" smtClean="0">
                <a:solidFill>
                  <a:schemeClr val="bg1"/>
                </a:solidFill>
              </a:rPr>
              <a:t>Alblasserdam, 3 december  2023</a:t>
            </a:r>
            <a:endParaRPr lang="nl-NL" sz="17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2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81939" y="237537"/>
            <a:ext cx="116890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Romeinen 8</a:t>
            </a:r>
            <a:endParaRPr lang="nl-NL" sz="3600" b="1" dirty="0">
              <a:solidFill>
                <a:srgbClr val="002060"/>
              </a:solidFill>
            </a:endParaRP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15</a:t>
            </a:r>
            <a:r>
              <a:rPr lang="nl-NL" sz="3600" dirty="0" smtClean="0">
                <a:solidFill>
                  <a:srgbClr val="002060"/>
                </a:solidFill>
              </a:rPr>
              <a:t> </a:t>
            </a:r>
            <a:r>
              <a:rPr lang="nl-NL" sz="3600" dirty="0">
                <a:solidFill>
                  <a:srgbClr val="002060"/>
                </a:solidFill>
              </a:rPr>
              <a:t>Want jullie </a:t>
            </a:r>
            <a:r>
              <a:rPr lang="nl-NL" sz="3600" dirty="0" smtClean="0">
                <a:solidFill>
                  <a:srgbClr val="002060"/>
                </a:solidFill>
              </a:rPr>
              <a:t>ontvingen niet </a:t>
            </a:r>
            <a:r>
              <a:rPr lang="nl-NL" sz="3600" dirty="0">
                <a:solidFill>
                  <a:srgbClr val="002060"/>
                </a:solidFill>
              </a:rPr>
              <a:t>een geest van slavernij </a:t>
            </a:r>
          </a:p>
          <a:p>
            <a:r>
              <a:rPr lang="nl-NL" sz="3600" dirty="0" smtClean="0">
                <a:solidFill>
                  <a:srgbClr val="002060"/>
                </a:solidFill>
              </a:rPr>
              <a:t>om </a:t>
            </a:r>
            <a:r>
              <a:rPr lang="nl-NL" sz="3600" dirty="0">
                <a:solidFill>
                  <a:srgbClr val="002060"/>
                </a:solidFill>
              </a:rPr>
              <a:t>weer te vrezen,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maar </a:t>
            </a:r>
            <a:r>
              <a:rPr lang="nl-NL" sz="3600" dirty="0">
                <a:solidFill>
                  <a:srgbClr val="002060"/>
                </a:solidFill>
              </a:rPr>
              <a:t>jullie </a:t>
            </a:r>
            <a:r>
              <a:rPr lang="nl-NL" sz="3600" dirty="0" smtClean="0">
                <a:solidFill>
                  <a:srgbClr val="002060"/>
                </a:solidFill>
              </a:rPr>
              <a:t>ontvingen de </a:t>
            </a:r>
            <a:r>
              <a:rPr lang="nl-NL" sz="3600" dirty="0">
                <a:solidFill>
                  <a:srgbClr val="002060"/>
                </a:solidFill>
              </a:rPr>
              <a:t>geest van </a:t>
            </a:r>
            <a:r>
              <a:rPr lang="nl-NL" sz="3600" dirty="0" smtClean="0">
                <a:solidFill>
                  <a:srgbClr val="002060"/>
                </a:solidFill>
              </a:rPr>
              <a:t>de zoonstelling,</a:t>
            </a:r>
          </a:p>
          <a:p>
            <a:r>
              <a:rPr lang="nl-NL" sz="3600" dirty="0" smtClean="0">
                <a:solidFill>
                  <a:srgbClr val="002060"/>
                </a:solidFill>
              </a:rPr>
              <a:t>in </a:t>
            </a:r>
            <a:r>
              <a:rPr lang="nl-NL" sz="3600" dirty="0">
                <a:solidFill>
                  <a:srgbClr val="002060"/>
                </a:solidFill>
              </a:rPr>
              <a:t>welke wij roepen: </a:t>
            </a:r>
            <a:r>
              <a:rPr lang="nl-NL" sz="3600" dirty="0" err="1">
                <a:solidFill>
                  <a:srgbClr val="002060"/>
                </a:solidFill>
              </a:rPr>
              <a:t>Abba</a:t>
            </a:r>
            <a:r>
              <a:rPr lang="nl-NL" sz="3600" dirty="0">
                <a:solidFill>
                  <a:srgbClr val="002060"/>
                </a:solidFill>
              </a:rPr>
              <a:t>! Vader!</a:t>
            </a:r>
            <a:endParaRPr lang="nl-NL" sz="3600" dirty="0" smtClean="0">
              <a:solidFill>
                <a:srgbClr val="00206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362200" y="3841073"/>
            <a:ext cx="8382000" cy="107721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de daadwerkelijke zoonstelling is nog toekomst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we zijn in afwachting van de zoonstelling &gt; </a:t>
            </a:r>
            <a:endParaRPr lang="nl-NL" sz="32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43" y="5827680"/>
            <a:ext cx="7036118" cy="103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98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81939" y="237537"/>
            <a:ext cx="116890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Romeinen 8</a:t>
            </a:r>
            <a:endParaRPr lang="nl-NL" sz="3600" b="1" dirty="0">
              <a:solidFill>
                <a:srgbClr val="002060"/>
              </a:solidFill>
            </a:endParaRP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15</a:t>
            </a:r>
            <a:r>
              <a:rPr lang="nl-NL" sz="3600" dirty="0" smtClean="0">
                <a:solidFill>
                  <a:srgbClr val="002060"/>
                </a:solidFill>
              </a:rPr>
              <a:t> </a:t>
            </a:r>
            <a:r>
              <a:rPr lang="nl-NL" sz="3600" dirty="0">
                <a:solidFill>
                  <a:srgbClr val="002060"/>
                </a:solidFill>
              </a:rPr>
              <a:t>Want jullie </a:t>
            </a:r>
            <a:r>
              <a:rPr lang="nl-NL" sz="3600" dirty="0" smtClean="0">
                <a:solidFill>
                  <a:srgbClr val="002060"/>
                </a:solidFill>
              </a:rPr>
              <a:t>ontvingen niet </a:t>
            </a:r>
            <a:r>
              <a:rPr lang="nl-NL" sz="3600" dirty="0">
                <a:solidFill>
                  <a:srgbClr val="002060"/>
                </a:solidFill>
              </a:rPr>
              <a:t>een geest van slavernij </a:t>
            </a:r>
          </a:p>
          <a:p>
            <a:r>
              <a:rPr lang="nl-NL" sz="3600" dirty="0" smtClean="0">
                <a:solidFill>
                  <a:srgbClr val="002060"/>
                </a:solidFill>
              </a:rPr>
              <a:t>om </a:t>
            </a:r>
            <a:r>
              <a:rPr lang="nl-NL" sz="3600" dirty="0">
                <a:solidFill>
                  <a:srgbClr val="002060"/>
                </a:solidFill>
              </a:rPr>
              <a:t>weer te vrezen,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maar </a:t>
            </a:r>
            <a:r>
              <a:rPr lang="nl-NL" sz="3600" dirty="0">
                <a:solidFill>
                  <a:srgbClr val="002060"/>
                </a:solidFill>
              </a:rPr>
              <a:t>jullie </a:t>
            </a:r>
            <a:r>
              <a:rPr lang="nl-NL" sz="3600" dirty="0" smtClean="0">
                <a:solidFill>
                  <a:srgbClr val="002060"/>
                </a:solidFill>
              </a:rPr>
              <a:t>ontvingen de </a:t>
            </a:r>
            <a:r>
              <a:rPr lang="nl-NL" sz="3600" dirty="0">
                <a:solidFill>
                  <a:srgbClr val="002060"/>
                </a:solidFill>
              </a:rPr>
              <a:t>geest van </a:t>
            </a:r>
            <a:r>
              <a:rPr lang="nl-NL" sz="3600" dirty="0" smtClean="0">
                <a:solidFill>
                  <a:srgbClr val="002060"/>
                </a:solidFill>
              </a:rPr>
              <a:t>de zoonstelling,</a:t>
            </a:r>
          </a:p>
          <a:p>
            <a:r>
              <a:rPr lang="nl-NL" sz="3600" dirty="0" smtClean="0">
                <a:solidFill>
                  <a:srgbClr val="002060"/>
                </a:solidFill>
              </a:rPr>
              <a:t>in </a:t>
            </a:r>
            <a:r>
              <a:rPr lang="nl-NL" sz="3600" dirty="0">
                <a:solidFill>
                  <a:srgbClr val="002060"/>
                </a:solidFill>
              </a:rPr>
              <a:t>welke wij roepen: </a:t>
            </a:r>
            <a:r>
              <a:rPr lang="nl-NL" sz="3600" dirty="0" err="1">
                <a:solidFill>
                  <a:srgbClr val="002060"/>
                </a:solidFill>
              </a:rPr>
              <a:t>Abba</a:t>
            </a:r>
            <a:r>
              <a:rPr lang="nl-NL" sz="3600" dirty="0">
                <a:solidFill>
                  <a:srgbClr val="002060"/>
                </a:solidFill>
              </a:rPr>
              <a:t>! Vader!</a:t>
            </a:r>
            <a:endParaRPr lang="nl-NL" sz="3600" dirty="0" smtClean="0">
              <a:solidFill>
                <a:srgbClr val="00206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468630" y="4035383"/>
            <a:ext cx="11148059" cy="206210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3200" b="1" i="1" dirty="0">
                <a:latin typeface="+mj-lt"/>
              </a:rPr>
              <a:t>Romeinen 8</a:t>
            </a:r>
          </a:p>
          <a:p>
            <a:r>
              <a:rPr lang="nl-NL" sz="3200" baseline="30000" dirty="0">
                <a:latin typeface="+mj-lt"/>
              </a:rPr>
              <a:t>23</a:t>
            </a:r>
            <a:r>
              <a:rPr lang="nl-NL" sz="3200" dirty="0">
                <a:latin typeface="+mj-lt"/>
              </a:rPr>
              <a:t> En dat niet alleen, maar ook wijzelf, die de geest als </a:t>
            </a:r>
            <a:r>
              <a:rPr lang="nl-NL" sz="3200" dirty="0" smtClean="0">
                <a:latin typeface="+mj-lt"/>
              </a:rPr>
              <a:t>eerstelingen hebben</a:t>
            </a:r>
            <a:r>
              <a:rPr lang="nl-NL" sz="3200" dirty="0">
                <a:latin typeface="+mj-lt"/>
              </a:rPr>
              <a:t>, zuchten in onszelf, </a:t>
            </a:r>
            <a:r>
              <a:rPr lang="nl-NL" sz="3200" dirty="0" smtClean="0">
                <a:latin typeface="+mj-lt"/>
              </a:rPr>
              <a:t>wij, </a:t>
            </a:r>
            <a:r>
              <a:rPr lang="nl-NL" sz="3200" dirty="0">
                <a:latin typeface="+mj-lt"/>
              </a:rPr>
              <a:t>die in afwachting zijn van </a:t>
            </a:r>
            <a:r>
              <a:rPr lang="nl-NL" sz="3200" dirty="0" smtClean="0">
                <a:latin typeface="+mj-lt"/>
              </a:rPr>
              <a:t>de zoonstelling, </a:t>
            </a:r>
            <a:r>
              <a:rPr lang="nl-NL" sz="3200" dirty="0">
                <a:latin typeface="+mj-lt"/>
              </a:rPr>
              <a:t>de verlossing van ons lichaam.</a:t>
            </a:r>
          </a:p>
        </p:txBody>
      </p:sp>
    </p:spTree>
    <p:extLst>
      <p:ext uri="{BB962C8B-B14F-4D97-AF65-F5344CB8AC3E}">
        <p14:creationId xmlns:p14="http://schemas.microsoft.com/office/powerpoint/2010/main" val="287233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81939" y="237537"/>
            <a:ext cx="116890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Romeinen 8</a:t>
            </a:r>
            <a:endParaRPr lang="nl-NL" sz="3600" b="1" dirty="0">
              <a:solidFill>
                <a:srgbClr val="002060"/>
              </a:solidFill>
            </a:endParaRP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16</a:t>
            </a:r>
            <a:r>
              <a:rPr lang="nl-NL" sz="3600" dirty="0" smtClean="0">
                <a:solidFill>
                  <a:srgbClr val="002060"/>
                </a:solidFill>
              </a:rPr>
              <a:t> </a:t>
            </a:r>
            <a:r>
              <a:rPr lang="nl-NL" sz="3600" dirty="0">
                <a:solidFill>
                  <a:srgbClr val="002060"/>
                </a:solidFill>
              </a:rPr>
              <a:t>De geest </a:t>
            </a:r>
            <a:r>
              <a:rPr lang="nl-NL" sz="3600" dirty="0" smtClean="0">
                <a:solidFill>
                  <a:srgbClr val="002060"/>
                </a:solidFill>
              </a:rPr>
              <a:t>zelf </a:t>
            </a:r>
            <a:r>
              <a:rPr lang="nl-NL" sz="3600" dirty="0">
                <a:solidFill>
                  <a:srgbClr val="002060"/>
                </a:solidFill>
              </a:rPr>
              <a:t>getuigt samen met onze geest,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dat </a:t>
            </a:r>
            <a:r>
              <a:rPr lang="nl-NL" sz="3600" dirty="0">
                <a:solidFill>
                  <a:srgbClr val="002060"/>
                </a:solidFill>
              </a:rPr>
              <a:t>wij kinderen van God zijn.</a:t>
            </a:r>
            <a:endParaRPr lang="nl-NL" sz="3600" dirty="0" smtClean="0">
              <a:solidFill>
                <a:srgbClr val="002060"/>
              </a:solidFill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016" y="5867400"/>
            <a:ext cx="11972925" cy="990600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2065020" y="3178133"/>
            <a:ext cx="8382000" cy="107721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i="1" dirty="0" smtClean="0">
                <a:latin typeface="+mj-lt"/>
              </a:rPr>
              <a:t>toekomstige</a:t>
            </a:r>
            <a:r>
              <a:rPr lang="nl-NL" sz="3200" dirty="0" smtClean="0">
                <a:latin typeface="+mj-lt"/>
              </a:rPr>
              <a:t> zonen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maar </a:t>
            </a:r>
            <a:r>
              <a:rPr lang="nl-NL" sz="3200" i="1" dirty="0" smtClean="0">
                <a:latin typeface="+mj-lt"/>
              </a:rPr>
              <a:t>nu</a:t>
            </a:r>
            <a:r>
              <a:rPr lang="nl-NL" sz="3200" dirty="0" smtClean="0">
                <a:latin typeface="+mj-lt"/>
              </a:rPr>
              <a:t> al kinderen, verwekt door de Vader</a:t>
            </a:r>
            <a:endParaRPr lang="nl-N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886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81939" y="237537"/>
            <a:ext cx="11689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Romeinen 8</a:t>
            </a:r>
            <a:endParaRPr lang="nl-NL" sz="3600" b="1" dirty="0">
              <a:solidFill>
                <a:srgbClr val="002060"/>
              </a:solidFill>
            </a:endParaRP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17</a:t>
            </a:r>
            <a:r>
              <a:rPr lang="nl-NL" sz="3600" dirty="0" smtClean="0">
                <a:solidFill>
                  <a:srgbClr val="002060"/>
                </a:solidFill>
              </a:rPr>
              <a:t> Indien echter kinderen</a:t>
            </a:r>
            <a:r>
              <a:rPr lang="nl-NL" sz="3600" dirty="0">
                <a:solidFill>
                  <a:srgbClr val="002060"/>
                </a:solidFill>
              </a:rPr>
              <a:t>,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dan </a:t>
            </a:r>
            <a:r>
              <a:rPr lang="nl-NL" sz="3600" dirty="0">
                <a:solidFill>
                  <a:srgbClr val="002060"/>
                </a:solidFill>
              </a:rPr>
              <a:t>ook lot-bezitters: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lot-bezitters </a:t>
            </a:r>
            <a:r>
              <a:rPr lang="nl-NL" sz="3600" dirty="0">
                <a:solidFill>
                  <a:srgbClr val="002060"/>
                </a:solidFill>
              </a:rPr>
              <a:t>van </a:t>
            </a:r>
            <a:r>
              <a:rPr lang="nl-NL" sz="3600" dirty="0" smtClean="0">
                <a:solidFill>
                  <a:srgbClr val="002060"/>
                </a:solidFill>
              </a:rPr>
              <a:t>God…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81939" y="3677663"/>
            <a:ext cx="7589875" cy="58477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wij zullen delen in het bezit van de Vader!</a:t>
            </a:r>
            <a:endParaRPr lang="nl-NL" sz="32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39" y="5979016"/>
            <a:ext cx="8018913" cy="87898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0852" y="168812"/>
            <a:ext cx="3891148" cy="5778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11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81939" y="237537"/>
            <a:ext cx="11689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Romeinen 8</a:t>
            </a:r>
            <a:endParaRPr lang="nl-NL" sz="3600" b="1" dirty="0">
              <a:solidFill>
                <a:srgbClr val="002060"/>
              </a:solidFill>
            </a:endParaRP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17</a:t>
            </a:r>
            <a:r>
              <a:rPr lang="nl-NL" sz="3600" dirty="0" smtClean="0">
                <a:solidFill>
                  <a:srgbClr val="002060"/>
                </a:solidFill>
              </a:rPr>
              <a:t> Indien echter kinderen</a:t>
            </a:r>
            <a:r>
              <a:rPr lang="nl-NL" sz="3600" dirty="0">
                <a:solidFill>
                  <a:srgbClr val="002060"/>
                </a:solidFill>
              </a:rPr>
              <a:t>,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dan </a:t>
            </a:r>
            <a:r>
              <a:rPr lang="nl-NL" sz="3600" dirty="0">
                <a:solidFill>
                  <a:srgbClr val="002060"/>
                </a:solidFill>
              </a:rPr>
              <a:t>ook lot-bezitters: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lot-bezitters </a:t>
            </a:r>
            <a:r>
              <a:rPr lang="nl-NL" sz="3600" dirty="0">
                <a:solidFill>
                  <a:srgbClr val="002060"/>
                </a:solidFill>
              </a:rPr>
              <a:t>van </a:t>
            </a:r>
            <a:r>
              <a:rPr lang="nl-NL" sz="3600" dirty="0" smtClean="0">
                <a:solidFill>
                  <a:srgbClr val="002060"/>
                </a:solidFill>
              </a:rPr>
              <a:t>God…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477695" y="3477608"/>
            <a:ext cx="8100059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3200" b="1" i="1" dirty="0">
                <a:latin typeface="+mj-lt"/>
              </a:rPr>
              <a:t>Galaten 4</a:t>
            </a:r>
          </a:p>
          <a:p>
            <a:r>
              <a:rPr lang="nl-NL" sz="3200" baseline="30000" dirty="0">
                <a:latin typeface="+mj-lt"/>
              </a:rPr>
              <a:t>7</a:t>
            </a:r>
            <a:r>
              <a:rPr lang="nl-NL" sz="3200" dirty="0">
                <a:latin typeface="+mj-lt"/>
              </a:rPr>
              <a:t> Zodat jij geen slaaf meer bent, maar een zoon; </a:t>
            </a:r>
            <a:endParaRPr lang="nl-NL" sz="3200" dirty="0" smtClean="0">
              <a:latin typeface="+mj-lt"/>
            </a:endParaRPr>
          </a:p>
          <a:p>
            <a:r>
              <a:rPr lang="nl-NL" sz="3200" dirty="0" smtClean="0">
                <a:latin typeface="+mj-lt"/>
              </a:rPr>
              <a:t>en </a:t>
            </a:r>
            <a:r>
              <a:rPr lang="nl-NL" sz="3200" dirty="0">
                <a:latin typeface="+mj-lt"/>
              </a:rPr>
              <a:t>indien </a:t>
            </a:r>
            <a:r>
              <a:rPr lang="nl-NL" sz="3200" i="1" dirty="0" smtClean="0">
                <a:latin typeface="+mj-lt"/>
              </a:rPr>
              <a:t>zoon</a:t>
            </a:r>
            <a:r>
              <a:rPr lang="nl-NL" sz="3200" dirty="0">
                <a:latin typeface="+mj-lt"/>
              </a:rPr>
              <a:t>, dan ook </a:t>
            </a:r>
            <a:r>
              <a:rPr lang="nl-NL" sz="3200" i="1" dirty="0" smtClean="0">
                <a:latin typeface="+mj-lt"/>
              </a:rPr>
              <a:t>lot-bezitter</a:t>
            </a:r>
            <a:r>
              <a:rPr lang="nl-NL" sz="3200" dirty="0" smtClean="0">
                <a:latin typeface="+mj-lt"/>
              </a:rPr>
              <a:t> </a:t>
            </a:r>
            <a:r>
              <a:rPr lang="nl-NL" sz="3200" dirty="0">
                <a:latin typeface="+mj-lt"/>
              </a:rPr>
              <a:t>door God.</a:t>
            </a: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39" y="5979016"/>
            <a:ext cx="8018913" cy="878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02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81939" y="237537"/>
            <a:ext cx="11689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Romeinen 8</a:t>
            </a:r>
            <a:endParaRPr lang="nl-NL" sz="3600" b="1" dirty="0">
              <a:solidFill>
                <a:srgbClr val="002060"/>
              </a:solidFill>
            </a:endParaRP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17</a:t>
            </a:r>
            <a:r>
              <a:rPr lang="nl-NL" sz="3600" dirty="0" smtClean="0">
                <a:solidFill>
                  <a:srgbClr val="002060"/>
                </a:solidFill>
              </a:rPr>
              <a:t> </a:t>
            </a:r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Indien echter kinderen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, dan ook lot-bezitters: </a:t>
            </a:r>
            <a:endParaRPr lang="nl-NL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lot-bezitters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van God, </a:t>
            </a:r>
            <a:endParaRPr lang="nl-NL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en </a:t>
            </a:r>
            <a:r>
              <a:rPr lang="nl-NL" sz="3600" dirty="0">
                <a:solidFill>
                  <a:srgbClr val="002060"/>
                </a:solidFill>
              </a:rPr>
              <a:t>samen-lot-bezitters van </a:t>
            </a:r>
            <a:r>
              <a:rPr lang="nl-NL" sz="3600" dirty="0" smtClean="0">
                <a:solidFill>
                  <a:srgbClr val="002060"/>
                </a:solidFill>
              </a:rPr>
              <a:t>Christus…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613500" y="3605718"/>
            <a:ext cx="5935805" cy="107721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de zonen van God, delen in het lotsdeel van dé Zoon van God!</a:t>
            </a:r>
            <a:endParaRPr lang="nl-NL" sz="32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39" y="5742793"/>
            <a:ext cx="5299464" cy="111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04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81939" y="237537"/>
            <a:ext cx="11689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Romeinen 8</a:t>
            </a:r>
            <a:endParaRPr lang="nl-NL" sz="3600" b="1" dirty="0">
              <a:solidFill>
                <a:srgbClr val="002060"/>
              </a:solidFill>
            </a:endParaRP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17</a:t>
            </a:r>
            <a:r>
              <a:rPr lang="nl-NL" sz="3600" dirty="0" smtClean="0">
                <a:solidFill>
                  <a:srgbClr val="002060"/>
                </a:solidFill>
              </a:rPr>
              <a:t> </a:t>
            </a:r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Indien echter kinderen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, dan ook lot-bezitters: </a:t>
            </a:r>
            <a:endParaRPr lang="nl-NL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lot-bezitters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van God, </a:t>
            </a:r>
            <a:endParaRPr lang="nl-NL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en </a:t>
            </a:r>
            <a:r>
              <a:rPr lang="nl-NL" sz="3600" dirty="0">
                <a:solidFill>
                  <a:srgbClr val="002060"/>
                </a:solidFill>
              </a:rPr>
              <a:t>samen-lot-bezitters van </a:t>
            </a:r>
            <a:r>
              <a:rPr lang="nl-NL" sz="3600" dirty="0" smtClean="0">
                <a:solidFill>
                  <a:srgbClr val="002060"/>
                </a:solidFill>
              </a:rPr>
              <a:t>Christus…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758071" y="3019454"/>
            <a:ext cx="10519529" cy="2062103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3200" b="1" i="1" dirty="0" smtClean="0">
                <a:latin typeface="+mj-lt"/>
              </a:rPr>
              <a:t>Romeinen 8</a:t>
            </a:r>
            <a:endParaRPr lang="nl-NL" sz="3200" b="1" i="1" dirty="0">
              <a:latin typeface="+mj-lt"/>
            </a:endParaRPr>
          </a:p>
          <a:p>
            <a:r>
              <a:rPr lang="nl-NL" sz="3200" baseline="30000" dirty="0" smtClean="0">
                <a:latin typeface="+mj-lt"/>
              </a:rPr>
              <a:t>29</a:t>
            </a:r>
            <a:r>
              <a:rPr lang="nl-NL" sz="3200" dirty="0" smtClean="0">
                <a:latin typeface="+mj-lt"/>
              </a:rPr>
              <a:t> Want </a:t>
            </a:r>
            <a:r>
              <a:rPr lang="nl-NL" sz="3200" dirty="0">
                <a:latin typeface="+mj-lt"/>
              </a:rPr>
              <a:t>die Hij tevoren gekend heeft, </a:t>
            </a:r>
            <a:r>
              <a:rPr lang="nl-NL" sz="3200" dirty="0" smtClean="0">
                <a:latin typeface="+mj-lt"/>
              </a:rPr>
              <a:t>bestemt </a:t>
            </a:r>
            <a:r>
              <a:rPr lang="nl-NL" sz="3200" dirty="0">
                <a:latin typeface="+mj-lt"/>
              </a:rPr>
              <a:t>Hij ook tevoren om gelijkvormig te worden aan </a:t>
            </a:r>
            <a:r>
              <a:rPr lang="nl-NL" sz="3200" dirty="0" smtClean="0">
                <a:latin typeface="+mj-lt"/>
              </a:rPr>
              <a:t>het beeld van </a:t>
            </a:r>
            <a:r>
              <a:rPr lang="nl-NL" sz="3200" dirty="0">
                <a:latin typeface="+mj-lt"/>
              </a:rPr>
              <a:t>zijn Zoon, </a:t>
            </a:r>
            <a:endParaRPr lang="nl-NL" sz="3200" dirty="0" smtClean="0">
              <a:latin typeface="+mj-lt"/>
            </a:endParaRPr>
          </a:p>
          <a:p>
            <a:r>
              <a:rPr lang="nl-NL" sz="3200" dirty="0" smtClean="0">
                <a:latin typeface="+mj-lt"/>
              </a:rPr>
              <a:t>opdat </a:t>
            </a:r>
            <a:r>
              <a:rPr lang="nl-NL" sz="3200" i="1" dirty="0">
                <a:latin typeface="+mj-lt"/>
              </a:rPr>
              <a:t>Hij de Eerstgeborene zou zijn onder vele broeders</a:t>
            </a:r>
            <a:r>
              <a:rPr lang="nl-NL" sz="3200" dirty="0">
                <a:latin typeface="+mj-lt"/>
              </a:rPr>
              <a:t>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39" y="5742793"/>
            <a:ext cx="5299464" cy="111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84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81939" y="237537"/>
            <a:ext cx="11689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Romeinen 8</a:t>
            </a:r>
            <a:endParaRPr lang="nl-NL" sz="3600" b="1" dirty="0">
              <a:solidFill>
                <a:srgbClr val="002060"/>
              </a:solidFill>
            </a:endParaRP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17</a:t>
            </a:r>
            <a:r>
              <a:rPr lang="nl-NL" sz="3600" dirty="0" smtClean="0">
                <a:solidFill>
                  <a:srgbClr val="002060"/>
                </a:solidFill>
              </a:rPr>
              <a:t> </a:t>
            </a:r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Indien echter kinderen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, dan ook lot-bezitters: </a:t>
            </a:r>
            <a:endParaRPr lang="nl-NL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lot-bezitters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van God, </a:t>
            </a:r>
            <a:endParaRPr lang="nl-NL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en </a:t>
            </a:r>
            <a:r>
              <a:rPr lang="nl-NL" sz="3600" dirty="0">
                <a:solidFill>
                  <a:srgbClr val="002060"/>
                </a:solidFill>
              </a:rPr>
              <a:t>samen-lot-bezitters van </a:t>
            </a:r>
            <a:r>
              <a:rPr lang="nl-NL" sz="3600" dirty="0" smtClean="0">
                <a:solidFill>
                  <a:srgbClr val="002060"/>
                </a:solidFill>
              </a:rPr>
              <a:t>Christus…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699456" y="2867054"/>
            <a:ext cx="10059588" cy="255454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3200" b="1" i="1" dirty="0">
                <a:latin typeface="+mj-lt"/>
              </a:rPr>
              <a:t>Efeze 3</a:t>
            </a:r>
          </a:p>
          <a:p>
            <a:r>
              <a:rPr lang="nl-NL" sz="3200" baseline="30000" dirty="0">
                <a:latin typeface="+mj-lt"/>
              </a:rPr>
              <a:t>4</a:t>
            </a:r>
            <a:r>
              <a:rPr lang="nl-NL" sz="3200" dirty="0">
                <a:latin typeface="+mj-lt"/>
              </a:rPr>
              <a:t> (...) het geheim van de </a:t>
            </a:r>
            <a:r>
              <a:rPr lang="nl-NL" sz="3200" dirty="0" smtClean="0">
                <a:latin typeface="+mj-lt"/>
              </a:rPr>
              <a:t>Christus, </a:t>
            </a:r>
            <a:r>
              <a:rPr lang="nl-NL" sz="3200" baseline="30000" dirty="0" smtClean="0">
                <a:latin typeface="+mj-lt"/>
              </a:rPr>
              <a:t>5</a:t>
            </a:r>
            <a:r>
              <a:rPr lang="nl-NL" sz="3200" dirty="0" smtClean="0">
                <a:latin typeface="+mj-lt"/>
              </a:rPr>
              <a:t> </a:t>
            </a:r>
            <a:r>
              <a:rPr lang="nl-NL" sz="3200" dirty="0">
                <a:latin typeface="+mj-lt"/>
              </a:rPr>
              <a:t>(...) dat in </a:t>
            </a:r>
            <a:r>
              <a:rPr lang="nl-NL" sz="3200" dirty="0" smtClean="0">
                <a:latin typeface="+mj-lt"/>
              </a:rPr>
              <a:t>geest,</a:t>
            </a:r>
            <a:endParaRPr lang="nl-NL" sz="3200" dirty="0">
              <a:latin typeface="+mj-lt"/>
            </a:endParaRPr>
          </a:p>
          <a:p>
            <a:r>
              <a:rPr lang="nl-NL" sz="3200" baseline="30000" dirty="0">
                <a:latin typeface="+mj-lt"/>
              </a:rPr>
              <a:t>6</a:t>
            </a:r>
            <a:r>
              <a:rPr lang="nl-NL" sz="3200" dirty="0">
                <a:latin typeface="+mj-lt"/>
              </a:rPr>
              <a:t> de natiën zijn: samen-lot-bezitters, </a:t>
            </a:r>
            <a:endParaRPr lang="nl-NL" sz="3200" dirty="0" smtClean="0">
              <a:latin typeface="+mj-lt"/>
            </a:endParaRPr>
          </a:p>
          <a:p>
            <a:r>
              <a:rPr lang="nl-NL" sz="3200" dirty="0" smtClean="0">
                <a:latin typeface="+mj-lt"/>
              </a:rPr>
              <a:t>samen-tot-het-lichaam-</a:t>
            </a:r>
            <a:r>
              <a:rPr lang="nl-NL" sz="3200" dirty="0" err="1" smtClean="0">
                <a:latin typeface="+mj-lt"/>
              </a:rPr>
              <a:t>behorenden</a:t>
            </a:r>
            <a:r>
              <a:rPr lang="nl-NL" sz="3200" dirty="0" smtClean="0">
                <a:latin typeface="+mj-lt"/>
              </a:rPr>
              <a:t> </a:t>
            </a:r>
            <a:r>
              <a:rPr lang="nl-NL" sz="3200" dirty="0">
                <a:latin typeface="+mj-lt"/>
              </a:rPr>
              <a:t>en samen-deelhebbers </a:t>
            </a:r>
            <a:endParaRPr lang="nl-NL" sz="3200" dirty="0" smtClean="0">
              <a:latin typeface="+mj-lt"/>
            </a:endParaRPr>
          </a:p>
          <a:p>
            <a:r>
              <a:rPr lang="nl-NL" sz="3200" dirty="0" smtClean="0">
                <a:latin typeface="+mj-lt"/>
              </a:rPr>
              <a:t>van </a:t>
            </a:r>
            <a:r>
              <a:rPr lang="nl-NL" sz="3200" dirty="0">
                <a:latin typeface="+mj-lt"/>
              </a:rPr>
              <a:t>de belofte in Christus Jezus door het evangelie.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39" y="5742793"/>
            <a:ext cx="5299464" cy="111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24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81939" y="237537"/>
            <a:ext cx="1168908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Romeinen 8</a:t>
            </a:r>
            <a:endParaRPr lang="nl-NL" sz="3600" b="1" dirty="0">
              <a:solidFill>
                <a:srgbClr val="002060"/>
              </a:solidFill>
            </a:endParaRP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17</a:t>
            </a:r>
            <a:r>
              <a:rPr lang="nl-NL" sz="3600" dirty="0" smtClean="0">
                <a:solidFill>
                  <a:srgbClr val="002060"/>
                </a:solidFill>
              </a:rPr>
              <a:t> </a:t>
            </a:r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Indien echter kinderen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, dan ook lot-bezitters: </a:t>
            </a:r>
            <a:endParaRPr lang="nl-NL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lot-bezitters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van God, </a:t>
            </a:r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en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samen-lot-bezitters van Christus; </a:t>
            </a:r>
            <a:endParaRPr lang="nl-NL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wanneer </a:t>
            </a:r>
            <a:r>
              <a:rPr lang="nl-NL" sz="3600" dirty="0">
                <a:solidFill>
                  <a:srgbClr val="002060"/>
                </a:solidFill>
              </a:rPr>
              <a:t>wij namelijk samen lijden, is dat,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opdat </a:t>
            </a:r>
            <a:r>
              <a:rPr lang="nl-NL" sz="3600" dirty="0">
                <a:solidFill>
                  <a:srgbClr val="002060"/>
                </a:solidFill>
              </a:rPr>
              <a:t>wij ook samen verheerlijkt zullen worden.</a:t>
            </a:r>
            <a:endParaRPr lang="nl-NL" sz="3600" dirty="0" smtClean="0">
              <a:solidFill>
                <a:srgbClr val="00206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396674" y="3709469"/>
            <a:ext cx="6977141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onze hoge positie is nu nog verborgen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samen met Christus (Kol.3:3)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door de wereld miskend en verworpen</a:t>
            </a:r>
            <a:endParaRPr lang="nl-NL" sz="32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63" y="5888739"/>
            <a:ext cx="9503701" cy="981135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5816" y="3234519"/>
            <a:ext cx="3927231" cy="281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50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81939" y="237537"/>
            <a:ext cx="11689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Romeinen 8</a:t>
            </a:r>
            <a:endParaRPr lang="nl-NL" sz="3600" b="1" dirty="0">
              <a:solidFill>
                <a:srgbClr val="002060"/>
              </a:solidFill>
            </a:endParaRP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18</a:t>
            </a:r>
            <a:r>
              <a:rPr lang="nl-NL" sz="3600" dirty="0" smtClean="0">
                <a:solidFill>
                  <a:srgbClr val="002060"/>
                </a:solidFill>
              </a:rPr>
              <a:t> Want </a:t>
            </a:r>
            <a:r>
              <a:rPr lang="nl-NL" sz="3600" dirty="0">
                <a:solidFill>
                  <a:srgbClr val="002060"/>
                </a:solidFill>
              </a:rPr>
              <a:t>ik reken, dat het lijden van de huidige tijd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niet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waardig is </a:t>
            </a:r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tegenover de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aanstaande heerlijkheid, </a:t>
            </a:r>
            <a:endParaRPr lang="nl-NL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die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tot in ons onthuld zal worden.</a:t>
            </a:r>
            <a:endParaRPr lang="nl-NL" sz="3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665697" y="3421668"/>
            <a:ext cx="8815613" cy="107721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r>
              <a:rPr lang="nl-NL" sz="3200" dirty="0" smtClean="0">
                <a:latin typeface="+mj-lt"/>
              </a:rPr>
              <a:t>….wanneer </a:t>
            </a:r>
            <a:r>
              <a:rPr lang="nl-NL" sz="3200" dirty="0">
                <a:latin typeface="+mj-lt"/>
              </a:rPr>
              <a:t>wij namelijk samen lijden, is dat, </a:t>
            </a:r>
          </a:p>
          <a:p>
            <a:r>
              <a:rPr lang="nl-NL" sz="3200" dirty="0">
                <a:latin typeface="+mj-lt"/>
              </a:rPr>
              <a:t>opdat wij ook samen verheerlijkt zullen </a:t>
            </a:r>
            <a:r>
              <a:rPr lang="nl-NL" sz="3200" dirty="0" smtClean="0">
                <a:latin typeface="+mj-lt"/>
              </a:rPr>
              <a:t>worden (:17)</a:t>
            </a:r>
            <a:endParaRPr lang="nl-NL" sz="32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" y="5867136"/>
            <a:ext cx="9012555" cy="99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994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93370" y="388888"/>
            <a:ext cx="1151382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600" b="1" dirty="0"/>
              <a:t>Romeinen 8</a:t>
            </a:r>
          </a:p>
          <a:p>
            <a:pPr lvl="0"/>
            <a:r>
              <a:rPr lang="nl-NL" sz="3600" baseline="30000" dirty="0"/>
              <a:t>14 </a:t>
            </a:r>
            <a:r>
              <a:rPr lang="nl-NL" sz="3600" dirty="0"/>
              <a:t>Want zovelen als er in de geest van God geleid worden, </a:t>
            </a:r>
          </a:p>
          <a:p>
            <a:pPr lvl="0"/>
            <a:r>
              <a:rPr lang="nl-NL" sz="3600" dirty="0"/>
              <a:t>dezen zijn zonen van God</a:t>
            </a:r>
            <a:r>
              <a:rPr lang="nl-NL" sz="3600" dirty="0" smtClean="0"/>
              <a:t>.</a:t>
            </a:r>
          </a:p>
          <a:p>
            <a:pPr lvl="0"/>
            <a:r>
              <a:rPr lang="nl-NL" sz="3600" baseline="30000" dirty="0" smtClean="0"/>
              <a:t>15</a:t>
            </a:r>
            <a:r>
              <a:rPr lang="nl-NL" sz="3600" dirty="0" smtClean="0"/>
              <a:t> </a:t>
            </a:r>
            <a:r>
              <a:rPr lang="nl-NL" sz="3600" dirty="0"/>
              <a:t>Want jullie ontvingen niet een geest van slavernij </a:t>
            </a:r>
          </a:p>
          <a:p>
            <a:pPr lvl="0"/>
            <a:r>
              <a:rPr lang="nl-NL" sz="3600" dirty="0"/>
              <a:t>om weer te vrezen, </a:t>
            </a:r>
          </a:p>
          <a:p>
            <a:pPr lvl="0"/>
            <a:r>
              <a:rPr lang="nl-NL" sz="3600" dirty="0"/>
              <a:t>maar jullie ontvingen de geest van de zoonstelling,</a:t>
            </a:r>
          </a:p>
          <a:p>
            <a:pPr lvl="0"/>
            <a:r>
              <a:rPr lang="nl-NL" sz="3600" dirty="0"/>
              <a:t>in welke wij roepen: </a:t>
            </a:r>
            <a:r>
              <a:rPr lang="nl-NL" sz="3600" dirty="0" err="1"/>
              <a:t>Abba</a:t>
            </a:r>
            <a:r>
              <a:rPr lang="nl-NL" sz="3600" dirty="0"/>
              <a:t>! Vader</a:t>
            </a:r>
            <a:r>
              <a:rPr lang="nl-NL" sz="3600" dirty="0" smtClean="0"/>
              <a:t>!</a:t>
            </a:r>
          </a:p>
          <a:p>
            <a:pPr lvl="0"/>
            <a:r>
              <a:rPr lang="nl-NL" sz="3600" baseline="30000" dirty="0" smtClean="0"/>
              <a:t>16</a:t>
            </a:r>
            <a:r>
              <a:rPr lang="nl-NL" sz="3600" dirty="0" smtClean="0"/>
              <a:t> </a:t>
            </a:r>
            <a:r>
              <a:rPr lang="nl-NL" sz="3600" dirty="0"/>
              <a:t>De geest zelf getuigt samen met onze geest, </a:t>
            </a:r>
          </a:p>
          <a:p>
            <a:pPr lvl="0"/>
            <a:r>
              <a:rPr lang="nl-NL" sz="3600" dirty="0"/>
              <a:t>dat wij kinderen van God zijn.</a:t>
            </a:r>
          </a:p>
          <a:p>
            <a:pPr lvl="0"/>
            <a:endParaRPr lang="nl-NL" sz="3600" dirty="0"/>
          </a:p>
          <a:p>
            <a:pPr lvl="0"/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888583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81939" y="237537"/>
            <a:ext cx="11689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Romeinen 8</a:t>
            </a:r>
            <a:endParaRPr lang="nl-NL" sz="3600" b="1" dirty="0">
              <a:solidFill>
                <a:srgbClr val="002060"/>
              </a:solidFill>
            </a:endParaRP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18</a:t>
            </a:r>
            <a:r>
              <a:rPr lang="nl-NL" sz="3600" dirty="0" smtClean="0">
                <a:solidFill>
                  <a:srgbClr val="002060"/>
                </a:solidFill>
              </a:rPr>
              <a:t> Want </a:t>
            </a:r>
            <a:r>
              <a:rPr lang="nl-NL" sz="3600" dirty="0">
                <a:solidFill>
                  <a:srgbClr val="002060"/>
                </a:solidFill>
              </a:rPr>
              <a:t>ik reken, dat het lijden van de huidige tijd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niet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waardig is </a:t>
            </a:r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tegenover de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aanstaande heerlijkheid, </a:t>
            </a:r>
            <a:endParaRPr lang="nl-NL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die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tot in ons onthuld zal worden.</a:t>
            </a:r>
            <a:endParaRPr lang="nl-NL" sz="3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165" y="5867136"/>
            <a:ext cx="9012555" cy="990864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2676625" y="3186195"/>
            <a:ext cx="6011348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ons lijden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maar ook dat van de gehele schepping, zie volgende verzen! </a:t>
            </a:r>
            <a:endParaRPr lang="nl-NL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2220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81937" y="259124"/>
            <a:ext cx="11689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Romeinen 8</a:t>
            </a:r>
            <a:endParaRPr lang="nl-NL" sz="3600" b="1" dirty="0">
              <a:solidFill>
                <a:srgbClr val="002060"/>
              </a:solidFill>
            </a:endParaRP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18</a:t>
            </a:r>
            <a:r>
              <a:rPr lang="nl-NL" sz="3600" dirty="0" smtClean="0">
                <a:solidFill>
                  <a:srgbClr val="002060"/>
                </a:solidFill>
              </a:rPr>
              <a:t> </a:t>
            </a:r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Want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ik reken, dat het lijden van de huidige tijd </a:t>
            </a:r>
            <a:endParaRPr lang="nl-NL" sz="3600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niet </a:t>
            </a:r>
            <a:r>
              <a:rPr lang="nl-NL" sz="3600" dirty="0">
                <a:solidFill>
                  <a:srgbClr val="002060"/>
                </a:solidFill>
              </a:rPr>
              <a:t>waardig is tegenover </a:t>
            </a:r>
            <a:r>
              <a:rPr lang="nl-NL" sz="3600" dirty="0" smtClean="0">
                <a:solidFill>
                  <a:srgbClr val="002060"/>
                </a:solidFill>
              </a:rPr>
              <a:t>de aanstaande </a:t>
            </a:r>
            <a:r>
              <a:rPr lang="nl-NL" sz="3600" dirty="0">
                <a:solidFill>
                  <a:srgbClr val="002060"/>
                </a:solidFill>
              </a:rPr>
              <a:t>heerlijkheid,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die </a:t>
            </a:r>
            <a:r>
              <a:rPr lang="nl-NL" sz="3600" dirty="0">
                <a:solidFill>
                  <a:srgbClr val="002060"/>
                </a:solidFill>
              </a:rPr>
              <a:t>tot in ons onthuld zal worden.</a:t>
            </a:r>
            <a:endParaRPr lang="nl-NL" sz="3600" dirty="0" smtClean="0">
              <a:solidFill>
                <a:srgbClr val="00206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455835" y="3455824"/>
            <a:ext cx="9341287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Paulus kleineert het lijden niet, maar relativeert het!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tijdelijk vs blijvend, vergankelijk vs onvergankelijk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i="1" dirty="0" smtClean="0">
                <a:latin typeface="+mj-lt"/>
              </a:rPr>
              <a:t>tot in ons </a:t>
            </a:r>
            <a:r>
              <a:rPr lang="nl-NL" sz="3200" dirty="0" smtClean="0">
                <a:latin typeface="+mj-lt"/>
              </a:rPr>
              <a:t>&gt; de onthulling van de zonen van God --&gt;</a:t>
            </a:r>
            <a:endParaRPr lang="nl-NL" sz="3200" i="1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39" y="5865111"/>
            <a:ext cx="9182101" cy="99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119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81939" y="237537"/>
            <a:ext cx="116890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Romeinen 8</a:t>
            </a:r>
            <a:endParaRPr lang="nl-NL" sz="3600" b="1" dirty="0">
              <a:solidFill>
                <a:srgbClr val="002060"/>
              </a:solidFill>
            </a:endParaRP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19</a:t>
            </a:r>
            <a:r>
              <a:rPr lang="nl-NL" sz="3600" dirty="0" smtClean="0">
                <a:solidFill>
                  <a:srgbClr val="002060"/>
                </a:solidFill>
              </a:rPr>
              <a:t> </a:t>
            </a:r>
            <a:r>
              <a:rPr lang="nl-NL" sz="3600" dirty="0">
                <a:solidFill>
                  <a:srgbClr val="002060"/>
                </a:solidFill>
              </a:rPr>
              <a:t>Want het reikhalzend uitkijken van de schepping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is in </a:t>
            </a:r>
            <a:r>
              <a:rPr lang="nl-NL" sz="3600" dirty="0">
                <a:solidFill>
                  <a:srgbClr val="002060"/>
                </a:solidFill>
              </a:rPr>
              <a:t>verwachting van de onthulling van de zonen van God.</a:t>
            </a:r>
            <a:endParaRPr lang="nl-NL" sz="3600" dirty="0" smtClean="0">
              <a:solidFill>
                <a:srgbClr val="00206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1312985" y="2684744"/>
            <a:ext cx="10081846" cy="255454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in verwachting, want: de schepping wordt voorgesteld als een zwangere vrouw (:22)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Christus en Zijn samen-lot-bezitters (&gt; de zonen van God) gaan de hele schepping bevrijden van de slavernij van de vergankelijkheid (:21)</a:t>
            </a:r>
            <a:endParaRPr lang="nl-NL" sz="32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" y="5932171"/>
            <a:ext cx="11991284" cy="925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95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81939" y="237537"/>
            <a:ext cx="116890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Romeinen 8</a:t>
            </a:r>
            <a:endParaRPr lang="nl-NL" sz="3600" b="1" dirty="0">
              <a:solidFill>
                <a:srgbClr val="002060"/>
              </a:solidFill>
            </a:endParaRP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20</a:t>
            </a:r>
            <a:r>
              <a:rPr lang="nl-NL" sz="3600" dirty="0" smtClean="0">
                <a:solidFill>
                  <a:srgbClr val="002060"/>
                </a:solidFill>
              </a:rPr>
              <a:t> </a:t>
            </a:r>
            <a:r>
              <a:rPr lang="nl-NL" sz="3600" dirty="0">
                <a:solidFill>
                  <a:srgbClr val="002060"/>
                </a:solidFill>
              </a:rPr>
              <a:t>Want de schepping werd aan de zinloosheid onderschikt, niet vrijwillig, maar vanwege Hem, die haar </a:t>
            </a:r>
            <a:r>
              <a:rPr lang="nl-NL" sz="3600" dirty="0" smtClean="0">
                <a:solidFill>
                  <a:srgbClr val="002060"/>
                </a:solidFill>
              </a:rPr>
              <a:t>onderschikt. 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204158" y="3058417"/>
            <a:ext cx="7669384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= de slavernij van de vergankelijkheid (:21)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de schepping = de hele schepping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niet door Adam, maar door God zelf</a:t>
            </a:r>
            <a:endParaRPr lang="nl-NL" sz="32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" y="5983605"/>
            <a:ext cx="11864340" cy="87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36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216" y="5111260"/>
            <a:ext cx="1437238" cy="853887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81939" y="237537"/>
            <a:ext cx="11689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Romeinen 8</a:t>
            </a:r>
            <a:endParaRPr lang="nl-NL" sz="3600" b="1" dirty="0">
              <a:solidFill>
                <a:srgbClr val="002060"/>
              </a:solidFill>
            </a:endParaRP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20</a:t>
            </a:r>
            <a:r>
              <a:rPr lang="nl-NL" sz="3600" dirty="0" smtClean="0">
                <a:solidFill>
                  <a:srgbClr val="002060"/>
                </a:solidFill>
              </a:rPr>
              <a:t> </a:t>
            </a:r>
            <a:r>
              <a:rPr lang="nl-NL" sz="3600" dirty="0">
                <a:solidFill>
                  <a:srgbClr val="002060"/>
                </a:solidFill>
              </a:rPr>
              <a:t>(...) op </a:t>
            </a:r>
            <a:r>
              <a:rPr lang="nl-NL" sz="3600" dirty="0" smtClean="0">
                <a:solidFill>
                  <a:srgbClr val="002060"/>
                </a:solidFill>
              </a:rPr>
              <a:t>hoop, </a:t>
            </a:r>
            <a:r>
              <a:rPr lang="nl-NL" sz="3600" baseline="30000" dirty="0" smtClean="0">
                <a:solidFill>
                  <a:srgbClr val="002060"/>
                </a:solidFill>
              </a:rPr>
              <a:t>21</a:t>
            </a:r>
            <a:r>
              <a:rPr lang="nl-NL" sz="3600" dirty="0" smtClean="0">
                <a:solidFill>
                  <a:srgbClr val="002060"/>
                </a:solidFill>
              </a:rPr>
              <a:t> </a:t>
            </a:r>
            <a:r>
              <a:rPr lang="nl-NL" sz="3600" dirty="0">
                <a:solidFill>
                  <a:srgbClr val="002060"/>
                </a:solidFill>
              </a:rPr>
              <a:t>dat ook de schepping zelf van de slavernij van de vergankelijkheid bevrijd zal worden tot </a:t>
            </a:r>
            <a:r>
              <a:rPr lang="nl-NL" sz="3600" dirty="0" smtClean="0">
                <a:solidFill>
                  <a:srgbClr val="002060"/>
                </a:solidFill>
              </a:rPr>
              <a:t>de </a:t>
            </a:r>
            <a:r>
              <a:rPr lang="nl-NL" sz="3600" dirty="0">
                <a:solidFill>
                  <a:srgbClr val="002060"/>
                </a:solidFill>
              </a:rPr>
              <a:t>vrijheid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van </a:t>
            </a:r>
            <a:r>
              <a:rPr lang="nl-NL" sz="3600" dirty="0">
                <a:solidFill>
                  <a:srgbClr val="002060"/>
                </a:solidFill>
              </a:rPr>
              <a:t>de heerlijkheid van de kinderen van God.</a:t>
            </a:r>
            <a:endParaRPr lang="nl-NL" sz="3600" dirty="0" smtClean="0">
              <a:solidFill>
                <a:srgbClr val="00206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057376" y="3188055"/>
            <a:ext cx="8810796" cy="1569660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slavernij &gt; vrijheid, vergankelijkheid &gt; heerlijkheid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>
                <a:latin typeface="+mj-lt"/>
              </a:rPr>
              <a:t>de hele schepping zal delen in de heerlijkheid die de zonen van God (nu nog kinderen) ten deel </a:t>
            </a:r>
            <a:r>
              <a:rPr lang="nl-NL" sz="3200" dirty="0" smtClean="0">
                <a:latin typeface="+mj-lt"/>
              </a:rPr>
              <a:t>valt</a:t>
            </a:r>
            <a:endParaRPr lang="nl-NL" sz="3200" dirty="0">
              <a:latin typeface="+mj-lt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78501" y="5111260"/>
            <a:ext cx="7479030" cy="85965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3352" y="5892323"/>
            <a:ext cx="9927908" cy="97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58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81939" y="237537"/>
            <a:ext cx="116890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Romeinen 8</a:t>
            </a:r>
            <a:endParaRPr lang="nl-NL" sz="3600" b="1" dirty="0">
              <a:solidFill>
                <a:srgbClr val="002060"/>
              </a:solidFill>
            </a:endParaRP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22</a:t>
            </a:r>
            <a:r>
              <a:rPr lang="nl-NL" sz="3600" dirty="0" smtClean="0">
                <a:solidFill>
                  <a:srgbClr val="002060"/>
                </a:solidFill>
              </a:rPr>
              <a:t> </a:t>
            </a:r>
            <a:r>
              <a:rPr lang="nl-NL" sz="3600" dirty="0">
                <a:solidFill>
                  <a:srgbClr val="002060"/>
                </a:solidFill>
              </a:rPr>
              <a:t>Want wij weten, dat  de gehele schepping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samen </a:t>
            </a:r>
            <a:r>
              <a:rPr lang="nl-NL" sz="3600" dirty="0">
                <a:solidFill>
                  <a:srgbClr val="002060"/>
                </a:solidFill>
              </a:rPr>
              <a:t>zucht en barensweeën heeft, tot nu toe.</a:t>
            </a:r>
            <a:endParaRPr lang="nl-NL" sz="3600" dirty="0" smtClean="0">
              <a:solidFill>
                <a:srgbClr val="00206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897498" y="2462032"/>
            <a:ext cx="8426993" cy="304698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het lijden van de tegenwoordige tijd is als het lijden van een zwangere vrouw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>
                <a:latin typeface="+mj-lt"/>
              </a:rPr>
              <a:t>u</a:t>
            </a:r>
            <a:r>
              <a:rPr lang="nl-NL" sz="3200" dirty="0" smtClean="0">
                <a:latin typeface="+mj-lt"/>
              </a:rPr>
              <a:t>itlopend in,  en met de bedoeling nieuw leven voort te brengen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hoe heviger het zuchten en de weeën, hoe dichterbij de verlossing!</a:t>
            </a:r>
            <a:endParaRPr lang="nl-NL" sz="32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1" y="6002450"/>
            <a:ext cx="11856720" cy="85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986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638" y="5887516"/>
            <a:ext cx="7026886" cy="970484"/>
          </a:xfrm>
          <a:prstGeom prst="rect">
            <a:avLst/>
          </a:prstGeom>
        </p:spPr>
      </p:pic>
      <p:sp>
        <p:nvSpPr>
          <p:cNvPr id="6" name="Tekstvak 5"/>
          <p:cNvSpPr txBox="1"/>
          <p:nvPr/>
        </p:nvSpPr>
        <p:spPr>
          <a:xfrm>
            <a:off x="281939" y="237537"/>
            <a:ext cx="11689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Romeinen 8</a:t>
            </a:r>
            <a:endParaRPr lang="nl-NL" sz="3600" b="1" dirty="0">
              <a:solidFill>
                <a:srgbClr val="002060"/>
              </a:solidFill>
            </a:endParaRP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23</a:t>
            </a:r>
            <a:r>
              <a:rPr lang="nl-NL" sz="3600" dirty="0" smtClean="0">
                <a:solidFill>
                  <a:srgbClr val="002060"/>
                </a:solidFill>
              </a:rPr>
              <a:t> </a:t>
            </a:r>
            <a:r>
              <a:rPr lang="nl-NL" sz="3600" dirty="0">
                <a:solidFill>
                  <a:srgbClr val="002060"/>
                </a:solidFill>
              </a:rPr>
              <a:t>En dat niet alleen, maar ook wijzelf, die de geest als eerstelingen hebben, zuchten in onszelf</a:t>
            </a:r>
            <a:r>
              <a:rPr lang="nl-NL" sz="3600" dirty="0" smtClean="0">
                <a:solidFill>
                  <a:srgbClr val="002060"/>
                </a:solidFill>
              </a:rPr>
              <a:t>,  </a:t>
            </a:r>
          </a:p>
          <a:p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de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zoonstelling verwachtende, de verlossing van ons lichaam.</a:t>
            </a:r>
            <a:endParaRPr lang="nl-NL" sz="3600" dirty="0" smtClean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120107" y="3365735"/>
            <a:ext cx="8489278" cy="107721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in geest zijn wij een nieuwe schepping</a:t>
            </a:r>
          </a:p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in dit lichaam hebben wij nog deel aan de oude</a:t>
            </a:r>
            <a:endParaRPr lang="nl-NL" sz="32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638" y="5067642"/>
            <a:ext cx="9277716" cy="913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451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81939" y="237537"/>
            <a:ext cx="1168908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Romeinen 8</a:t>
            </a:r>
            <a:endParaRPr lang="nl-NL" sz="3600" b="1" dirty="0">
              <a:solidFill>
                <a:srgbClr val="002060"/>
              </a:solidFill>
            </a:endParaRP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23</a:t>
            </a:r>
            <a:r>
              <a:rPr lang="nl-NL" sz="3600" dirty="0" smtClean="0">
                <a:solidFill>
                  <a:srgbClr val="002060"/>
                </a:solidFill>
              </a:rPr>
              <a:t> </a:t>
            </a:r>
            <a:r>
              <a:rPr lang="nl-NL" sz="3600" dirty="0">
                <a:solidFill>
                  <a:schemeClr val="bg1">
                    <a:lumMod val="65000"/>
                  </a:schemeClr>
                </a:solidFill>
              </a:rPr>
              <a:t>En dat niet alleen, maar ook wijzelf, die de geest als eerstelingen hebben, zuchten in onszelf</a:t>
            </a:r>
            <a:r>
              <a:rPr lang="nl-NL" sz="3600" dirty="0" smtClean="0">
                <a:solidFill>
                  <a:schemeClr val="bg1">
                    <a:lumMod val="65000"/>
                  </a:schemeClr>
                </a:solidFill>
              </a:rPr>
              <a:t>,  </a:t>
            </a:r>
          </a:p>
          <a:p>
            <a:r>
              <a:rPr lang="nl-NL" sz="3600" dirty="0" smtClean="0">
                <a:solidFill>
                  <a:srgbClr val="002060"/>
                </a:solidFill>
              </a:rPr>
              <a:t>de </a:t>
            </a:r>
            <a:r>
              <a:rPr lang="nl-NL" sz="3600" dirty="0">
                <a:solidFill>
                  <a:srgbClr val="002060"/>
                </a:solidFill>
              </a:rPr>
              <a:t>zoonstelling verwachtende, de verlossing van ons lichaam.</a:t>
            </a:r>
            <a:endParaRPr lang="nl-NL" sz="3600" dirty="0" smtClean="0">
              <a:solidFill>
                <a:srgbClr val="00206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682815" y="3527777"/>
            <a:ext cx="6220862" cy="1077218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onze zoonstelling vindt plaats bij de verlossing van </a:t>
            </a:r>
            <a:r>
              <a:rPr lang="nl-NL" sz="3200" smtClean="0">
                <a:latin typeface="+mj-lt"/>
              </a:rPr>
              <a:t>ons lichaam!</a:t>
            </a:r>
            <a:endParaRPr lang="nl-NL" sz="3200" dirty="0">
              <a:latin typeface="+mj-lt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723" y="5843455"/>
            <a:ext cx="9366153" cy="101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726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93370" y="388888"/>
            <a:ext cx="1151382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600" b="1" dirty="0"/>
              <a:t>Romeinen 8</a:t>
            </a:r>
          </a:p>
          <a:p>
            <a:pPr lvl="0"/>
            <a:r>
              <a:rPr lang="nl-NL" sz="3600" baseline="30000" dirty="0" smtClean="0"/>
              <a:t>17</a:t>
            </a:r>
            <a:r>
              <a:rPr lang="nl-NL" sz="3600" dirty="0" smtClean="0"/>
              <a:t> </a:t>
            </a:r>
            <a:r>
              <a:rPr lang="nl-NL" sz="3600" dirty="0"/>
              <a:t>Indien echter kinderen, dan ook lot-bezitters: </a:t>
            </a:r>
          </a:p>
          <a:p>
            <a:pPr lvl="0"/>
            <a:r>
              <a:rPr lang="nl-NL" sz="3600" dirty="0"/>
              <a:t>lot-bezitters van God, </a:t>
            </a:r>
            <a:r>
              <a:rPr lang="nl-NL" sz="3600" dirty="0" smtClean="0"/>
              <a:t>en </a:t>
            </a:r>
            <a:r>
              <a:rPr lang="nl-NL" sz="3600" dirty="0"/>
              <a:t>samen-lot-bezitters van Christus; </a:t>
            </a:r>
          </a:p>
          <a:p>
            <a:pPr lvl="0"/>
            <a:r>
              <a:rPr lang="nl-NL" sz="3600" dirty="0"/>
              <a:t>wanneer wij namelijk samen lijden, is dat, </a:t>
            </a:r>
          </a:p>
          <a:p>
            <a:pPr lvl="0"/>
            <a:r>
              <a:rPr lang="nl-NL" sz="3600" dirty="0"/>
              <a:t>opdat wij ook samen verheerlijkt zullen worden.</a:t>
            </a:r>
          </a:p>
          <a:p>
            <a:pPr lvl="0"/>
            <a:r>
              <a:rPr lang="nl-NL" sz="3600" baseline="30000" dirty="0" smtClean="0"/>
              <a:t>18</a:t>
            </a:r>
            <a:r>
              <a:rPr lang="nl-NL" sz="3600" dirty="0" smtClean="0"/>
              <a:t> </a:t>
            </a:r>
            <a:r>
              <a:rPr lang="nl-NL" sz="3600" dirty="0"/>
              <a:t>Want ik reken, dat het lijden van de huidige tijd </a:t>
            </a:r>
          </a:p>
          <a:p>
            <a:pPr lvl="0"/>
            <a:r>
              <a:rPr lang="nl-NL" sz="3600" dirty="0"/>
              <a:t>niet waardig is tegenover de aanstaande heerlijkheid, </a:t>
            </a:r>
          </a:p>
          <a:p>
            <a:pPr lvl="0"/>
            <a:r>
              <a:rPr lang="nl-NL" sz="3600" dirty="0"/>
              <a:t>die tot in ons onthuld zal worden</a:t>
            </a:r>
            <a:r>
              <a:rPr lang="nl-NL" sz="3600" dirty="0" smtClean="0"/>
              <a:t>.</a:t>
            </a:r>
          </a:p>
          <a:p>
            <a:pPr lvl="0"/>
            <a:r>
              <a:rPr lang="nl-NL" sz="3600" baseline="30000" dirty="0"/>
              <a:t>19</a:t>
            </a:r>
            <a:r>
              <a:rPr lang="nl-NL" sz="3600" dirty="0"/>
              <a:t> Want het reikhalzend uitkijken van de schepping </a:t>
            </a:r>
          </a:p>
          <a:p>
            <a:pPr lvl="0"/>
            <a:r>
              <a:rPr lang="nl-NL" sz="3600" dirty="0"/>
              <a:t>is in verwachting van de onthulling van de zonen van God</a:t>
            </a:r>
            <a:r>
              <a:rPr lang="nl-NL" sz="3600" dirty="0" smtClean="0"/>
              <a:t>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91943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/>
          <p:cNvSpPr/>
          <p:nvPr/>
        </p:nvSpPr>
        <p:spPr>
          <a:xfrm>
            <a:off x="293370" y="388888"/>
            <a:ext cx="1164072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nl-NL" sz="3600" b="1" dirty="0"/>
              <a:t>Romeinen 8</a:t>
            </a:r>
          </a:p>
          <a:p>
            <a:pPr lvl="0"/>
            <a:r>
              <a:rPr lang="nl-NL" sz="3600" baseline="30000" dirty="0" smtClean="0"/>
              <a:t>20</a:t>
            </a:r>
            <a:r>
              <a:rPr lang="nl-NL" sz="3600" dirty="0" smtClean="0"/>
              <a:t> </a:t>
            </a:r>
            <a:r>
              <a:rPr lang="nl-NL" sz="3600" dirty="0"/>
              <a:t>Want de schepping werd aan de zinloosheid onderschikt, niet vrijwillig, maar vanwege Hem, die haar onderschikt</a:t>
            </a:r>
            <a:r>
              <a:rPr lang="nl-NL" sz="3600" dirty="0" smtClean="0"/>
              <a:t>.</a:t>
            </a:r>
          </a:p>
          <a:p>
            <a:pPr lvl="0"/>
            <a:r>
              <a:rPr lang="nl-NL" sz="3600" dirty="0" smtClean="0"/>
              <a:t>(...) </a:t>
            </a:r>
            <a:r>
              <a:rPr lang="nl-NL" sz="3600" dirty="0"/>
              <a:t>op hoop, </a:t>
            </a:r>
            <a:r>
              <a:rPr lang="nl-NL" sz="3600" baseline="30000" dirty="0"/>
              <a:t>21</a:t>
            </a:r>
            <a:r>
              <a:rPr lang="nl-NL" sz="3600" dirty="0"/>
              <a:t> dat ook de schepping zelf van de slavernij van de vergankelijkheid bevrijd zal worden tot de vrijheid </a:t>
            </a:r>
          </a:p>
          <a:p>
            <a:pPr lvl="0"/>
            <a:r>
              <a:rPr lang="nl-NL" sz="3600" dirty="0"/>
              <a:t>van de heerlijkheid van de kinderen van God.</a:t>
            </a:r>
          </a:p>
          <a:p>
            <a:pPr lvl="0"/>
            <a:r>
              <a:rPr lang="nl-NL" sz="3600" dirty="0" smtClean="0"/>
              <a:t> </a:t>
            </a:r>
            <a:r>
              <a:rPr lang="nl-NL" sz="3600" baseline="30000" dirty="0"/>
              <a:t>22</a:t>
            </a:r>
            <a:r>
              <a:rPr lang="nl-NL" sz="3600" dirty="0"/>
              <a:t> Want wij weten, dat  de gehele schepping </a:t>
            </a:r>
          </a:p>
          <a:p>
            <a:pPr lvl="0"/>
            <a:r>
              <a:rPr lang="nl-NL" sz="3600" dirty="0"/>
              <a:t>samen zucht en barensweeën heeft, tot nu toe.</a:t>
            </a:r>
          </a:p>
          <a:p>
            <a:pPr lvl="0"/>
            <a:r>
              <a:rPr lang="nl-NL" sz="3600" baseline="30000" dirty="0"/>
              <a:t>23</a:t>
            </a:r>
            <a:r>
              <a:rPr lang="nl-NL" sz="3600" dirty="0"/>
              <a:t> En dat niet alleen, maar ook wijzelf, die de geest als eerstelingen hebben, zuchten in onszelf,  </a:t>
            </a:r>
          </a:p>
          <a:p>
            <a:pPr lvl="0"/>
            <a:r>
              <a:rPr lang="nl-NL" sz="3600" dirty="0"/>
              <a:t>de zoonstelling verwachtende, de verlossing van ons </a:t>
            </a:r>
            <a:r>
              <a:rPr lang="nl-NL" sz="3600" dirty="0" smtClean="0"/>
              <a:t>lichaam.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315731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8590" y="78807"/>
            <a:ext cx="118986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/>
              <a:t>1 Timotheüs 4</a:t>
            </a:r>
          </a:p>
          <a:p>
            <a:pPr algn="ctr"/>
            <a:r>
              <a:rPr lang="nl-NL" sz="3600" baseline="30000" dirty="0" smtClean="0"/>
              <a:t>9</a:t>
            </a:r>
            <a:r>
              <a:rPr lang="nl-NL" sz="3600" dirty="0" smtClean="0"/>
              <a:t> Betrouwbaar </a:t>
            </a:r>
            <a:r>
              <a:rPr lang="nl-NL" sz="3600" dirty="0"/>
              <a:t>is het woord en alle verwelkoming waardig,</a:t>
            </a:r>
          </a:p>
          <a:p>
            <a:pPr algn="ctr"/>
            <a:r>
              <a:rPr lang="nl-NL" sz="3600" baseline="30000" dirty="0"/>
              <a:t>10</a:t>
            </a:r>
            <a:r>
              <a:rPr lang="nl-NL" sz="3600" dirty="0"/>
              <a:t> (want hiervoor zwoegen wij en worden wij gesmaad</a:t>
            </a:r>
            <a:r>
              <a:rPr lang="nl-NL" sz="3600" dirty="0" smtClean="0"/>
              <a:t>),</a:t>
            </a:r>
            <a:endParaRPr lang="nl-NL" sz="3600" dirty="0"/>
          </a:p>
          <a:p>
            <a:pPr algn="ctr"/>
            <a:r>
              <a:rPr lang="nl-NL" sz="3600" dirty="0"/>
              <a:t>dat wij onze hoop gevestigd hebben op de levende God, </a:t>
            </a:r>
            <a:endParaRPr lang="nl-NL" sz="3600" dirty="0" smtClean="0"/>
          </a:p>
          <a:p>
            <a:pPr algn="ctr"/>
            <a:r>
              <a:rPr lang="nl-NL" sz="3600" dirty="0" smtClean="0"/>
              <a:t>die </a:t>
            </a:r>
            <a:r>
              <a:rPr lang="nl-NL" sz="3600" dirty="0"/>
              <a:t>de Redder is van alle mensen, </a:t>
            </a:r>
            <a:endParaRPr lang="nl-NL" sz="3600" dirty="0" smtClean="0"/>
          </a:p>
          <a:p>
            <a:pPr algn="ctr"/>
            <a:r>
              <a:rPr lang="nl-NL" sz="3600" dirty="0" smtClean="0"/>
              <a:t>vooral </a:t>
            </a:r>
            <a:r>
              <a:rPr lang="nl-NL" sz="3600" dirty="0"/>
              <a:t>van gelovigen</a:t>
            </a:r>
            <a:r>
              <a:rPr lang="nl-NL" sz="3600" dirty="0" smtClean="0"/>
              <a:t>.</a:t>
            </a:r>
          </a:p>
          <a:p>
            <a:pPr algn="ctr"/>
            <a:r>
              <a:rPr lang="nl-NL" sz="3600" baseline="30000" dirty="0"/>
              <a:t>11</a:t>
            </a:r>
            <a:r>
              <a:rPr lang="nl-NL" sz="3600" dirty="0"/>
              <a:t> </a:t>
            </a:r>
            <a:r>
              <a:rPr lang="nl-NL" sz="3600" u="sng" dirty="0"/>
              <a:t>Geef opdracht en onderwijs dit!</a:t>
            </a:r>
          </a:p>
          <a:p>
            <a:pPr algn="ctr"/>
            <a:endParaRPr lang="nl-NL" sz="36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67" y="5775874"/>
            <a:ext cx="5456353" cy="1082126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3124" y="4254037"/>
            <a:ext cx="2646651" cy="260396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9775" y="4603122"/>
            <a:ext cx="3447445" cy="174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07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148590" y="78807"/>
            <a:ext cx="118986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dirty="0" smtClean="0"/>
              <a:t>1 Timotheüs 4</a:t>
            </a:r>
          </a:p>
          <a:p>
            <a:pPr algn="ctr"/>
            <a:r>
              <a:rPr lang="nl-NL" sz="3600" baseline="30000" dirty="0" smtClean="0"/>
              <a:t>9</a:t>
            </a:r>
            <a:r>
              <a:rPr lang="nl-NL" sz="3600" dirty="0" smtClean="0"/>
              <a:t> Betrouwbaar </a:t>
            </a:r>
            <a:r>
              <a:rPr lang="nl-NL" sz="3600" dirty="0"/>
              <a:t>is het woord en alle verwelkoming waardig,</a:t>
            </a:r>
          </a:p>
          <a:p>
            <a:pPr algn="ctr"/>
            <a:r>
              <a:rPr lang="nl-NL" sz="3600" baseline="30000" dirty="0"/>
              <a:t>10</a:t>
            </a:r>
            <a:r>
              <a:rPr lang="nl-NL" sz="3600" dirty="0"/>
              <a:t> (want hiervoor zwoegen wij en worden wij gesmaad</a:t>
            </a:r>
            <a:r>
              <a:rPr lang="nl-NL" sz="3600" dirty="0" smtClean="0"/>
              <a:t>),</a:t>
            </a:r>
            <a:endParaRPr lang="nl-NL" sz="3600" dirty="0"/>
          </a:p>
          <a:p>
            <a:pPr algn="ctr"/>
            <a:r>
              <a:rPr lang="nl-NL" sz="3600" dirty="0"/>
              <a:t>dat wij onze hoop gevestigd hebben op de levende God, </a:t>
            </a:r>
            <a:endParaRPr lang="nl-NL" sz="3600" dirty="0" smtClean="0"/>
          </a:p>
          <a:p>
            <a:pPr algn="ctr"/>
            <a:r>
              <a:rPr lang="nl-NL" sz="3600" dirty="0" smtClean="0"/>
              <a:t>die </a:t>
            </a:r>
            <a:r>
              <a:rPr lang="nl-NL" sz="3600" dirty="0"/>
              <a:t>de Redder is van alle mensen, </a:t>
            </a:r>
            <a:endParaRPr lang="nl-NL" sz="3600" dirty="0" smtClean="0"/>
          </a:p>
          <a:p>
            <a:pPr algn="ctr"/>
            <a:r>
              <a:rPr lang="nl-NL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vooral </a:t>
            </a:r>
            <a:r>
              <a:rPr lang="nl-NL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 gelovigen</a:t>
            </a:r>
            <a:r>
              <a:rPr lang="nl-NL" sz="3600" dirty="0" smtClean="0"/>
              <a:t>.</a:t>
            </a:r>
          </a:p>
          <a:p>
            <a:pPr algn="ctr"/>
            <a:r>
              <a:rPr lang="nl-NL" sz="3600" baseline="30000" dirty="0"/>
              <a:t>11</a:t>
            </a:r>
            <a:r>
              <a:rPr lang="nl-NL" sz="3600" dirty="0"/>
              <a:t> Geef opdracht en onderwijs dit!</a:t>
            </a:r>
          </a:p>
          <a:p>
            <a:pPr algn="ctr"/>
            <a:endParaRPr lang="nl-NL" sz="3600" dirty="0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5621" y="4251366"/>
            <a:ext cx="4548474" cy="2559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4007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123028" y="213141"/>
            <a:ext cx="1120410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zoonstelling</a:t>
            </a:r>
          </a:p>
          <a:p>
            <a:endParaRPr lang="nl-NL" sz="3600" b="1" i="1" dirty="0">
              <a:solidFill>
                <a:srgbClr val="002060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i="1" dirty="0" err="1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h</a:t>
            </a:r>
            <a:r>
              <a:rPr lang="nl-NL" sz="3600" i="1" dirty="0" err="1" smtClean="0">
                <a:solidFill>
                  <a:srgbClr val="00206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uiothesia</a:t>
            </a:r>
            <a:endParaRPr lang="nl-NL" sz="3600" i="1" dirty="0">
              <a:solidFill>
                <a:srgbClr val="002060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 smtClean="0">
                <a:solidFill>
                  <a:srgbClr val="002060"/>
                </a:solidFill>
              </a:rPr>
              <a:t>5 x in het Grieks van het 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 smtClean="0">
                <a:solidFill>
                  <a:srgbClr val="002060"/>
                </a:solidFill>
              </a:rPr>
              <a:t>Rom.8:15 en 23; 9:4; Gal.4:5; Ef.1:5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 smtClean="0">
                <a:solidFill>
                  <a:srgbClr val="002060"/>
                </a:solidFill>
              </a:rPr>
              <a:t>van: </a:t>
            </a:r>
            <a:r>
              <a:rPr lang="nl-NL" sz="3600" i="1" dirty="0" err="1" smtClean="0">
                <a:solidFill>
                  <a:srgbClr val="002060"/>
                </a:solidFill>
              </a:rPr>
              <a:t>huios</a:t>
            </a:r>
            <a:r>
              <a:rPr lang="nl-NL" sz="3600" i="1" dirty="0" smtClean="0">
                <a:solidFill>
                  <a:srgbClr val="002060"/>
                </a:solidFill>
              </a:rPr>
              <a:t> = zoon</a:t>
            </a:r>
            <a:r>
              <a:rPr lang="nl-NL" sz="3600" dirty="0" smtClean="0">
                <a:solidFill>
                  <a:srgbClr val="002060"/>
                </a:solidFill>
              </a:rPr>
              <a:t> en </a:t>
            </a:r>
            <a:r>
              <a:rPr lang="nl-NL" sz="3600" i="1" dirty="0" err="1" smtClean="0">
                <a:solidFill>
                  <a:srgbClr val="002060"/>
                </a:solidFill>
              </a:rPr>
              <a:t>tithemi</a:t>
            </a:r>
            <a:r>
              <a:rPr lang="nl-NL" sz="3600" i="1" dirty="0" smtClean="0">
                <a:solidFill>
                  <a:srgbClr val="002060"/>
                </a:solidFill>
              </a:rPr>
              <a:t> = plaatsen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 smtClean="0">
                <a:solidFill>
                  <a:srgbClr val="002060"/>
                </a:solidFill>
              </a:rPr>
              <a:t>“het plaatsen als zoon”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 smtClean="0">
                <a:solidFill>
                  <a:srgbClr val="002060"/>
                </a:solidFill>
              </a:rPr>
              <a:t>NBG: </a:t>
            </a:r>
            <a:r>
              <a:rPr lang="nl-NL" sz="3600" dirty="0" err="1" smtClean="0">
                <a:solidFill>
                  <a:srgbClr val="002060"/>
                </a:solidFill>
              </a:rPr>
              <a:t>zoonschap</a:t>
            </a:r>
            <a:r>
              <a:rPr lang="nl-NL" sz="3600" dirty="0" smtClean="0">
                <a:solidFill>
                  <a:srgbClr val="002060"/>
                </a:solidFill>
              </a:rPr>
              <a:t>, aanneming tot zonen, recht van zonen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 smtClean="0">
                <a:solidFill>
                  <a:srgbClr val="002060"/>
                </a:solidFill>
              </a:rPr>
              <a:t>SV: aanneming tot kinderen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dirty="0" smtClean="0">
                <a:solidFill>
                  <a:srgbClr val="002060"/>
                </a:solidFill>
              </a:rPr>
              <a:t>een </a:t>
            </a:r>
            <a:r>
              <a:rPr lang="nl-NL" sz="3600" dirty="0">
                <a:solidFill>
                  <a:srgbClr val="002060"/>
                </a:solidFill>
              </a:rPr>
              <a:t>kind is </a:t>
            </a:r>
            <a:r>
              <a:rPr lang="nl-NL" sz="3600" i="1" dirty="0">
                <a:solidFill>
                  <a:srgbClr val="002060"/>
                </a:solidFill>
              </a:rPr>
              <a:t>verwekt</a:t>
            </a:r>
            <a:r>
              <a:rPr lang="nl-NL" sz="3600" dirty="0">
                <a:solidFill>
                  <a:srgbClr val="002060"/>
                </a:solidFill>
              </a:rPr>
              <a:t> door de Vader, een zoon </a:t>
            </a:r>
            <a:r>
              <a:rPr lang="nl-NL" sz="3600" i="1" dirty="0">
                <a:solidFill>
                  <a:srgbClr val="002060"/>
                </a:solidFill>
              </a:rPr>
              <a:t>deelt in het bezit</a:t>
            </a:r>
            <a:r>
              <a:rPr lang="nl-NL" sz="3600" dirty="0">
                <a:solidFill>
                  <a:srgbClr val="002060"/>
                </a:solidFill>
              </a:rPr>
              <a:t> van de Vader!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93322" y="213140"/>
            <a:ext cx="3801666" cy="3547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362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281939" y="237537"/>
            <a:ext cx="116890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 dirty="0" smtClean="0">
                <a:solidFill>
                  <a:srgbClr val="002060"/>
                </a:solidFill>
              </a:rPr>
              <a:t>Romeinen 8</a:t>
            </a:r>
            <a:endParaRPr lang="nl-NL" sz="3600" b="1" dirty="0">
              <a:solidFill>
                <a:srgbClr val="002060"/>
              </a:solidFill>
            </a:endParaRPr>
          </a:p>
          <a:p>
            <a:r>
              <a:rPr lang="nl-NL" sz="3600" baseline="30000" dirty="0" smtClean="0">
                <a:solidFill>
                  <a:srgbClr val="002060"/>
                </a:solidFill>
              </a:rPr>
              <a:t>14 </a:t>
            </a:r>
            <a:r>
              <a:rPr lang="nl-NL" sz="3600" dirty="0" smtClean="0">
                <a:solidFill>
                  <a:srgbClr val="002060"/>
                </a:solidFill>
              </a:rPr>
              <a:t>Want zovelen als er </a:t>
            </a:r>
            <a:r>
              <a:rPr lang="nl-NL" sz="3600" dirty="0">
                <a:solidFill>
                  <a:srgbClr val="002060"/>
                </a:solidFill>
              </a:rPr>
              <a:t>in de geest van God geleid worden, </a:t>
            </a:r>
            <a:endParaRPr lang="nl-NL" sz="3600" dirty="0" smtClean="0">
              <a:solidFill>
                <a:srgbClr val="002060"/>
              </a:solidFill>
            </a:endParaRPr>
          </a:p>
          <a:p>
            <a:r>
              <a:rPr lang="nl-NL" sz="3600" dirty="0" smtClean="0">
                <a:solidFill>
                  <a:srgbClr val="002060"/>
                </a:solidFill>
              </a:rPr>
              <a:t>dezen </a:t>
            </a:r>
            <a:r>
              <a:rPr lang="nl-NL" sz="3600" dirty="0">
                <a:solidFill>
                  <a:srgbClr val="002060"/>
                </a:solidFill>
              </a:rPr>
              <a:t>zijn zonen van God.</a:t>
            </a:r>
            <a:endParaRPr lang="nl-NL" sz="3600" dirty="0" smtClean="0">
              <a:solidFill>
                <a:srgbClr val="002060"/>
              </a:solidFill>
            </a:endParaRPr>
          </a:p>
        </p:txBody>
      </p:sp>
      <p:sp>
        <p:nvSpPr>
          <p:cNvPr id="7" name="Tekstvak 6"/>
          <p:cNvSpPr txBox="1"/>
          <p:nvPr/>
        </p:nvSpPr>
        <p:spPr>
          <a:xfrm>
            <a:off x="2362200" y="3156553"/>
            <a:ext cx="6656070" cy="584775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Courier New" panose="02070309020205020404" pitchFamily="49" charset="0"/>
              <a:buChar char="o"/>
            </a:pPr>
            <a:r>
              <a:rPr lang="nl-NL" sz="3200" dirty="0" smtClean="0">
                <a:latin typeface="+mj-lt"/>
              </a:rPr>
              <a:t>het voorgaande in Romeinen 8 &gt;</a:t>
            </a:r>
            <a:endParaRPr lang="nl-NL" sz="3200" dirty="0">
              <a:latin typeface="+mj-lt"/>
            </a:endParaRP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107" y="5751839"/>
            <a:ext cx="11697653" cy="1106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54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vak 5"/>
          <p:cNvSpPr txBox="1"/>
          <p:nvPr/>
        </p:nvSpPr>
        <p:spPr>
          <a:xfrm>
            <a:off x="0" y="215325"/>
            <a:ext cx="1215009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smtClean="0"/>
              <a:t>Romeinen 8</a:t>
            </a:r>
            <a:endParaRPr lang="nl-NL" sz="3200" b="1" dirty="0"/>
          </a:p>
          <a:p>
            <a:pPr algn="ctr"/>
            <a:r>
              <a:rPr lang="nl-NL" sz="3200" baseline="30000" dirty="0" smtClean="0"/>
              <a:t>9</a:t>
            </a:r>
            <a:r>
              <a:rPr lang="nl-NL" sz="3200" dirty="0" smtClean="0"/>
              <a:t> </a:t>
            </a:r>
            <a:r>
              <a:rPr lang="nl-NL" sz="3200" dirty="0"/>
              <a:t>En jullie zijn niet in het vlees, maar </a:t>
            </a:r>
            <a:r>
              <a:rPr lang="nl-NL" sz="3200" i="1" dirty="0"/>
              <a:t>in </a:t>
            </a:r>
            <a:r>
              <a:rPr lang="nl-NL" sz="3200" i="1" dirty="0" smtClean="0"/>
              <a:t>geest</a:t>
            </a:r>
            <a:r>
              <a:rPr lang="nl-NL" sz="3200" dirty="0"/>
              <a:t>, </a:t>
            </a:r>
          </a:p>
          <a:p>
            <a:pPr algn="ctr"/>
            <a:r>
              <a:rPr lang="nl-NL" sz="3200" dirty="0"/>
              <a:t>aangezien </a:t>
            </a:r>
            <a:r>
              <a:rPr lang="nl-NL" sz="3200" dirty="0" smtClean="0"/>
              <a:t>de </a:t>
            </a:r>
            <a:r>
              <a:rPr lang="nl-NL" sz="3200" i="1" dirty="0" smtClean="0"/>
              <a:t>geest </a:t>
            </a:r>
            <a:r>
              <a:rPr lang="nl-NL" sz="3200" i="1" dirty="0"/>
              <a:t>van God </a:t>
            </a:r>
            <a:r>
              <a:rPr lang="nl-NL" sz="3200" dirty="0"/>
              <a:t>in jullie woont. </a:t>
            </a:r>
          </a:p>
          <a:p>
            <a:pPr algn="ctr"/>
            <a:r>
              <a:rPr lang="nl-NL" sz="3200" dirty="0"/>
              <a:t>Maar indien iemand de </a:t>
            </a:r>
            <a:r>
              <a:rPr lang="nl-NL" sz="3200" i="1" dirty="0"/>
              <a:t>geest van Christus </a:t>
            </a:r>
            <a:r>
              <a:rPr lang="nl-NL" sz="3200" dirty="0"/>
              <a:t>niet heeft, </a:t>
            </a:r>
          </a:p>
          <a:p>
            <a:pPr algn="ctr"/>
            <a:r>
              <a:rPr lang="nl-NL" sz="3200" dirty="0"/>
              <a:t>dan is hij niet van Hem.</a:t>
            </a:r>
          </a:p>
          <a:p>
            <a:pPr algn="ctr"/>
            <a:r>
              <a:rPr lang="nl-NL" sz="3200" baseline="30000" dirty="0"/>
              <a:t>10</a:t>
            </a:r>
            <a:r>
              <a:rPr lang="nl-NL" sz="3200" dirty="0"/>
              <a:t> </a:t>
            </a:r>
            <a:r>
              <a:rPr lang="nl-NL" sz="3200" dirty="0" smtClean="0"/>
              <a:t>Indien echter </a:t>
            </a:r>
            <a:r>
              <a:rPr lang="nl-NL" sz="3200" i="1" dirty="0" smtClean="0"/>
              <a:t>Christus</a:t>
            </a:r>
            <a:r>
              <a:rPr lang="nl-NL" sz="3200" dirty="0" smtClean="0"/>
              <a:t> </a:t>
            </a:r>
            <a:r>
              <a:rPr lang="nl-NL" sz="3200" dirty="0"/>
              <a:t>in jullie is, </a:t>
            </a:r>
            <a:r>
              <a:rPr lang="nl-NL" sz="3200" dirty="0" smtClean="0"/>
              <a:t>dan is het lichaam </a:t>
            </a:r>
          </a:p>
          <a:p>
            <a:pPr algn="ctr"/>
            <a:r>
              <a:rPr lang="nl-NL" sz="3200" dirty="0" smtClean="0"/>
              <a:t>inderdaad dood  vanwege </a:t>
            </a:r>
            <a:r>
              <a:rPr lang="nl-NL" sz="3200" dirty="0"/>
              <a:t>de zonde, </a:t>
            </a:r>
            <a:endParaRPr lang="nl-NL" sz="3200" dirty="0" smtClean="0"/>
          </a:p>
          <a:p>
            <a:pPr algn="ctr"/>
            <a:r>
              <a:rPr lang="nl-NL" sz="3200" dirty="0" smtClean="0"/>
              <a:t>maar </a:t>
            </a:r>
            <a:r>
              <a:rPr lang="nl-NL" sz="3200" dirty="0"/>
              <a:t>de </a:t>
            </a:r>
            <a:r>
              <a:rPr lang="nl-NL" sz="3200" i="1" dirty="0"/>
              <a:t>geest</a:t>
            </a:r>
            <a:r>
              <a:rPr lang="nl-NL" sz="3200" dirty="0"/>
              <a:t> is leven vanwege de rechtvaardigheid.</a:t>
            </a:r>
          </a:p>
          <a:p>
            <a:pPr algn="ctr"/>
            <a:r>
              <a:rPr lang="nl-NL" sz="3200" baseline="30000" dirty="0"/>
              <a:t>11</a:t>
            </a:r>
            <a:r>
              <a:rPr lang="nl-NL" sz="3200" dirty="0"/>
              <a:t> Indien echter </a:t>
            </a:r>
            <a:r>
              <a:rPr lang="nl-NL" sz="3200" i="1" dirty="0"/>
              <a:t>de geest van Hem, die Jezus uit de doden opwekt</a:t>
            </a:r>
            <a:r>
              <a:rPr lang="nl-NL" sz="3200" dirty="0"/>
              <a:t>, </a:t>
            </a:r>
          </a:p>
          <a:p>
            <a:pPr algn="ctr"/>
            <a:r>
              <a:rPr lang="nl-NL" sz="3200" dirty="0"/>
              <a:t>in jullie woont, dan zal </a:t>
            </a:r>
            <a:r>
              <a:rPr lang="nl-NL" sz="3200" i="1" dirty="0"/>
              <a:t>Hij, die Christus Jezus uit de doden opwekt</a:t>
            </a:r>
            <a:r>
              <a:rPr lang="nl-NL" sz="3200" dirty="0"/>
              <a:t>, </a:t>
            </a:r>
          </a:p>
          <a:p>
            <a:pPr algn="ctr"/>
            <a:r>
              <a:rPr lang="nl-NL" sz="3200" dirty="0"/>
              <a:t>ook jullie sterfelijke lichamen levend maken </a:t>
            </a:r>
            <a:endParaRPr lang="nl-NL" sz="3200" dirty="0" smtClean="0"/>
          </a:p>
          <a:p>
            <a:pPr algn="ctr"/>
            <a:r>
              <a:rPr lang="nl-NL" sz="3200" dirty="0" smtClean="0"/>
              <a:t>vanwege </a:t>
            </a:r>
            <a:r>
              <a:rPr lang="nl-NL" sz="3200" i="1" dirty="0"/>
              <a:t>Z</a:t>
            </a:r>
            <a:r>
              <a:rPr lang="nl-NL" sz="3200" i="1" dirty="0" smtClean="0"/>
              <a:t>ijn</a:t>
            </a:r>
            <a:r>
              <a:rPr lang="nl-NL" sz="3200" dirty="0" smtClean="0"/>
              <a:t> </a:t>
            </a:r>
            <a:r>
              <a:rPr lang="nl-NL" sz="3200" i="1" dirty="0"/>
              <a:t>geest</a:t>
            </a:r>
            <a:r>
              <a:rPr lang="nl-NL" sz="3200" dirty="0"/>
              <a:t>, </a:t>
            </a:r>
            <a:r>
              <a:rPr lang="nl-NL" sz="3200" dirty="0" smtClean="0"/>
              <a:t>die </a:t>
            </a:r>
            <a:r>
              <a:rPr lang="nl-NL" sz="3200" dirty="0"/>
              <a:t>in jullie inwoont.</a:t>
            </a:r>
          </a:p>
          <a:p>
            <a:pPr algn="ctr"/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843948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67470</TotalTime>
  <Words>1499</Words>
  <Application>Microsoft Office PowerPoint</Application>
  <PresentationFormat>Breedbeeld</PresentationFormat>
  <Paragraphs>200</Paragraphs>
  <Slides>27</Slides>
  <Notes>22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27</vt:i4>
      </vt:variant>
    </vt:vector>
  </HeadingPairs>
  <TitlesOfParts>
    <vt:vector size="34" baseType="lpstr">
      <vt:lpstr>Arial</vt:lpstr>
      <vt:lpstr>Calibri</vt:lpstr>
      <vt:lpstr>Calibri Light</vt:lpstr>
      <vt:lpstr>Courier New</vt:lpstr>
      <vt:lpstr>Verdana</vt:lpstr>
      <vt:lpstr>Kantoorthema</vt:lpstr>
      <vt:lpstr>1_Kantoorthema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 Oudijn</dc:creator>
  <cp:lastModifiedBy>Gerard Oudijn</cp:lastModifiedBy>
  <cp:revision>3292</cp:revision>
  <dcterms:created xsi:type="dcterms:W3CDTF">2017-10-24T20:34:00Z</dcterms:created>
  <dcterms:modified xsi:type="dcterms:W3CDTF">2023-12-03T13:55:38Z</dcterms:modified>
</cp:coreProperties>
</file>